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66" r:id="rId5"/>
    <p:sldId id="258" r:id="rId6"/>
    <p:sldId id="259" r:id="rId7"/>
    <p:sldId id="262" r:id="rId8"/>
    <p:sldId id="264" r:id="rId9"/>
    <p:sldId id="265" r:id="rId10"/>
    <p:sldId id="260" r:id="rId11"/>
    <p:sldId id="261" r:id="rId12"/>
    <p:sldId id="263"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87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532752-6A71-473C-B77E-55CA030AF609}"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0C4CB-95F9-4CC7-9616-A9D9EA0211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532752-6A71-473C-B77E-55CA030AF609}"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0C4CB-95F9-4CC7-9616-A9D9EA0211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532752-6A71-473C-B77E-55CA030AF609}"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0C4CB-95F9-4CC7-9616-A9D9EA0211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532752-6A71-473C-B77E-55CA030AF609}"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0C4CB-95F9-4CC7-9616-A9D9EA0211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32752-6A71-473C-B77E-55CA030AF609}"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0C4CB-95F9-4CC7-9616-A9D9EA0211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532752-6A71-473C-B77E-55CA030AF609}"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0C4CB-95F9-4CC7-9616-A9D9EA0211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532752-6A71-473C-B77E-55CA030AF609}" type="datetimeFigureOut">
              <a:rPr lang="en-US" smtClean="0"/>
              <a:pPr/>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B0C4CB-95F9-4CC7-9616-A9D9EA0211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532752-6A71-473C-B77E-55CA030AF609}" type="datetimeFigureOut">
              <a:rPr lang="en-US" smtClean="0"/>
              <a:pPr/>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B0C4CB-95F9-4CC7-9616-A9D9EA0211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32752-6A71-473C-B77E-55CA030AF609}" type="datetimeFigureOut">
              <a:rPr lang="en-US" smtClean="0"/>
              <a:pPr/>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B0C4CB-95F9-4CC7-9616-A9D9EA0211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32752-6A71-473C-B77E-55CA030AF609}"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0C4CB-95F9-4CC7-9616-A9D9EA0211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32752-6A71-473C-B77E-55CA030AF609}"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0C4CB-95F9-4CC7-9616-A9D9EA0211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32752-6A71-473C-B77E-55CA030AF609}" type="datetimeFigureOut">
              <a:rPr lang="en-US" smtClean="0"/>
              <a:pPr/>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B0C4CB-95F9-4CC7-9616-A9D9EA0211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Vitiating Factors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is not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Opinions </a:t>
            </a:r>
          </a:p>
          <a:p>
            <a:r>
              <a:rPr lang="en-US" dirty="0" smtClean="0"/>
              <a:t>Intention </a:t>
            </a:r>
          </a:p>
          <a:p>
            <a:r>
              <a:rPr lang="en-US" dirty="0" smtClean="0"/>
              <a:t>Silence </a:t>
            </a:r>
          </a:p>
          <a:p>
            <a:pPr lvl="1"/>
            <a:r>
              <a:rPr lang="en-US" dirty="0" smtClean="0"/>
              <a:t>A party is under no obligation to disclose information. However in certain contracts such as insurance, there may be an obligation to disclose information.</a:t>
            </a:r>
          </a:p>
          <a:p>
            <a:r>
              <a:rPr lang="en-US" dirty="0" smtClean="0"/>
              <a:t>Statements by sales persons may or may not be</a:t>
            </a:r>
          </a:p>
          <a:p>
            <a:pPr lvl="1"/>
            <a:r>
              <a:rPr lang="en-US" dirty="0" smtClean="0"/>
              <a:t>E.g. Omo washes as white as snow – called “mere puff”</a:t>
            </a:r>
          </a:p>
          <a:p>
            <a:pPr lvl="1"/>
            <a:r>
              <a:rPr lang="en-US" dirty="0" smtClean="0"/>
              <a:t> the car can do 200 km per gallon may be because it is a verifiable fact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Types of Misrepresentation</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Innocent  </a:t>
            </a:r>
            <a:r>
              <a:rPr lang="en-US" dirty="0" smtClean="0"/>
              <a:t>- false statement made by someone who had reasonable grounds to believe it was true. Victim may not perform his obligations, rescind contract but not entitled to sue.</a:t>
            </a:r>
          </a:p>
          <a:p>
            <a:r>
              <a:rPr lang="en-US" b="1" dirty="0" smtClean="0"/>
              <a:t>Negligent</a:t>
            </a:r>
            <a:r>
              <a:rPr lang="en-US" dirty="0" smtClean="0"/>
              <a:t> – false statement made by someone who had </a:t>
            </a:r>
            <a:r>
              <a:rPr lang="en-US" b="1" dirty="0" smtClean="0"/>
              <a:t>no </a:t>
            </a:r>
            <a:r>
              <a:rPr lang="en-US" dirty="0" smtClean="0"/>
              <a:t>reasonable grounds for believing it to be true. A victim may sue for damages if he has suffered loss. He may also rescind and not perform his obligations under the contract.</a:t>
            </a:r>
          </a:p>
          <a:p>
            <a:r>
              <a:rPr lang="en-US" b="1" dirty="0" smtClean="0"/>
              <a:t>Fraudulent</a:t>
            </a:r>
            <a:r>
              <a:rPr lang="en-US" dirty="0" smtClean="0"/>
              <a:t> – false statement by a person knowing or believing it to be false. Has an element of dishonesty or fraud. Victim may refuse to perform his obligations under the contract, rescind it, sue for damages if he suffers any loss.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Duress</a:t>
            </a:r>
            <a:endParaRPr lang="en-US" dirty="0"/>
          </a:p>
        </p:txBody>
      </p:sp>
      <p:sp>
        <p:nvSpPr>
          <p:cNvPr id="3" name="Content Placeholder 2"/>
          <p:cNvSpPr>
            <a:spLocks noGrp="1"/>
          </p:cNvSpPr>
          <p:nvPr>
            <p:ph idx="1"/>
          </p:nvPr>
        </p:nvSpPr>
        <p:spPr/>
        <p:txBody>
          <a:bodyPr/>
          <a:lstStyle/>
          <a:p>
            <a:r>
              <a:rPr lang="en-US" b="1" dirty="0" smtClean="0"/>
              <a:t>Unlawful</a:t>
            </a:r>
            <a:r>
              <a:rPr lang="en-US" dirty="0" smtClean="0"/>
              <a:t> and </a:t>
            </a:r>
            <a:r>
              <a:rPr lang="en-US" b="1" dirty="0" smtClean="0"/>
              <a:t>illegitimate </a:t>
            </a:r>
            <a:r>
              <a:rPr lang="en-US" dirty="0" smtClean="0"/>
              <a:t>pressure exerted on a person through actual or threatened violence against him/his property or persons he is responsible for, for the purpose of coercing him to enter into a contract</a:t>
            </a:r>
          </a:p>
          <a:p>
            <a:r>
              <a:rPr lang="en-US" dirty="0" smtClean="0"/>
              <a:t>Mere commercial power or exercise of legitimate market power is insufficient</a:t>
            </a:r>
          </a:p>
          <a:p>
            <a:r>
              <a:rPr lang="en-US" dirty="0" smtClean="0"/>
              <a:t>Renders the contract voidable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Hemans v. Coffie:</a:t>
            </a:r>
            <a:r>
              <a:rPr lang="en-US" dirty="0" smtClean="0"/>
              <a:t> Coffie was detained by the police for 8 weeks as part of a debt collection exercise. Earlier police had detained his son for 4 days because they could not locate him. Police said they would only release him if he sold his house and paid off the debt. Coffie agreed and the police found a buyer, Ms. Hemans. After selling the house, Coffie brought an action to set aside the sale</a:t>
            </a:r>
            <a:r>
              <a:rPr lang="en-US" b="1" dirty="0" smtClean="0"/>
              <a:t>. Held:</a:t>
            </a:r>
            <a:r>
              <a:rPr lang="en-US" dirty="0" smtClean="0"/>
              <a:t> contract was procured under influence of police and there was a show of unlawful force and pressure. </a:t>
            </a:r>
            <a:r>
              <a:rPr lang="en-US" b="1" dirty="0" smtClean="0"/>
              <a:t>Acquah JSC: </a:t>
            </a:r>
            <a:r>
              <a:rPr lang="en-US" dirty="0" smtClean="0"/>
              <a:t>“the present position therefore is that to be capable of giving rise to duress, the threat must be illegitimate either because what is threatened is a legal wrong or because the treat itself is wrongful or because it is contrary to public </a:t>
            </a:r>
            <a:r>
              <a:rPr lang="en-US" smtClean="0"/>
              <a:t>policy.”</a:t>
            </a:r>
            <a:endParaRPr lang="en-US" dirty="0" smtClean="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Undue Influence</a:t>
            </a:r>
            <a:endParaRPr lang="en-US" dirty="0"/>
          </a:p>
        </p:txBody>
      </p:sp>
      <p:sp>
        <p:nvSpPr>
          <p:cNvPr id="3" name="Content Placeholder 2"/>
          <p:cNvSpPr>
            <a:spLocks noGrp="1"/>
          </p:cNvSpPr>
          <p:nvPr>
            <p:ph idx="1"/>
          </p:nvPr>
        </p:nvSpPr>
        <p:spPr/>
        <p:txBody>
          <a:bodyPr/>
          <a:lstStyle/>
          <a:p>
            <a:r>
              <a:rPr lang="en-US" dirty="0" smtClean="0"/>
              <a:t>Where a person uses the influence which he has over another to persuade him to enter into a contract  or transfer property on terms that are disadvantageous to the influenced person.</a:t>
            </a:r>
          </a:p>
          <a:p>
            <a:r>
              <a:rPr lang="en-US" dirty="0" smtClean="0"/>
              <a:t>Renders a contract voidable</a:t>
            </a:r>
          </a:p>
          <a:p>
            <a:r>
              <a:rPr lang="en-US" dirty="0" smtClean="0"/>
              <a:t>An equitable remedy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Defined in </a:t>
            </a:r>
            <a:r>
              <a:rPr lang="en-US" b="1" dirty="0" smtClean="0"/>
              <a:t>Mercer v. Brempong</a:t>
            </a:r>
            <a:r>
              <a:rPr lang="en-US" dirty="0" smtClean="0"/>
              <a:t>: Edusei J: “… means any influence by which the exercise of free and deliberate judgment is excluded at a time when some interest or benefit is given to another by someone over whom such influence was exercised.”</a:t>
            </a:r>
          </a:p>
          <a:p>
            <a:r>
              <a:rPr lang="en-US" dirty="0" smtClean="0"/>
              <a:t> Exploitation can arise where there is an abuse of a particular confidence placed on a party or where that party is in a position of dominance. </a:t>
            </a:r>
          </a:p>
          <a:p>
            <a:r>
              <a:rPr lang="en-US" dirty="0" smtClean="0"/>
              <a:t>It may be presumed or actual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Presumed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Certain relationships automatically presuppose the existence of undue influence</a:t>
            </a:r>
          </a:p>
          <a:p>
            <a:pPr lvl="1"/>
            <a:r>
              <a:rPr lang="en-US" dirty="0" smtClean="0"/>
              <a:t>Trustee and beneficiary</a:t>
            </a:r>
          </a:p>
          <a:p>
            <a:pPr lvl="1"/>
            <a:r>
              <a:rPr lang="en-US" dirty="0" smtClean="0"/>
              <a:t>Solicitor and client</a:t>
            </a:r>
          </a:p>
          <a:p>
            <a:pPr lvl="1"/>
            <a:r>
              <a:rPr lang="en-US" dirty="0" smtClean="0"/>
              <a:t>Doctor and patient</a:t>
            </a:r>
          </a:p>
          <a:p>
            <a:pPr lvl="1"/>
            <a:r>
              <a:rPr lang="en-US" dirty="0" smtClean="0"/>
              <a:t>Religious leader and disciples</a:t>
            </a:r>
          </a:p>
          <a:p>
            <a:r>
              <a:rPr lang="en-US" dirty="0" smtClean="0"/>
              <a:t>Secondly, where there is no special relationship but the victim can prove the existence of a relationship in which he has placed his trust and confidence. </a:t>
            </a:r>
          </a:p>
          <a:p>
            <a:r>
              <a:rPr lang="en-US" dirty="0" smtClean="0"/>
              <a:t>It has to be proved that when the victim entered into the transaction, there was a relationship of trust and confidence. E.g. husband and wife, banker and client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2300" b="1" dirty="0" smtClean="0"/>
              <a:t>Lloyds Bank v. Bundy: </a:t>
            </a:r>
            <a:r>
              <a:rPr lang="en-US" sz="2300" dirty="0" smtClean="0"/>
              <a:t>B, was an elderly farmer whose only asset, a farm house, was used as security for his son’s company’s indebtedness to the Bank. B, his son and son’s company were all customers of the bank. When the company run into further difficulties, the new bank manager went to see B at home with completed forms for further guarantees. He told B the bank could only support the son if further guarantees were executed. B then extended the guarantee and with it the charge over his property. Eventually the son’s company failed and the bank sought to enforce the security. </a:t>
            </a:r>
            <a:r>
              <a:rPr lang="en-US" sz="2300" b="1" dirty="0" smtClean="0"/>
              <a:t>Held</a:t>
            </a:r>
            <a:r>
              <a:rPr lang="en-US" sz="2300" dirty="0" smtClean="0"/>
              <a:t>: B had placed confidence in the bank for financial advice. The bank being interested in the transaction should have advised him to seek independent advice and could not rebut the presumption of undue influence.</a:t>
            </a:r>
            <a:endParaRPr lang="en-US" sz="23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a:t>
            </a:r>
            <a:endParaRPr lang="en-US" dirty="0"/>
          </a:p>
        </p:txBody>
      </p:sp>
      <p:sp>
        <p:nvSpPr>
          <p:cNvPr id="3" name="Content Placeholder 2"/>
          <p:cNvSpPr>
            <a:spLocks noGrp="1"/>
          </p:cNvSpPr>
          <p:nvPr>
            <p:ph idx="1"/>
          </p:nvPr>
        </p:nvSpPr>
        <p:spPr/>
        <p:txBody>
          <a:bodyPr/>
          <a:lstStyle/>
          <a:p>
            <a:r>
              <a:rPr lang="en-US" dirty="0" smtClean="0"/>
              <a:t>Where there is evidence that the decision of the victim has been so expressly influenced by another person in a way that shows that the decision cannot be his free and independent decision.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Victim must show that the terms of the transaction are disadvantageous to him</a:t>
            </a:r>
          </a:p>
          <a:p>
            <a:r>
              <a:rPr lang="en-US" dirty="0" smtClean="0"/>
              <a:t>He took the decision on the advice of the person who wields a dominating influence over him.</a:t>
            </a:r>
          </a:p>
          <a:p>
            <a:pPr>
              <a:buNone/>
            </a:pPr>
            <a:r>
              <a:rPr lang="en-US" dirty="0" smtClean="0"/>
              <a:t>The other party in defence must prove that:</a:t>
            </a:r>
          </a:p>
          <a:p>
            <a:r>
              <a:rPr lang="en-US" dirty="0" smtClean="0"/>
              <a:t>Full disclosure of all material facts was made to the party claiming undue influence</a:t>
            </a:r>
          </a:p>
          <a:p>
            <a:r>
              <a:rPr lang="en-US" dirty="0" smtClean="0"/>
              <a:t>Consideration given by him was adequate and fair</a:t>
            </a:r>
          </a:p>
          <a:p>
            <a:r>
              <a:rPr lang="en-US" dirty="0" smtClean="0"/>
              <a:t>The other party was in receipt of independent and legal advice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To vitiate means </a:t>
            </a:r>
          </a:p>
          <a:p>
            <a:pPr lvl="1"/>
            <a:r>
              <a:rPr lang="en-GB" dirty="0" smtClean="0"/>
              <a:t>To make </a:t>
            </a:r>
            <a:r>
              <a:rPr lang="en-GB" smtClean="0"/>
              <a:t>something ineffective</a:t>
            </a:r>
            <a:endParaRPr lang="en-GB" dirty="0" smtClean="0"/>
          </a:p>
          <a:p>
            <a:pPr lvl="1"/>
            <a:r>
              <a:rPr lang="en-GB" dirty="0" smtClean="0"/>
              <a:t>to </a:t>
            </a:r>
            <a:r>
              <a:rPr lang="en-GB" dirty="0"/>
              <a:t>destroy or drastically reduce the effectiveness of </a:t>
            </a:r>
            <a:r>
              <a:rPr lang="en-GB" dirty="0" smtClean="0"/>
              <a:t>something</a:t>
            </a:r>
          </a:p>
          <a:p>
            <a:pPr lvl="1"/>
            <a:r>
              <a:rPr lang="en-GB" dirty="0" smtClean="0"/>
              <a:t>or </a:t>
            </a:r>
            <a:r>
              <a:rPr lang="en-GB" dirty="0"/>
              <a:t>make it invalid</a:t>
            </a:r>
          </a:p>
        </p:txBody>
      </p:sp>
    </p:spTree>
    <p:extLst>
      <p:ext uri="{BB962C8B-B14F-4D97-AF65-F5344CB8AC3E}">
        <p14:creationId xmlns:p14="http://schemas.microsoft.com/office/powerpoint/2010/main" val="3998335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Factors that affect the validity of a contract</a:t>
            </a:r>
          </a:p>
          <a:p>
            <a:r>
              <a:rPr lang="en-US" dirty="0" smtClean="0"/>
              <a:t>Means all the 5 elements are present and all formalities observed yet it is still not valid because of a vitiating factor</a:t>
            </a:r>
          </a:p>
          <a:p>
            <a:r>
              <a:rPr lang="en-US" dirty="0" smtClean="0"/>
              <a:t>Effect is that the consent of one of the parties is not a true consent</a:t>
            </a:r>
          </a:p>
          <a:p>
            <a:r>
              <a:rPr lang="en-US" dirty="0" smtClean="0"/>
              <a:t>There was a defect present at the time the contract was entered into – so there was no </a:t>
            </a:r>
            <a:r>
              <a:rPr lang="en-US" i="1" dirty="0" smtClean="0"/>
              <a:t>consensus id idem </a:t>
            </a:r>
            <a:r>
              <a:rPr lang="en-US" dirty="0" smtClean="0"/>
              <a:t>between the parties</a:t>
            </a:r>
          </a:p>
          <a:p>
            <a:r>
              <a:rPr lang="en-US" dirty="0" smtClean="0"/>
              <a:t>Contract will therefore be void or voidable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Void</a:t>
            </a:r>
            <a:r>
              <a:rPr lang="en-US" dirty="0" smtClean="0"/>
              <a:t> means the courts will treat it as not existing in law and will therefore not enforce it</a:t>
            </a:r>
          </a:p>
          <a:p>
            <a:r>
              <a:rPr lang="en-US" b="1" dirty="0" smtClean="0"/>
              <a:t>Voidable</a:t>
            </a:r>
            <a:r>
              <a:rPr lang="en-US" dirty="0" smtClean="0"/>
              <a:t> means it exists in law and is valid but can be set aside by one of the parties.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Misrepresentation</a:t>
            </a:r>
          </a:p>
          <a:p>
            <a:r>
              <a:rPr lang="en-US" dirty="0" smtClean="0"/>
              <a:t>Undue influence</a:t>
            </a:r>
          </a:p>
          <a:p>
            <a:r>
              <a:rPr lang="en-US" dirty="0" smtClean="0"/>
              <a:t>Duress</a:t>
            </a:r>
          </a:p>
          <a:p>
            <a:r>
              <a:rPr lang="en-US" dirty="0" smtClean="0"/>
              <a:t>Mistake</a:t>
            </a:r>
          </a:p>
          <a:p>
            <a:r>
              <a:rPr lang="en-US" dirty="0" smtClean="0"/>
              <a:t>Illegality or public policy</a:t>
            </a:r>
          </a:p>
          <a:p>
            <a:r>
              <a:rPr lang="en-US" dirty="0" smtClean="0"/>
              <a:t>Unconscionability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Misrepresentation</a:t>
            </a:r>
            <a:endParaRPr lang="en-US" dirty="0"/>
          </a:p>
        </p:txBody>
      </p:sp>
      <p:sp>
        <p:nvSpPr>
          <p:cNvPr id="3" name="Content Placeholder 2"/>
          <p:cNvSpPr>
            <a:spLocks noGrp="1"/>
          </p:cNvSpPr>
          <p:nvPr>
            <p:ph idx="1"/>
          </p:nvPr>
        </p:nvSpPr>
        <p:spPr/>
        <p:txBody>
          <a:bodyPr>
            <a:normAutofit fontScale="92500"/>
          </a:bodyPr>
          <a:lstStyle/>
          <a:p>
            <a:r>
              <a:rPr lang="en-US" dirty="0" smtClean="0"/>
              <a:t>A situation where one party is misled into entering into a contract on the basis of statements made by the other party</a:t>
            </a:r>
          </a:p>
          <a:p>
            <a:r>
              <a:rPr lang="en-US" dirty="0" smtClean="0"/>
              <a:t>Note: a representation is a statement of past, present or existing facts. It is not a statement of intention or opinion</a:t>
            </a:r>
          </a:p>
          <a:p>
            <a:r>
              <a:rPr lang="en-US" dirty="0" smtClean="0"/>
              <a:t>Misrepresentation therefore is a false statement of fact made by one party to the other which induces the other to enter into a contract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Effect of it is to render the contract voidable</a:t>
            </a:r>
          </a:p>
          <a:p>
            <a:r>
              <a:rPr lang="en-US" b="1" dirty="0" smtClean="0"/>
              <a:t>Material</a:t>
            </a:r>
            <a:r>
              <a:rPr lang="en-US" dirty="0" smtClean="0"/>
              <a:t> if it would have induced or affected the reasonable man to enter into a contractual agreement on the basis of information which is not true</a:t>
            </a:r>
          </a:p>
          <a:p>
            <a:r>
              <a:rPr lang="en-US" dirty="0" smtClean="0"/>
              <a:t>Not material where the person affected </a:t>
            </a:r>
            <a:r>
              <a:rPr lang="en-US" b="1" dirty="0" smtClean="0"/>
              <a:t>knew</a:t>
            </a:r>
            <a:r>
              <a:rPr lang="en-US" dirty="0" smtClean="0"/>
              <a:t> </a:t>
            </a:r>
            <a:r>
              <a:rPr lang="en-US" b="1" dirty="0" smtClean="0"/>
              <a:t>it to be false</a:t>
            </a:r>
            <a:r>
              <a:rPr lang="en-US" dirty="0" smtClean="0"/>
              <a:t>, was </a:t>
            </a:r>
            <a:r>
              <a:rPr lang="en-US" b="1" dirty="0" smtClean="0"/>
              <a:t>ignorant</a:t>
            </a:r>
            <a:r>
              <a:rPr lang="en-US" dirty="0" smtClean="0"/>
              <a:t> of the statement or </a:t>
            </a:r>
            <a:r>
              <a:rPr lang="en-US" b="1" dirty="0" smtClean="0"/>
              <a:t>did not allow it to influence him</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It must induce the other party to enter into the contract</a:t>
            </a:r>
          </a:p>
          <a:p>
            <a:r>
              <a:rPr lang="en-US" dirty="0" smtClean="0"/>
              <a:t>It must be addressed to or intended for the person affected. E.g. A says to B, there is a sales promo at shoprite this weekend.  C acts on that information. The statement turns out to be false. Neither B nor C can sue A.</a:t>
            </a:r>
          </a:p>
          <a:p>
            <a:r>
              <a:rPr lang="en-US" dirty="0" smtClean="0"/>
              <a:t>The person to whom the statement is made is under no obligation to enquire as to whether the statement is true or not. It is sufficient if he relies on it in deciding to enter into the contract.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the person the statement was made to knew it was false, he could not have been induced by it</a:t>
            </a:r>
          </a:p>
          <a:p>
            <a:r>
              <a:rPr lang="en-US" dirty="0" smtClean="0"/>
              <a:t>Defence for the person who made the statement is to show that he believed or had reasonable grounds for believing the statement was true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1293</Words>
  <Application>Microsoft Office PowerPoint</Application>
  <PresentationFormat>On-screen Show (4:3)</PresentationFormat>
  <Paragraphs>71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Vitiating Factors</vt:lpstr>
      <vt:lpstr>PowerPoint Presentation</vt:lpstr>
      <vt:lpstr>PowerPoint Presentation</vt:lpstr>
      <vt:lpstr>PowerPoint Presentation</vt:lpstr>
      <vt:lpstr>PowerPoint Presentation</vt:lpstr>
      <vt:lpstr>Misrepresentation</vt:lpstr>
      <vt:lpstr>PowerPoint Presentation</vt:lpstr>
      <vt:lpstr>PowerPoint Presentation</vt:lpstr>
      <vt:lpstr>PowerPoint Presentation</vt:lpstr>
      <vt:lpstr>What it is not</vt:lpstr>
      <vt:lpstr>3 Types of Misrepresentation</vt:lpstr>
      <vt:lpstr>Duress</vt:lpstr>
      <vt:lpstr>PowerPoint Presentation</vt:lpstr>
      <vt:lpstr>Undue Influence</vt:lpstr>
      <vt:lpstr>PowerPoint Presentation</vt:lpstr>
      <vt:lpstr>Presumed </vt:lpstr>
      <vt:lpstr>PowerPoint Presentation</vt:lpstr>
      <vt:lpstr>Actual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Contracts 3</dc:title>
  <dc:creator>lrcghana</dc:creator>
  <cp:lastModifiedBy>Dzifa</cp:lastModifiedBy>
  <cp:revision>91</cp:revision>
  <dcterms:created xsi:type="dcterms:W3CDTF">2011-01-28T15:26:24Z</dcterms:created>
  <dcterms:modified xsi:type="dcterms:W3CDTF">2014-01-29T17:17:10Z</dcterms:modified>
</cp:coreProperties>
</file>