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0825-CF63-4494-936D-B582F00A1E3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AA1D-C351-4EB2-A13C-9DDEB433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0825-CF63-4494-936D-B582F00A1E3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AA1D-C351-4EB2-A13C-9DDEB433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0825-CF63-4494-936D-B582F00A1E3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AA1D-C351-4EB2-A13C-9DDEB433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0825-CF63-4494-936D-B582F00A1E3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AA1D-C351-4EB2-A13C-9DDEB433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0825-CF63-4494-936D-B582F00A1E3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AA1D-C351-4EB2-A13C-9DDEB433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0825-CF63-4494-936D-B582F00A1E3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AA1D-C351-4EB2-A13C-9DDEB433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0825-CF63-4494-936D-B582F00A1E3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AA1D-C351-4EB2-A13C-9DDEB433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0825-CF63-4494-936D-B582F00A1E3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AA1D-C351-4EB2-A13C-9DDEB433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0825-CF63-4494-936D-B582F00A1E3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AA1D-C351-4EB2-A13C-9DDEB433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0825-CF63-4494-936D-B582F00A1E3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AA1D-C351-4EB2-A13C-9DDEB433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0825-CF63-4494-936D-B582F00A1E3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AA1D-C351-4EB2-A13C-9DDEB433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80825-CF63-4494-936D-B582F00A1E3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AAA1D-C351-4EB2-A13C-9DDEB433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4000" dirty="0" smtClean="0"/>
              <a:t>Mistake,</a:t>
            </a:r>
            <a:br>
              <a:rPr lang="en-US" sz="4000" dirty="0" smtClean="0"/>
            </a:br>
            <a:r>
              <a:rPr lang="en-US" sz="4000" dirty="0" smtClean="0"/>
              <a:t>Illegality/public policy,</a:t>
            </a:r>
            <a:br>
              <a:rPr lang="en-US" sz="4000" dirty="0" smtClean="0"/>
            </a:br>
            <a:r>
              <a:rPr lang="en-US" sz="4000" dirty="0" smtClean="0"/>
              <a:t>Unconscionability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Contract is contrary to public policy if its enforcement would produce unsatisfactory results in society</a:t>
            </a:r>
          </a:p>
          <a:p>
            <a:r>
              <a:rPr lang="en-US" dirty="0" smtClean="0"/>
              <a:t>Enforcement of any contract contrary to law will be against public policy</a:t>
            </a:r>
          </a:p>
          <a:p>
            <a:r>
              <a:rPr lang="en-US" dirty="0" smtClean="0"/>
              <a:t>Generally contracts in restraint of trade are against public policy, e.g.</a:t>
            </a:r>
          </a:p>
          <a:p>
            <a:pPr lvl="1"/>
            <a:r>
              <a:rPr lang="en-US" dirty="0" smtClean="0"/>
              <a:t>a contract that restricts a person’s freedom to carry on his trade or profession</a:t>
            </a:r>
          </a:p>
          <a:p>
            <a:pPr lvl="1"/>
            <a:r>
              <a:rPr lang="en-US" dirty="0" smtClean="0"/>
              <a:t>Contracts to stifle business competition</a:t>
            </a:r>
          </a:p>
          <a:p>
            <a:pPr lvl="1"/>
            <a:r>
              <a:rPr lang="en-US" dirty="0" smtClean="0"/>
              <a:t>Contracts to promote discrimination, racism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 the courts will enforce employee restraint contracts that are intended to protect trade secrets and business connections, and customers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Unconscionability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transaction </a:t>
            </a:r>
            <a:r>
              <a:rPr lang="en-US" dirty="0"/>
              <a:t>that is oppressive, grossly unfair, or unreasonable will be voidable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Jessica </a:t>
            </a:r>
            <a:r>
              <a:rPr lang="en-US" dirty="0" smtClean="0"/>
              <a:t>went to </a:t>
            </a:r>
            <a:r>
              <a:rPr lang="en-US" dirty="0" smtClean="0"/>
              <a:t>a restaurant </a:t>
            </a:r>
            <a:r>
              <a:rPr lang="en-US" dirty="0" smtClean="0"/>
              <a:t>managed by </a:t>
            </a:r>
            <a:r>
              <a:rPr lang="en-US" dirty="0" smtClean="0"/>
              <a:t>Jeffery</a:t>
            </a:r>
            <a:r>
              <a:rPr lang="en-US" dirty="0"/>
              <a:t>. </a:t>
            </a:r>
            <a:r>
              <a:rPr lang="en-US" dirty="0" smtClean="0"/>
              <a:t>Jeffery </a:t>
            </a:r>
            <a:r>
              <a:rPr lang="en-US" dirty="0" smtClean="0"/>
              <a:t>told </a:t>
            </a:r>
            <a:r>
              <a:rPr lang="en-US" dirty="0" smtClean="0"/>
              <a:t>Jessica that </a:t>
            </a:r>
            <a:r>
              <a:rPr lang="en-US" dirty="0" smtClean="0"/>
              <a:t>the price of </a:t>
            </a:r>
            <a:r>
              <a:rPr lang="en-US" dirty="0" smtClean="0"/>
              <a:t>the  </a:t>
            </a:r>
            <a:r>
              <a:rPr lang="en-US" dirty="0" smtClean="0"/>
              <a:t>cocoyam fufu and ebunu </a:t>
            </a:r>
            <a:r>
              <a:rPr lang="en-US" dirty="0" err="1" smtClean="0"/>
              <a:t>ebunu</a:t>
            </a:r>
            <a:r>
              <a:rPr lang="en-US" dirty="0" smtClean="0"/>
              <a:t> soup was GHC 20 with VAT. Without Vat it would be GHC 15, </a:t>
            </a:r>
            <a:r>
              <a:rPr lang="en-US" dirty="0" smtClean="0"/>
              <a:t>Jessica </a:t>
            </a:r>
            <a:r>
              <a:rPr lang="en-US" dirty="0" smtClean="0"/>
              <a:t>decided on the GHC 15, but refused to pay after eating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Advice </a:t>
            </a:r>
            <a:r>
              <a:rPr lang="en-US" dirty="0" smtClean="0"/>
              <a:t>Jeffery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Mistake refers to an error in judgment or an incorrect view about something</a:t>
            </a:r>
          </a:p>
          <a:p>
            <a:r>
              <a:rPr lang="en-US" dirty="0" smtClean="0"/>
              <a:t>Refers to the situation where one or both parties make a mistake of fact such that there is no real consent to the contract</a:t>
            </a:r>
          </a:p>
          <a:p>
            <a:r>
              <a:rPr lang="en-US" dirty="0" smtClean="0"/>
              <a:t>Mistake often renders the contract void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</a:t>
            </a:r>
          </a:p>
          <a:p>
            <a:r>
              <a:rPr lang="en-US" dirty="0" smtClean="0"/>
              <a:t>Mutual</a:t>
            </a:r>
          </a:p>
          <a:p>
            <a:r>
              <a:rPr lang="en-US" dirty="0" smtClean="0"/>
              <a:t>unilateral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situation where both parties make the same mistake about the same thing. E.g. where they both assume that the subject matter exists but which in fact does not.</a:t>
            </a:r>
          </a:p>
          <a:p>
            <a:r>
              <a:rPr lang="en-US" dirty="0" smtClean="0"/>
              <a:t>Must relate to a material fact and be sufficiently fundamental to render the contract void. </a:t>
            </a:r>
          </a:p>
          <a:p>
            <a:r>
              <a:rPr lang="en-US" dirty="0" smtClean="0"/>
              <a:t>E.g. </a:t>
            </a:r>
            <a:r>
              <a:rPr lang="en-US" dirty="0" smtClean="0"/>
              <a:t>A </a:t>
            </a:r>
            <a:r>
              <a:rPr lang="en-US" dirty="0" smtClean="0"/>
              <a:t>agrees to buy a </a:t>
            </a:r>
            <a:r>
              <a:rPr lang="en-US" dirty="0" smtClean="0"/>
              <a:t>house </a:t>
            </a:r>
            <a:r>
              <a:rPr lang="en-US" dirty="0" smtClean="0"/>
              <a:t>from </a:t>
            </a:r>
            <a:r>
              <a:rPr lang="en-US" dirty="0" smtClean="0"/>
              <a:t>B, </a:t>
            </a:r>
            <a:r>
              <a:rPr lang="en-US" dirty="0" smtClean="0"/>
              <a:t>unknown to </a:t>
            </a:r>
            <a:r>
              <a:rPr lang="en-US" dirty="0" smtClean="0"/>
              <a:t>both</a:t>
            </a:r>
            <a:r>
              <a:rPr lang="en-US" dirty="0" smtClean="0"/>
              <a:t>, the </a:t>
            </a:r>
            <a:r>
              <a:rPr lang="en-US" dirty="0" smtClean="0"/>
              <a:t>house has been demolished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This renders the contract void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only the quality of the subject matter is affected, the contract is not void.</a:t>
            </a:r>
          </a:p>
          <a:p>
            <a:r>
              <a:rPr lang="en-US" b="1" dirty="0" smtClean="0"/>
              <a:t>Leaf v. International Galleries: </a:t>
            </a:r>
            <a:r>
              <a:rPr lang="en-US" dirty="0" smtClean="0"/>
              <a:t>Leaf bought a painting mistakenly believing it was made by a well known painter. </a:t>
            </a:r>
            <a:r>
              <a:rPr lang="en-US" b="1" dirty="0" smtClean="0"/>
              <a:t>Held: </a:t>
            </a:r>
            <a:r>
              <a:rPr lang="en-US" dirty="0" smtClean="0"/>
              <a:t>contract was not void because the mistake affects only the quality and not the fundamental nature of the subject matter.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Parties are at cross heads over a key matter in the contract such that there is no true agreement. </a:t>
            </a:r>
          </a:p>
          <a:p>
            <a:r>
              <a:rPr lang="en-US" dirty="0" smtClean="0"/>
              <a:t>If the facts suggest that the intention was different, then the contract is void.</a:t>
            </a:r>
          </a:p>
          <a:p>
            <a:r>
              <a:rPr lang="en-US" dirty="0" smtClean="0"/>
              <a:t>E.g. A agrees to sell his house at Addokope to B. B accepts believing the house is at </a:t>
            </a:r>
            <a:r>
              <a:rPr lang="en-US" dirty="0" err="1" smtClean="0"/>
              <a:t>Kumakope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Unilateral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party knows that the other is mistaken. If the mistake is to a fundamental issue then the contract is void.</a:t>
            </a:r>
          </a:p>
          <a:p>
            <a:r>
              <a:rPr lang="en-US" b="1" dirty="0" smtClean="0"/>
              <a:t>Ingram v. Little: </a:t>
            </a:r>
            <a:r>
              <a:rPr lang="en-US" dirty="0" smtClean="0"/>
              <a:t>A person pretending to be Mr. H bought a car from 2 sisters and issued a cheque in payment. The sisters phoned the address he gave and were told there was no such person at the address. He turned out to be a fraudster. </a:t>
            </a:r>
            <a:r>
              <a:rPr lang="en-US" b="1" dirty="0" smtClean="0"/>
              <a:t>Held:</a:t>
            </a:r>
            <a:r>
              <a:rPr lang="en-US" dirty="0" smtClean="0"/>
              <a:t> sisters intended to deal with Mr. H at that address and not the fraudster. The contract is therefore void.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Illegality/public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 is illegal if its creation, purpose or means is contrary to law.</a:t>
            </a:r>
          </a:p>
          <a:p>
            <a:r>
              <a:rPr lang="en-US" b="1" dirty="0" smtClean="0"/>
              <a:t>Addy v. Irani</a:t>
            </a:r>
            <a:r>
              <a:rPr lang="en-US" dirty="0" smtClean="0"/>
              <a:t>: “where a contract which a plaintiff seeks to enforce is expressly proscribed, prohibited or forbidden by statute, no court will lend its assistance to give it effect”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Contracts to commit crimes</a:t>
            </a:r>
          </a:p>
          <a:p>
            <a:r>
              <a:rPr lang="en-US" dirty="0" smtClean="0"/>
              <a:t>To promote sexual immorality</a:t>
            </a:r>
          </a:p>
          <a:p>
            <a:r>
              <a:rPr lang="en-US" dirty="0" smtClean="0"/>
              <a:t>Contracts prejudicial to administration of justice e.g., influencing a judge, giving false evidence </a:t>
            </a:r>
          </a:p>
          <a:p>
            <a:r>
              <a:rPr lang="en-US" dirty="0" smtClean="0"/>
              <a:t>Contract to corrupt public life. </a:t>
            </a:r>
            <a:r>
              <a:rPr lang="en-US" b="1" dirty="0" smtClean="0"/>
              <a:t>Ampofo v. Fiorini: </a:t>
            </a:r>
            <a:r>
              <a:rPr lang="en-US" dirty="0" smtClean="0"/>
              <a:t>A, a senior civil servant in the forestry division contracted to use his position to assist F in return for 35% of profits made by F. </a:t>
            </a:r>
            <a:r>
              <a:rPr lang="en-US" b="1" dirty="0" smtClean="0"/>
              <a:t>held: </a:t>
            </a:r>
            <a:r>
              <a:rPr lang="en-US" dirty="0" smtClean="0"/>
              <a:t>contract was contrary to public policy, illegal and therefore void ab initio. </a:t>
            </a:r>
          </a:p>
          <a:p>
            <a:r>
              <a:rPr lang="en-US" dirty="0" smtClean="0"/>
              <a:t>Contract to evade the payment of taxes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646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Mistake, Illegality/public policy, Unconscionability </vt:lpstr>
      <vt:lpstr>Mistake</vt:lpstr>
      <vt:lpstr>3 Types</vt:lpstr>
      <vt:lpstr>Common Mistake</vt:lpstr>
      <vt:lpstr>PowerPoint Presentation</vt:lpstr>
      <vt:lpstr>Mutual Mistake</vt:lpstr>
      <vt:lpstr>Unilateral Mistake</vt:lpstr>
      <vt:lpstr>Illegality/public policy</vt:lpstr>
      <vt:lpstr>Examples </vt:lpstr>
      <vt:lpstr>PowerPoint Presentation</vt:lpstr>
      <vt:lpstr>PowerPoint Presentation</vt:lpstr>
      <vt:lpstr>Unconscionability </vt:lpstr>
      <vt:lpstr>Exercise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lrcghana</dc:creator>
  <cp:lastModifiedBy>Dzifa</cp:lastModifiedBy>
  <cp:revision>48</cp:revision>
  <dcterms:created xsi:type="dcterms:W3CDTF">2011-02-01T17:18:10Z</dcterms:created>
  <dcterms:modified xsi:type="dcterms:W3CDTF">2014-01-29T18:05:07Z</dcterms:modified>
</cp:coreProperties>
</file>