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5" r:id="rId4"/>
    <p:sldId id="257" r:id="rId5"/>
    <p:sldId id="258" r:id="rId6"/>
    <p:sldId id="259" r:id="rId7"/>
    <p:sldId id="277" r:id="rId8"/>
    <p:sldId id="281" r:id="rId9"/>
    <p:sldId id="260" r:id="rId10"/>
    <p:sldId id="263" r:id="rId11"/>
    <p:sldId id="261" r:id="rId12"/>
    <p:sldId id="262" r:id="rId13"/>
    <p:sldId id="264" r:id="rId14"/>
    <p:sldId id="265" r:id="rId15"/>
    <p:sldId id="266" r:id="rId16"/>
    <p:sldId id="267" r:id="rId17"/>
    <p:sldId id="268" r:id="rId18"/>
    <p:sldId id="280" r:id="rId19"/>
    <p:sldId id="278" r:id="rId20"/>
    <p:sldId id="269" r:id="rId21"/>
    <p:sldId id="282" r:id="rId22"/>
    <p:sldId id="272" r:id="rId23"/>
    <p:sldId id="283" r:id="rId24"/>
    <p:sldId id="279" r:id="rId25"/>
    <p:sldId id="284" r:id="rId26"/>
    <p:sldId id="285" r:id="rId27"/>
    <p:sldId id="286" r:id="rId28"/>
    <p:sldId id="271" r:id="rId29"/>
    <p:sldId id="287" r:id="rId30"/>
    <p:sldId id="288" r:id="rId31"/>
    <p:sldId id="289" r:id="rId32"/>
    <p:sldId id="290" r:id="rId33"/>
    <p:sldId id="291" r:id="rId34"/>
    <p:sldId id="292" r:id="rId35"/>
    <p:sldId id="293" r:id="rId36"/>
    <p:sldId id="294" r:id="rId37"/>
    <p:sldId id="295"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BE90BB-B71A-4BBB-94FD-3B79715CCF03}"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E90BB-B71A-4BBB-94FD-3B79715CCF03}"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E90BB-B71A-4BBB-94FD-3B79715CCF03}"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E90BB-B71A-4BBB-94FD-3B79715CCF03}"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E90BB-B71A-4BBB-94FD-3B79715CCF03}"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E90BB-B71A-4BBB-94FD-3B79715CCF03}"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BE90BB-B71A-4BBB-94FD-3B79715CCF03}" type="datetimeFigureOut">
              <a:rPr lang="en-US" smtClean="0"/>
              <a:pPr/>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E90BB-B71A-4BBB-94FD-3B79715CCF03}" type="datetimeFigureOut">
              <a:rPr lang="en-US" smtClean="0"/>
              <a:pPr/>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E90BB-B71A-4BBB-94FD-3B79715CCF03}" type="datetimeFigureOut">
              <a:rPr lang="en-US" smtClean="0"/>
              <a:pPr/>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E90BB-B71A-4BBB-94FD-3B79715CCF03}"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E90BB-B71A-4BBB-94FD-3B79715CCF03}"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1CE72-9D0E-43A7-9495-F4B93FAFEE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E90BB-B71A-4BBB-94FD-3B79715CCF03}" type="datetimeFigureOut">
              <a:rPr lang="en-US" smtClean="0"/>
              <a:pPr/>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1CE72-9D0E-43A7-9495-F4B93FAFEE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Fraud, Discharge, Remedies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Time</a:t>
            </a:r>
          </a:p>
          <a:p>
            <a:pPr lvl="1"/>
            <a:r>
              <a:rPr lang="en-US" dirty="0" smtClean="0"/>
              <a:t>Generally time is not an issue unless the parties expressly state so, </a:t>
            </a:r>
          </a:p>
          <a:p>
            <a:pPr lvl="1"/>
            <a:r>
              <a:rPr lang="en-US" dirty="0" smtClean="0"/>
              <a:t>Or where the nature of the contract makes time of the essence, e.g., the supply of perishable goods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Exceptions</a:t>
            </a:r>
          </a:p>
          <a:p>
            <a:pPr lvl="1" algn="just"/>
            <a:r>
              <a:rPr lang="en-US" dirty="0" smtClean="0"/>
              <a:t>If the contract can be divided into several parts, complete performance of each part constitutes performance in respect of those parts, but the obligation to perform the rest remains.</a:t>
            </a:r>
          </a:p>
          <a:p>
            <a:pPr lvl="1" algn="just"/>
            <a:r>
              <a:rPr lang="en-US" dirty="0" smtClean="0"/>
              <a:t>Where party who is to benefit accepts part performance</a:t>
            </a:r>
          </a:p>
          <a:p>
            <a:pPr lvl="1" algn="just"/>
            <a:r>
              <a:rPr lang="en-US" dirty="0" smtClean="0"/>
              <a:t>Where the party who is to benefit prevents the other party from performing his obligations</a:t>
            </a:r>
          </a:p>
          <a:p>
            <a:pPr lvl="1" algn="just"/>
            <a:r>
              <a:rPr lang="en-US" dirty="0" smtClean="0"/>
              <a:t>Where there is substantial performance of the entire obligation, this can arise in situations where hardship would be occasioned otherwise. E.g., a carpenter contracted to produce 4 chairs, but who is able to produce 3. He will be paid for the 3 and discharged.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by Frustration</a:t>
            </a:r>
            <a:endParaRPr lang="en-US" dirty="0"/>
          </a:p>
        </p:txBody>
      </p:sp>
      <p:sp>
        <p:nvSpPr>
          <p:cNvPr id="3" name="Content Placeholder 2"/>
          <p:cNvSpPr>
            <a:spLocks noGrp="1"/>
          </p:cNvSpPr>
          <p:nvPr>
            <p:ph idx="1"/>
          </p:nvPr>
        </p:nvSpPr>
        <p:spPr/>
        <p:txBody>
          <a:bodyPr/>
          <a:lstStyle/>
          <a:p>
            <a:r>
              <a:rPr lang="en-US" dirty="0" smtClean="0"/>
              <a:t>Frustration is where the performance of obligations under the contract becomes impossible as a result of events beyond the power and control of either party</a:t>
            </a:r>
          </a:p>
          <a:p>
            <a:r>
              <a:rPr lang="en-US" dirty="0" smtClean="0"/>
              <a:t>Effect is to discharge the parties from the contract. No legal action can be taken against either.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Frustration can occur in the following ways:</a:t>
            </a:r>
          </a:p>
          <a:p>
            <a:pPr lvl="1"/>
            <a:r>
              <a:rPr lang="en-US" dirty="0" smtClean="0"/>
              <a:t>Death of a party to the contract</a:t>
            </a:r>
          </a:p>
          <a:p>
            <a:pPr lvl="1"/>
            <a:r>
              <a:rPr lang="en-US" dirty="0" smtClean="0"/>
              <a:t>Destruction of the subject matter, </a:t>
            </a:r>
            <a:r>
              <a:rPr lang="en-US" b="1" i="1" u="sng" dirty="0" smtClean="0"/>
              <a:t>Taylor v. Caldwell: </a:t>
            </a:r>
            <a:r>
              <a:rPr lang="en-US" dirty="0" smtClean="0"/>
              <a:t>a contract to hire a hall for a musical show was frustrated because the hall was destroyed by fire through no the fault of the owner.</a:t>
            </a:r>
          </a:p>
          <a:p>
            <a:pPr lvl="1"/>
            <a:r>
              <a:rPr lang="en-US" dirty="0" smtClean="0"/>
              <a:t>non occurrence of an event – where the performance is dependent on an event, </a:t>
            </a:r>
            <a:r>
              <a:rPr lang="en-US" b="1" i="1" u="sng" dirty="0" smtClean="0"/>
              <a:t>Krell v. Henry: </a:t>
            </a:r>
            <a:r>
              <a:rPr lang="en-US" dirty="0" smtClean="0"/>
              <a:t>held that a contract to hire a room overlooking the proposed route of the coronation procession of King Edward VII was frustrated when the procession was cancelled due to the king’s illness. Purpose of the contract was to view the coronation, not just to hire a room.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Commercial purpose defeated</a:t>
            </a:r>
          </a:p>
          <a:p>
            <a:r>
              <a:rPr lang="en-US" dirty="0" smtClean="0"/>
              <a:t>Government intervention, e.g. compulsory acquisition, change in law has made performance illegal</a:t>
            </a:r>
          </a:p>
          <a:p>
            <a:r>
              <a:rPr lang="en-US" dirty="0" smtClean="0"/>
              <a:t>Where frustration will not apply:</a:t>
            </a:r>
          </a:p>
          <a:p>
            <a:pPr lvl="1"/>
            <a:r>
              <a:rPr lang="en-US" dirty="0" smtClean="0"/>
              <a:t>Self induced events – </a:t>
            </a:r>
            <a:r>
              <a:rPr lang="en-US" dirty="0" err="1" smtClean="0"/>
              <a:t>Afrifa</a:t>
            </a:r>
            <a:r>
              <a:rPr lang="en-US" dirty="0" smtClean="0"/>
              <a:t> v Class Peters – </a:t>
            </a:r>
            <a:r>
              <a:rPr lang="en-US" dirty="0" err="1" smtClean="0"/>
              <a:t>pg</a:t>
            </a:r>
            <a:r>
              <a:rPr lang="en-US" dirty="0" smtClean="0"/>
              <a:t> 102</a:t>
            </a:r>
          </a:p>
          <a:p>
            <a:pPr lvl="1"/>
            <a:r>
              <a:rPr lang="en-US" dirty="0" smtClean="0"/>
              <a:t>Where parties foresaw the frustration and made provision for it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frustration under the Contracts Act</a:t>
            </a:r>
            <a:endParaRPr lang="en-US" dirty="0"/>
          </a:p>
        </p:txBody>
      </p:sp>
      <p:sp>
        <p:nvSpPr>
          <p:cNvPr id="3" name="Content Placeholder 2"/>
          <p:cNvSpPr>
            <a:spLocks noGrp="1"/>
          </p:cNvSpPr>
          <p:nvPr>
            <p:ph idx="1"/>
          </p:nvPr>
        </p:nvSpPr>
        <p:spPr/>
        <p:txBody>
          <a:bodyPr/>
          <a:lstStyle/>
          <a:p>
            <a:r>
              <a:rPr lang="en-US" dirty="0" smtClean="0"/>
              <a:t>All monies paid would be recovered, and all monies payable would cease to be payable</a:t>
            </a:r>
          </a:p>
          <a:p>
            <a:r>
              <a:rPr lang="en-US" dirty="0" smtClean="0"/>
              <a:t>Where a party has incurred expenses, he may be allowed to recover or retain</a:t>
            </a:r>
          </a:p>
          <a:p>
            <a:r>
              <a:rPr lang="en-US" dirty="0" smtClean="0"/>
              <a:t>If there is part performance, courts may sever parts of the contract as if it were a separate contract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by Breach</a:t>
            </a:r>
            <a:endParaRPr lang="en-US" dirty="0"/>
          </a:p>
        </p:txBody>
      </p:sp>
      <p:sp>
        <p:nvSpPr>
          <p:cNvPr id="3" name="Content Placeholder 2"/>
          <p:cNvSpPr>
            <a:spLocks noGrp="1"/>
          </p:cNvSpPr>
          <p:nvPr>
            <p:ph idx="1"/>
          </p:nvPr>
        </p:nvSpPr>
        <p:spPr/>
        <p:txBody>
          <a:bodyPr>
            <a:normAutofit lnSpcReduction="10000"/>
          </a:bodyPr>
          <a:lstStyle/>
          <a:p>
            <a:r>
              <a:rPr lang="en-US" dirty="0" smtClean="0"/>
              <a:t>Where a party, without lawful reasons, and without consent of the other party fails to perform his side of the contract </a:t>
            </a:r>
          </a:p>
          <a:p>
            <a:r>
              <a:rPr lang="en-US" dirty="0" smtClean="0"/>
              <a:t>Types of breach:</a:t>
            </a:r>
          </a:p>
          <a:p>
            <a:pPr lvl="1"/>
            <a:r>
              <a:rPr lang="en-US" dirty="0" smtClean="0"/>
              <a:t>Total failure to perform</a:t>
            </a:r>
          </a:p>
          <a:p>
            <a:pPr lvl="1"/>
            <a:r>
              <a:rPr lang="en-US" dirty="0" smtClean="0"/>
              <a:t>Anticipatory – where before the date of performance, party indicates his intention not to perform</a:t>
            </a:r>
          </a:p>
          <a:p>
            <a:pPr lvl="1"/>
            <a:r>
              <a:rPr lang="en-US" dirty="0" smtClean="0"/>
              <a:t>Incomplete or defective performance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Effects of Breach:</a:t>
            </a:r>
          </a:p>
          <a:p>
            <a:pPr lvl="1"/>
            <a:r>
              <a:rPr lang="en-GB" dirty="0" smtClean="0"/>
              <a:t>Not all breaches will warrant discharge from the contract. Mostly fundamental and serious conditions will lead to a discharge</a:t>
            </a:r>
          </a:p>
          <a:p>
            <a:pPr lvl="1"/>
            <a:r>
              <a:rPr lang="en-GB" dirty="0" smtClean="0"/>
              <a:t>Where the other party has put himself in a position which makes it impossible to perform then the innocent party may be discharged and may sue for damages  	</a:t>
            </a:r>
            <a:endParaRPr lang="en-US" dirty="0" smtClean="0"/>
          </a:p>
          <a:p>
            <a:endParaRPr lang="en-US" b="1"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 </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smtClean="0"/>
              <a:t>Red Army </a:t>
            </a:r>
            <a:r>
              <a:rPr lang="en-GB" dirty="0"/>
              <a:t>is a carpenter. He contracted with Early Steps Pre-School to construct tables and </a:t>
            </a:r>
            <a:r>
              <a:rPr lang="en-GB" dirty="0" smtClean="0"/>
              <a:t>chairs </a:t>
            </a:r>
            <a:r>
              <a:rPr lang="en-GB" dirty="0"/>
              <a:t>for use of the toddlers of the school. </a:t>
            </a:r>
            <a:r>
              <a:rPr lang="en-GB" dirty="0" smtClean="0"/>
              <a:t>Under the contract, he was to build a 100 </a:t>
            </a:r>
            <a:r>
              <a:rPr lang="en-GB" dirty="0"/>
              <a:t>chairs and </a:t>
            </a:r>
            <a:r>
              <a:rPr lang="en-GB" dirty="0" smtClean="0"/>
              <a:t>tables over a period of 7 days. At </a:t>
            </a:r>
            <a:r>
              <a:rPr lang="en-GB" dirty="0"/>
              <a:t>a point when </a:t>
            </a:r>
            <a:r>
              <a:rPr lang="en-GB" dirty="0" smtClean="0"/>
              <a:t>RA </a:t>
            </a:r>
            <a:r>
              <a:rPr lang="en-GB" dirty="0"/>
              <a:t>had constructed 80 chairs and 83 tables, he received an urgent message from his village that his </a:t>
            </a:r>
            <a:r>
              <a:rPr lang="en-GB" dirty="0" smtClean="0"/>
              <a:t>relative had passed </a:t>
            </a:r>
            <a:r>
              <a:rPr lang="en-GB" dirty="0"/>
              <a:t>away. As the oldest son, he immediately left for the village, after advising the school proprietor of his predicament. He did not return till two weeks </a:t>
            </a:r>
            <a:r>
              <a:rPr lang="en-GB" dirty="0" smtClean="0"/>
              <a:t>later and was </a:t>
            </a:r>
            <a:r>
              <a:rPr lang="en-GB" dirty="0"/>
              <a:t>told that someone else </a:t>
            </a:r>
            <a:r>
              <a:rPr lang="en-GB" dirty="0" smtClean="0"/>
              <a:t>had completed the contract </a:t>
            </a:r>
            <a:r>
              <a:rPr lang="en-GB" dirty="0"/>
              <a:t>and </a:t>
            </a:r>
            <a:r>
              <a:rPr lang="en-GB" dirty="0" smtClean="0"/>
              <a:t>the school intends </a:t>
            </a:r>
            <a:r>
              <a:rPr lang="en-GB" dirty="0"/>
              <a:t>to sue him for breach. </a:t>
            </a:r>
            <a:r>
              <a:rPr lang="en-GB" dirty="0" smtClean="0"/>
              <a:t>Advise the parties?</a:t>
            </a:r>
            <a:endParaRPr lang="en-GB" dirty="0"/>
          </a:p>
          <a:p>
            <a:endParaRPr lang="en-GB" dirty="0"/>
          </a:p>
        </p:txBody>
      </p:sp>
    </p:spTree>
    <p:extLst>
      <p:ext uri="{BB962C8B-B14F-4D97-AF65-F5344CB8AC3E}">
        <p14:creationId xmlns:p14="http://schemas.microsoft.com/office/powerpoint/2010/main" val="3041906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91617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fraud</a:t>
            </a:r>
            <a:endParaRPr lang="en-GB" dirty="0"/>
          </a:p>
        </p:txBody>
      </p:sp>
      <p:sp>
        <p:nvSpPr>
          <p:cNvPr id="3" name="Content Placeholder 2"/>
          <p:cNvSpPr>
            <a:spLocks noGrp="1"/>
          </p:cNvSpPr>
          <p:nvPr>
            <p:ph idx="1"/>
          </p:nvPr>
        </p:nvSpPr>
        <p:spPr/>
        <p:txBody>
          <a:bodyPr/>
          <a:lstStyle/>
          <a:p>
            <a:r>
              <a:rPr lang="en-GB" i="1" dirty="0" smtClean="0"/>
              <a:t>Fraud </a:t>
            </a:r>
            <a:r>
              <a:rPr lang="en-GB" i="1" dirty="0" err="1" smtClean="0"/>
              <a:t>omnia</a:t>
            </a:r>
            <a:r>
              <a:rPr lang="en-GB" i="1" dirty="0" smtClean="0"/>
              <a:t> vitiate </a:t>
            </a:r>
            <a:r>
              <a:rPr lang="en-GB" dirty="0" smtClean="0"/>
              <a:t>– fraud vitiates everything</a:t>
            </a:r>
          </a:p>
          <a:p>
            <a:r>
              <a:rPr lang="en-GB" dirty="0" smtClean="0"/>
              <a:t>Must be specifically pleaded and strictly proven </a:t>
            </a:r>
          </a:p>
          <a:p>
            <a:r>
              <a:rPr lang="en-GB" dirty="0" smtClean="0"/>
              <a:t>It can be presumed when consideration is woefully and shockingly inadequate</a:t>
            </a:r>
          </a:p>
          <a:p>
            <a:r>
              <a:rPr lang="en-GB" dirty="0" smtClean="0"/>
              <a:t>Can be rebutted by evidence</a:t>
            </a:r>
          </a:p>
          <a:p>
            <a:r>
              <a:rPr lang="en-GB" dirty="0" smtClean="0"/>
              <a:t>Makes a contract voidable – party must act timeously upon discovering it </a:t>
            </a:r>
            <a:endParaRPr lang="en-GB" dirty="0"/>
          </a:p>
        </p:txBody>
      </p:sp>
    </p:spTree>
    <p:extLst>
      <p:ext uri="{BB962C8B-B14F-4D97-AF65-F5344CB8AC3E}">
        <p14:creationId xmlns:p14="http://schemas.microsoft.com/office/powerpoint/2010/main" val="317553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breach of contract</a:t>
            </a:r>
            <a:endParaRPr lang="en-US" dirty="0"/>
          </a:p>
        </p:txBody>
      </p:sp>
      <p:sp>
        <p:nvSpPr>
          <p:cNvPr id="3" name="Content Placeholder 2"/>
          <p:cNvSpPr>
            <a:spLocks noGrp="1"/>
          </p:cNvSpPr>
          <p:nvPr>
            <p:ph idx="1"/>
          </p:nvPr>
        </p:nvSpPr>
        <p:spPr/>
        <p:txBody>
          <a:bodyPr>
            <a:normAutofit/>
          </a:bodyPr>
          <a:lstStyle/>
          <a:p>
            <a:pPr algn="just"/>
            <a:r>
              <a:rPr lang="en-US" dirty="0" smtClean="0"/>
              <a:t>Once a breach has occurred, the innocent party may seek redress in accordance with the terms of the contract. </a:t>
            </a:r>
          </a:p>
          <a:p>
            <a:pPr algn="just"/>
            <a:r>
              <a:rPr lang="en-US" dirty="0" smtClean="0"/>
              <a:t>This may be by initiating a court action or arbitration. </a:t>
            </a:r>
          </a:p>
          <a:p>
            <a:pPr algn="just"/>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There are several means of </a:t>
            </a:r>
            <a:r>
              <a:rPr lang="en-GB" dirty="0" smtClean="0"/>
              <a:t>redress:</a:t>
            </a:r>
          </a:p>
          <a:p>
            <a:pPr lvl="1"/>
            <a:r>
              <a:rPr lang="en-GB" dirty="0"/>
              <a:t>Damages</a:t>
            </a:r>
          </a:p>
          <a:p>
            <a:pPr lvl="1"/>
            <a:r>
              <a:rPr lang="en-GB" dirty="0" smtClean="0"/>
              <a:t>Specific performance</a:t>
            </a:r>
          </a:p>
          <a:p>
            <a:pPr lvl="1"/>
            <a:r>
              <a:rPr lang="en-GB" dirty="0" smtClean="0"/>
              <a:t>Injunction</a:t>
            </a:r>
          </a:p>
          <a:p>
            <a:pPr lvl="1"/>
            <a:r>
              <a:rPr lang="en-GB" dirty="0" smtClean="0"/>
              <a:t>Rescission</a:t>
            </a:r>
          </a:p>
          <a:p>
            <a:pPr lvl="1"/>
            <a:r>
              <a:rPr lang="en-GB" dirty="0" smtClean="0"/>
              <a:t>Rectification</a:t>
            </a:r>
          </a:p>
          <a:p>
            <a:pPr marL="457200" lvl="1" indent="0">
              <a:buNone/>
            </a:pPr>
            <a:endParaRPr lang="en-GB" dirty="0"/>
          </a:p>
          <a:p>
            <a:endParaRPr lang="en-GB" dirty="0"/>
          </a:p>
        </p:txBody>
      </p:sp>
    </p:spTree>
    <p:extLst>
      <p:ext uri="{BB962C8B-B14F-4D97-AF65-F5344CB8AC3E}">
        <p14:creationId xmlns:p14="http://schemas.microsoft.com/office/powerpoint/2010/main" val="612014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Damages </a:t>
            </a:r>
            <a:endParaRPr lang="en-US" dirty="0"/>
          </a:p>
        </p:txBody>
      </p:sp>
      <p:sp>
        <p:nvSpPr>
          <p:cNvPr id="3" name="Content Placeholder 2"/>
          <p:cNvSpPr>
            <a:spLocks noGrp="1"/>
          </p:cNvSpPr>
          <p:nvPr>
            <p:ph idx="1"/>
          </p:nvPr>
        </p:nvSpPr>
        <p:spPr/>
        <p:txBody>
          <a:bodyPr/>
          <a:lstStyle/>
          <a:p>
            <a:r>
              <a:rPr lang="en-US" dirty="0" smtClean="0"/>
              <a:t>Awarded to compensate the innocent party for the breach</a:t>
            </a:r>
          </a:p>
          <a:p>
            <a:r>
              <a:rPr lang="en-US" dirty="0" smtClean="0"/>
              <a:t>basis is to put the injured party in a position he would have been in, as far as money can, if the other party had performed his obligations</a:t>
            </a:r>
          </a:p>
          <a:p>
            <a:r>
              <a:rPr lang="en-US" dirty="0" smtClean="0"/>
              <a:t>Case: </a:t>
            </a:r>
            <a:r>
              <a:rPr lang="en-US" b="1" i="1" dirty="0"/>
              <a:t>J</a:t>
            </a:r>
            <a:r>
              <a:rPr lang="en-US" b="1" i="1" dirty="0" smtClean="0"/>
              <a:t>uxon-Smith v KLM Dutch Airlines- 110</a:t>
            </a:r>
          </a:p>
          <a:p>
            <a:r>
              <a:rPr lang="en-US" dirty="0" smtClean="0"/>
              <a:t>Losses which are remote or cannot reasonably be linked to the breach cannot be paid for.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Damages may be general or special</a:t>
            </a:r>
          </a:p>
          <a:p>
            <a:pPr lvl="1"/>
            <a:r>
              <a:rPr lang="en-GB" dirty="0"/>
              <a:t>General flows from the breach</a:t>
            </a:r>
          </a:p>
          <a:p>
            <a:pPr lvl="1"/>
            <a:r>
              <a:rPr lang="en-GB" dirty="0"/>
              <a:t>Special – </a:t>
            </a:r>
            <a:r>
              <a:rPr lang="en-GB" dirty="0" smtClean="0"/>
              <a:t>liquidated, verifiable </a:t>
            </a:r>
            <a:r>
              <a:rPr lang="en-GB" dirty="0"/>
              <a:t>and provable </a:t>
            </a:r>
            <a:r>
              <a:rPr lang="en-GB" dirty="0" smtClean="0"/>
              <a:t>sums, e.g., lost income, expenses incurred etc</a:t>
            </a:r>
          </a:p>
          <a:p>
            <a:pPr marL="457200" lvl="1" indent="0">
              <a:buNone/>
            </a:pPr>
            <a:endParaRPr lang="en-GB" dirty="0"/>
          </a:p>
          <a:p>
            <a:r>
              <a:rPr lang="en-GB" dirty="0"/>
              <a:t>In determining damages, the court considers two things</a:t>
            </a:r>
          </a:p>
          <a:p>
            <a:pPr lvl="1"/>
            <a:r>
              <a:rPr lang="en-GB" dirty="0"/>
              <a:t>Remoteness </a:t>
            </a:r>
          </a:p>
          <a:p>
            <a:pPr lvl="1"/>
            <a:r>
              <a:rPr lang="en-GB" dirty="0"/>
              <a:t>Measure of damages </a:t>
            </a:r>
          </a:p>
          <a:p>
            <a:pPr marL="0" indent="0">
              <a:buNone/>
            </a:pPr>
            <a:endParaRPr lang="en-GB" dirty="0"/>
          </a:p>
          <a:p>
            <a:endParaRPr lang="en-GB" dirty="0"/>
          </a:p>
        </p:txBody>
      </p:sp>
    </p:spTree>
    <p:extLst>
      <p:ext uri="{BB962C8B-B14F-4D97-AF65-F5344CB8AC3E}">
        <p14:creationId xmlns:p14="http://schemas.microsoft.com/office/powerpoint/2010/main" val="2120109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Remoteness of damages</a:t>
            </a:r>
            <a:endParaRPr lang="en-GB" dirty="0"/>
          </a:p>
        </p:txBody>
      </p:sp>
      <p:sp>
        <p:nvSpPr>
          <p:cNvPr id="3" name="Content Placeholder 2"/>
          <p:cNvSpPr>
            <a:spLocks noGrp="1"/>
          </p:cNvSpPr>
          <p:nvPr>
            <p:ph idx="1"/>
          </p:nvPr>
        </p:nvSpPr>
        <p:spPr/>
        <p:txBody>
          <a:bodyPr>
            <a:normAutofit lnSpcReduction="10000"/>
          </a:bodyPr>
          <a:lstStyle/>
          <a:p>
            <a:r>
              <a:rPr lang="en-GB" dirty="0" smtClean="0"/>
              <a:t>Damages must not be remote – </a:t>
            </a:r>
            <a:r>
              <a:rPr lang="en-GB" i="1" dirty="0" smtClean="0"/>
              <a:t>they must be proximate to the breach </a:t>
            </a:r>
          </a:p>
          <a:p>
            <a:r>
              <a:rPr lang="en-GB" b="1" dirty="0" smtClean="0"/>
              <a:t>Hadley v Baxendale – 111</a:t>
            </a:r>
          </a:p>
          <a:p>
            <a:r>
              <a:rPr lang="en-GB" dirty="0" smtClean="0"/>
              <a:t>2 tests established under this case:</a:t>
            </a:r>
          </a:p>
          <a:p>
            <a:pPr lvl="1"/>
            <a:r>
              <a:rPr lang="en-GB" dirty="0" smtClean="0"/>
              <a:t>Do the damages arise naturally from the breach?</a:t>
            </a:r>
          </a:p>
          <a:p>
            <a:pPr lvl="1"/>
            <a:r>
              <a:rPr lang="en-GB" dirty="0" smtClean="0"/>
              <a:t>Was it in the reasonable contemplation of both parties as being a probable result of the breach?</a:t>
            </a:r>
          </a:p>
          <a:p>
            <a:r>
              <a:rPr lang="en-GB" dirty="0" smtClean="0"/>
              <a:t>If the answer is yes, then damage is not remote and therefore recoverable</a:t>
            </a:r>
            <a:endParaRPr lang="en-GB" dirty="0"/>
          </a:p>
        </p:txBody>
      </p:sp>
    </p:spTree>
    <p:extLst>
      <p:ext uri="{BB962C8B-B14F-4D97-AF65-F5344CB8AC3E}">
        <p14:creationId xmlns:p14="http://schemas.microsoft.com/office/powerpoint/2010/main" val="128955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Horne v Midland Railway – 115</a:t>
            </a:r>
          </a:p>
          <a:p>
            <a:r>
              <a:rPr lang="en-GB" dirty="0" smtClean="0"/>
              <a:t>Note also page 116 on the essential principles</a:t>
            </a:r>
          </a:p>
          <a:p>
            <a:pPr marL="0" indent="0">
              <a:buNone/>
            </a:pPr>
            <a:endParaRPr lang="en-GB" dirty="0"/>
          </a:p>
        </p:txBody>
      </p:sp>
    </p:spTree>
    <p:extLst>
      <p:ext uri="{BB962C8B-B14F-4D97-AF65-F5344CB8AC3E}">
        <p14:creationId xmlns:p14="http://schemas.microsoft.com/office/powerpoint/2010/main" val="674494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Measure of damages</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This is the computation of how much money must be paid by the party in breach to the party suffering from the breach.</a:t>
            </a:r>
          </a:p>
          <a:p>
            <a:r>
              <a:rPr lang="en-GB" b="1" dirty="0" smtClean="0"/>
              <a:t>Arkoful v State Fishing Corp </a:t>
            </a:r>
            <a:r>
              <a:rPr lang="en-GB" dirty="0" smtClean="0"/>
              <a:t>– 117</a:t>
            </a:r>
          </a:p>
          <a:p>
            <a:r>
              <a:rPr lang="en-GB" dirty="0" smtClean="0"/>
              <a:t>Note: An aggrieved party is required to mitigate his damages by taking reasonable steps </a:t>
            </a:r>
          </a:p>
          <a:p>
            <a:r>
              <a:rPr lang="en-GB" b="1" dirty="0" smtClean="0"/>
              <a:t>Attitsogbe v Posts and Telecommunications - 118</a:t>
            </a:r>
          </a:p>
          <a:p>
            <a:endParaRPr lang="en-GB" dirty="0"/>
          </a:p>
        </p:txBody>
      </p:sp>
    </p:spTree>
    <p:extLst>
      <p:ext uri="{BB962C8B-B14F-4D97-AF65-F5344CB8AC3E}">
        <p14:creationId xmlns:p14="http://schemas.microsoft.com/office/powerpoint/2010/main" val="2876921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Societe Generale de Compensation v Ackerman – 118</a:t>
            </a:r>
          </a:p>
          <a:p>
            <a:pPr lvl="1"/>
            <a:r>
              <a:rPr lang="en-GB" dirty="0" smtClean="0"/>
              <a:t>Loss incurred</a:t>
            </a:r>
          </a:p>
          <a:p>
            <a:pPr lvl="1"/>
            <a:r>
              <a:rPr lang="en-GB" dirty="0" smtClean="0"/>
              <a:t>Wages due and payable</a:t>
            </a:r>
          </a:p>
          <a:p>
            <a:pPr lvl="1"/>
            <a:r>
              <a:rPr lang="en-GB" dirty="0" smtClean="0"/>
              <a:t>Value of any other benefit [one] is entitled to</a:t>
            </a:r>
          </a:p>
          <a:p>
            <a:r>
              <a:rPr lang="en-GB" b="1" dirty="0" smtClean="0"/>
              <a:t>Kisco Products (</a:t>
            </a:r>
            <a:r>
              <a:rPr lang="en-GB" b="1" dirty="0" err="1" smtClean="0"/>
              <a:t>Gh</a:t>
            </a:r>
            <a:r>
              <a:rPr lang="en-GB" b="1" dirty="0" smtClean="0"/>
              <a:t>) Ltd v </a:t>
            </a:r>
            <a:r>
              <a:rPr lang="en-GB" b="1" dirty="0" err="1" smtClean="0"/>
              <a:t>Delmas</a:t>
            </a:r>
            <a:r>
              <a:rPr lang="en-GB" b="1" dirty="0" smtClean="0"/>
              <a:t> America </a:t>
            </a:r>
            <a:r>
              <a:rPr lang="en-GB" b="1" dirty="0" err="1" smtClean="0"/>
              <a:t>America</a:t>
            </a:r>
            <a:r>
              <a:rPr lang="en-GB" b="1" dirty="0" smtClean="0"/>
              <a:t> Africa lines -119 to 120 </a:t>
            </a:r>
          </a:p>
          <a:p>
            <a:pPr marL="0" indent="0">
              <a:buNone/>
            </a:pPr>
            <a:endParaRPr lang="en-GB" b="1" dirty="0" smtClean="0"/>
          </a:p>
          <a:p>
            <a:pPr lvl="1"/>
            <a:endParaRPr lang="en-GB" dirty="0"/>
          </a:p>
        </p:txBody>
      </p:sp>
    </p:spTree>
    <p:extLst>
      <p:ext uri="{BB962C8B-B14F-4D97-AF65-F5344CB8AC3E}">
        <p14:creationId xmlns:p14="http://schemas.microsoft.com/office/powerpoint/2010/main" val="3487175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Meruit</a:t>
            </a:r>
            <a:endParaRPr lang="en-US" dirty="0"/>
          </a:p>
        </p:txBody>
      </p:sp>
      <p:sp>
        <p:nvSpPr>
          <p:cNvPr id="3" name="Content Placeholder 2"/>
          <p:cNvSpPr>
            <a:spLocks noGrp="1"/>
          </p:cNvSpPr>
          <p:nvPr>
            <p:ph idx="1"/>
          </p:nvPr>
        </p:nvSpPr>
        <p:spPr/>
        <p:txBody>
          <a:bodyPr>
            <a:normAutofit/>
          </a:bodyPr>
          <a:lstStyle/>
          <a:p>
            <a:r>
              <a:rPr lang="en-US" dirty="0" smtClean="0"/>
              <a:t>An equitable remedy meaning “how much it is worth”.</a:t>
            </a:r>
          </a:p>
          <a:p>
            <a:r>
              <a:rPr lang="en-US" dirty="0" smtClean="0"/>
              <a:t>Absent express terms the courts will assess an amount which is fair and reasonable</a:t>
            </a:r>
          </a:p>
          <a:p>
            <a:r>
              <a:rPr lang="en-US" b="1" dirty="0" smtClean="0"/>
              <a:t>Skanska v Klimatechnik Engineering Ltd </a:t>
            </a:r>
            <a:r>
              <a:rPr lang="en-US" dirty="0" smtClean="0"/>
              <a:t>– “reasonable, ..just right; not too little or too much” </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Applies where </a:t>
            </a:r>
          </a:p>
          <a:p>
            <a:pPr lvl="1"/>
            <a:r>
              <a:rPr lang="en-GB" dirty="0" smtClean="0"/>
              <a:t>Party is precluded from completing a contract</a:t>
            </a:r>
          </a:p>
          <a:p>
            <a:pPr lvl="1"/>
            <a:r>
              <a:rPr lang="en-GB" dirty="0" smtClean="0"/>
              <a:t>No concluded contract</a:t>
            </a:r>
          </a:p>
          <a:p>
            <a:r>
              <a:rPr lang="en-GB" dirty="0" smtClean="0"/>
              <a:t>122</a:t>
            </a:r>
            <a:endParaRPr lang="en-GB" dirty="0"/>
          </a:p>
        </p:txBody>
      </p:sp>
    </p:spTree>
    <p:extLst>
      <p:ext uri="{BB962C8B-B14F-4D97-AF65-F5344CB8AC3E}">
        <p14:creationId xmlns:p14="http://schemas.microsoft.com/office/powerpoint/2010/main" val="1834882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Discharge of Contractual obligations and Remedies</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61001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Money had and Received</a:t>
            </a:r>
            <a:endParaRPr lang="en-GB" dirty="0"/>
          </a:p>
        </p:txBody>
      </p:sp>
      <p:sp>
        <p:nvSpPr>
          <p:cNvPr id="3" name="Content Placeholder 2"/>
          <p:cNvSpPr>
            <a:spLocks noGrp="1"/>
          </p:cNvSpPr>
          <p:nvPr>
            <p:ph idx="1"/>
          </p:nvPr>
        </p:nvSpPr>
        <p:spPr/>
        <p:txBody>
          <a:bodyPr/>
          <a:lstStyle/>
          <a:p>
            <a:r>
              <a:rPr lang="en-GB" dirty="0" smtClean="0"/>
              <a:t>Frafra v Boakye – 123</a:t>
            </a:r>
          </a:p>
          <a:p>
            <a:pPr algn="just"/>
            <a:r>
              <a:rPr lang="en-GB" dirty="0" smtClean="0"/>
              <a:t>An order compelling a defendant to refund monies paid by or on behalf of the plaintiff to the defendant, the ground being that the defendant has not at all performed his contractual obligations.</a:t>
            </a:r>
            <a:endParaRPr lang="en-GB" dirty="0"/>
          </a:p>
        </p:txBody>
      </p:sp>
    </p:spTree>
    <p:extLst>
      <p:ext uri="{BB962C8B-B14F-4D97-AF65-F5344CB8AC3E}">
        <p14:creationId xmlns:p14="http://schemas.microsoft.com/office/powerpoint/2010/main" val="1538062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 Performance</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An equitable and discretionary remedy</a:t>
            </a:r>
          </a:p>
          <a:p>
            <a:pPr algn="just"/>
            <a:r>
              <a:rPr lang="en-GB" dirty="0" smtClean="0"/>
              <a:t>It is not automatically available to a party who prays for it</a:t>
            </a:r>
          </a:p>
          <a:p>
            <a:pPr algn="just"/>
            <a:r>
              <a:rPr lang="en-GB" dirty="0" smtClean="0"/>
              <a:t>An order of the court directing a party to perform his contractual obligations</a:t>
            </a:r>
          </a:p>
          <a:p>
            <a:pPr algn="just"/>
            <a:r>
              <a:rPr lang="en-GB" dirty="0" smtClean="0"/>
              <a:t>It will be available if damages will be inadequate, where the subject matter is of special interest and value to the plaintiff, where time is of the essence etc</a:t>
            </a:r>
          </a:p>
          <a:p>
            <a:endParaRPr lang="en-GB" dirty="0" smtClean="0"/>
          </a:p>
          <a:p>
            <a:endParaRPr lang="en-GB" dirty="0"/>
          </a:p>
        </p:txBody>
      </p:sp>
    </p:spTree>
    <p:extLst>
      <p:ext uri="{BB962C8B-B14F-4D97-AF65-F5344CB8AC3E}">
        <p14:creationId xmlns:p14="http://schemas.microsoft.com/office/powerpoint/2010/main" val="2252199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The one seeking the remedy must come with clean hands and must not himself be tainted by fraud or crookedness.</a:t>
            </a:r>
          </a:p>
          <a:p>
            <a:r>
              <a:rPr lang="en-GB" b="1" dirty="0" smtClean="0"/>
              <a:t>IBM World Trade Corporation v Hasnem Enterprises Ltd – 127</a:t>
            </a:r>
          </a:p>
          <a:p>
            <a:r>
              <a:rPr lang="en-GB" b="1" dirty="0" smtClean="0"/>
              <a:t>Addo v Ghana Co-operative Marketing Association Ltd</a:t>
            </a:r>
          </a:p>
          <a:p>
            <a:pPr algn="just"/>
            <a:r>
              <a:rPr lang="en-GB" b="1" dirty="0" smtClean="0"/>
              <a:t>Koglex v Field </a:t>
            </a:r>
            <a:r>
              <a:rPr lang="en-GB" dirty="0" smtClean="0"/>
              <a:t>– </a:t>
            </a:r>
            <a:r>
              <a:rPr lang="en-GB" i="1" dirty="0" smtClean="0"/>
              <a:t>“the relief of SP lies whenever agreement between parties have got to a stage that it would amount to fraud on the part of the other party to refuse to perform his side of the bargain”</a:t>
            </a:r>
            <a:endParaRPr lang="en-GB" i="1" dirty="0"/>
          </a:p>
        </p:txBody>
      </p:sp>
    </p:spTree>
    <p:extLst>
      <p:ext uri="{BB962C8B-B14F-4D97-AF65-F5344CB8AC3E}">
        <p14:creationId xmlns:p14="http://schemas.microsoft.com/office/powerpoint/2010/main" val="161839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Redco Ltd v Sarpong </a:t>
            </a:r>
            <a:r>
              <a:rPr lang="en-GB" dirty="0" smtClean="0"/>
              <a:t>– 129</a:t>
            </a:r>
          </a:p>
          <a:p>
            <a:r>
              <a:rPr lang="en-GB" dirty="0" smtClean="0"/>
              <a:t>Where a third party has provided valuable consideration, and acquired an interest in the subject matter, and has no notice of the rights and interests of the plaintiff, then SP would not lie, but rather damages</a:t>
            </a:r>
          </a:p>
          <a:p>
            <a:r>
              <a:rPr lang="en-GB" b="1" dirty="0" smtClean="0"/>
              <a:t>Basare v Sakyi &amp; Another - 131</a:t>
            </a:r>
            <a:endParaRPr lang="en-GB" b="1" dirty="0"/>
          </a:p>
        </p:txBody>
      </p:sp>
    </p:spTree>
    <p:extLst>
      <p:ext uri="{BB962C8B-B14F-4D97-AF65-F5344CB8AC3E}">
        <p14:creationId xmlns:p14="http://schemas.microsoft.com/office/powerpoint/2010/main" val="797239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courts will therefore consider the following for the grant of SP:</a:t>
            </a:r>
          </a:p>
          <a:p>
            <a:pPr lvl="1"/>
            <a:r>
              <a:rPr lang="en-GB" dirty="0" smtClean="0"/>
              <a:t>Whether there is a contract</a:t>
            </a:r>
          </a:p>
          <a:p>
            <a:pPr lvl="1"/>
            <a:r>
              <a:rPr lang="en-GB" dirty="0" smtClean="0"/>
              <a:t>Where damages will not be an adequate remedy</a:t>
            </a:r>
          </a:p>
          <a:p>
            <a:pPr lvl="1"/>
            <a:r>
              <a:rPr lang="en-GB" dirty="0" smtClean="0"/>
              <a:t>Where the subject matter is unique and special</a:t>
            </a:r>
          </a:p>
          <a:p>
            <a:pPr lvl="1"/>
            <a:r>
              <a:rPr lang="en-GB" dirty="0" smtClean="0"/>
              <a:t>Whether </a:t>
            </a:r>
            <a:r>
              <a:rPr lang="en-GB" dirty="0" smtClean="0"/>
              <a:t>time is of the essence</a:t>
            </a:r>
          </a:p>
          <a:p>
            <a:pPr lvl="1"/>
            <a:r>
              <a:rPr lang="en-GB" dirty="0" smtClean="0"/>
              <a:t>Part performance and clean hands</a:t>
            </a:r>
          </a:p>
          <a:p>
            <a:pPr lvl="1"/>
            <a:r>
              <a:rPr lang="en-GB" dirty="0" smtClean="0"/>
              <a:t>Is Remedy sought </a:t>
            </a:r>
            <a:r>
              <a:rPr lang="en-GB" dirty="0" smtClean="0"/>
              <a:t>in a timely manner</a:t>
            </a:r>
          </a:p>
          <a:p>
            <a:pPr lvl="1"/>
            <a:r>
              <a:rPr lang="en-GB" dirty="0" smtClean="0"/>
              <a:t>Where conduct of Plaintiff makes it fair and equitable</a:t>
            </a:r>
          </a:p>
          <a:p>
            <a:pPr lvl="1"/>
            <a:r>
              <a:rPr lang="en-GB" dirty="0" smtClean="0"/>
              <a:t>Whether there is a</a:t>
            </a:r>
            <a:r>
              <a:rPr lang="en-GB" dirty="0" smtClean="0"/>
              <a:t> </a:t>
            </a:r>
            <a:r>
              <a:rPr lang="en-GB" dirty="0" smtClean="0"/>
              <a:t>bona fide purchaser for value without notice of any prior interest  </a:t>
            </a:r>
            <a:endParaRPr lang="en-GB" dirty="0"/>
          </a:p>
        </p:txBody>
      </p:sp>
    </p:spTree>
    <p:extLst>
      <p:ext uri="{BB962C8B-B14F-4D97-AF65-F5344CB8AC3E}">
        <p14:creationId xmlns:p14="http://schemas.microsoft.com/office/powerpoint/2010/main" val="3043360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Injunction </a:t>
            </a:r>
            <a:endParaRPr lang="en-GB" dirty="0"/>
          </a:p>
        </p:txBody>
      </p:sp>
      <p:sp>
        <p:nvSpPr>
          <p:cNvPr id="3" name="Content Placeholder 2"/>
          <p:cNvSpPr>
            <a:spLocks noGrp="1"/>
          </p:cNvSpPr>
          <p:nvPr>
            <p:ph idx="1"/>
          </p:nvPr>
        </p:nvSpPr>
        <p:spPr/>
        <p:txBody>
          <a:bodyPr/>
          <a:lstStyle/>
          <a:p>
            <a:r>
              <a:rPr lang="en-GB" dirty="0" smtClean="0"/>
              <a:t>An equitable remedy directed at a party to refrain from doing a specified Act</a:t>
            </a:r>
          </a:p>
          <a:p>
            <a:r>
              <a:rPr lang="en-GB" b="1" dirty="0" smtClean="0"/>
              <a:t>Fish &amp; Meat Co Ltd v Ichnusa Ltd </a:t>
            </a:r>
            <a:r>
              <a:rPr lang="en-GB" dirty="0" smtClean="0"/>
              <a:t>- 132</a:t>
            </a:r>
            <a:endParaRPr lang="en-GB" dirty="0"/>
          </a:p>
        </p:txBody>
      </p:sp>
    </p:spTree>
    <p:extLst>
      <p:ext uri="{BB962C8B-B14F-4D97-AF65-F5344CB8AC3E}">
        <p14:creationId xmlns:p14="http://schemas.microsoft.com/office/powerpoint/2010/main" val="12392005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Rescission </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Remedy granted to one party to set aside a contract on grounds of fraud, misrepresentation, mistake.</a:t>
            </a:r>
          </a:p>
          <a:p>
            <a:pPr algn="just"/>
            <a:r>
              <a:rPr lang="en-GB" b="1" dirty="0" smtClean="0"/>
              <a:t>Car &amp; Universal Finance Co. Ltd v Caldwell – 135</a:t>
            </a:r>
          </a:p>
          <a:p>
            <a:pPr algn="just"/>
            <a:r>
              <a:rPr lang="en-GB" b="1" dirty="0" smtClean="0"/>
              <a:t>SA Turqui &amp; Bros v Lamptey – 136</a:t>
            </a:r>
          </a:p>
          <a:p>
            <a:pPr algn="just"/>
            <a:r>
              <a:rPr lang="en-GB" dirty="0" smtClean="0"/>
              <a:t>Restoration of both parties to their original positions must be possible for this remedy to lie</a:t>
            </a:r>
            <a:endParaRPr lang="en-GB" dirty="0"/>
          </a:p>
        </p:txBody>
      </p:sp>
    </p:spTree>
    <p:extLst>
      <p:ext uri="{BB962C8B-B14F-4D97-AF65-F5344CB8AC3E}">
        <p14:creationId xmlns:p14="http://schemas.microsoft.com/office/powerpoint/2010/main" val="29769469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Rectification</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dirty="0" smtClean="0"/>
              <a:t>An equitable remedy where the court corrects or amends an error in a written contract to bring it into conformity with the actual agreement reached between the parties</a:t>
            </a:r>
          </a:p>
          <a:p>
            <a:pPr algn="just"/>
            <a:r>
              <a:rPr lang="en-GB" dirty="0" smtClean="0"/>
              <a:t> it ensures that the written contract is in consonance with the oral or prior agreement</a:t>
            </a:r>
          </a:p>
          <a:p>
            <a:pPr algn="just"/>
            <a:r>
              <a:rPr lang="en-GB" dirty="0" smtClean="0"/>
              <a:t>It is to restore the instrument to the true intention of the parties</a:t>
            </a:r>
          </a:p>
          <a:p>
            <a:pPr algn="just"/>
            <a:r>
              <a:rPr lang="en-GB" b="1" dirty="0" smtClean="0"/>
              <a:t>Walker Property Investment (Brighton) Ltd v Walker - </a:t>
            </a:r>
            <a:r>
              <a:rPr lang="en-GB" dirty="0" smtClean="0"/>
              <a:t>137</a:t>
            </a:r>
            <a:endParaRPr lang="en-GB" dirty="0"/>
          </a:p>
        </p:txBody>
      </p:sp>
    </p:spTree>
    <p:extLst>
      <p:ext uri="{BB962C8B-B14F-4D97-AF65-F5344CB8AC3E}">
        <p14:creationId xmlns:p14="http://schemas.microsoft.com/office/powerpoint/2010/main" val="149587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1821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Where a party is freed from performing his obligations under a contract</a:t>
            </a:r>
          </a:p>
          <a:p>
            <a:r>
              <a:rPr lang="en-US" dirty="0" smtClean="0"/>
              <a:t>Hence there are no outstanding obligations under the contract.</a:t>
            </a:r>
          </a:p>
          <a:p>
            <a:r>
              <a:rPr lang="en-US" dirty="0" smtClean="0"/>
              <a:t>There are 4 ways in which a contract can be discharged or terminated: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Discharge by agreement</a:t>
            </a:r>
          </a:p>
          <a:p>
            <a:r>
              <a:rPr lang="en-US" dirty="0" smtClean="0"/>
              <a:t>Discharge by performance</a:t>
            </a:r>
          </a:p>
          <a:p>
            <a:r>
              <a:rPr lang="en-US" dirty="0" smtClean="0"/>
              <a:t>Discharge by frustration</a:t>
            </a:r>
          </a:p>
          <a:p>
            <a:r>
              <a:rPr lang="en-US" dirty="0" smtClean="0"/>
              <a:t>Discharge by breach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by Agreement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Contracts may be discharged/terminated by agreement just as they are created by agreement</a:t>
            </a:r>
          </a:p>
          <a:p>
            <a:r>
              <a:rPr lang="en-US" dirty="0" smtClean="0"/>
              <a:t>This may be provided for by a termination clause in the contract</a:t>
            </a:r>
          </a:p>
          <a:p>
            <a:r>
              <a:rPr lang="en-US" dirty="0" smtClean="0"/>
              <a:t>If the performance of the obligations under the contract are in the future and neither party has performed his obligations then the parties may agree that each be released from his obligations</a:t>
            </a:r>
          </a:p>
          <a:p>
            <a:r>
              <a:rPr lang="en-US" dirty="0" smtClean="0"/>
              <a:t>Can also apply where parties are replacing an existing contract with a new one, or varying the terms of an existing one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Fish &amp; Meat Co Ltd v Ichnusa Ltd – </a:t>
            </a:r>
            <a:r>
              <a:rPr lang="en-GB" dirty="0" err="1" smtClean="0"/>
              <a:t>pg</a:t>
            </a:r>
            <a:r>
              <a:rPr lang="en-GB" dirty="0" smtClean="0"/>
              <a:t> 98</a:t>
            </a:r>
          </a:p>
          <a:p>
            <a:r>
              <a:rPr lang="en-GB" dirty="0" smtClean="0"/>
              <a:t>Novation – agreement to substitute one of the parties or the terms of the contract.</a:t>
            </a:r>
          </a:p>
          <a:p>
            <a:r>
              <a:rPr lang="en-GB" dirty="0" smtClean="0"/>
              <a:t>Obligations under the old contract are discharged.</a:t>
            </a:r>
          </a:p>
          <a:p>
            <a:pPr lvl="1"/>
            <a:r>
              <a:rPr lang="en-GB" dirty="0" smtClean="0"/>
              <a:t>Japan Motors v Randolph Motors – </a:t>
            </a:r>
            <a:r>
              <a:rPr lang="en-GB" dirty="0" err="1" smtClean="0"/>
              <a:t>pg</a:t>
            </a:r>
            <a:r>
              <a:rPr lang="en-GB" dirty="0" smtClean="0"/>
              <a:t> 99</a:t>
            </a:r>
          </a:p>
          <a:p>
            <a:pPr lvl="2"/>
            <a:endParaRPr lang="en-GB" dirty="0" smtClean="0"/>
          </a:p>
          <a:p>
            <a:pPr lvl="2"/>
            <a:endParaRPr lang="en-GB" dirty="0" smtClean="0"/>
          </a:p>
          <a:p>
            <a:endParaRPr lang="en-GB" dirty="0"/>
          </a:p>
        </p:txBody>
      </p:sp>
    </p:spTree>
    <p:extLst>
      <p:ext uri="{BB962C8B-B14F-4D97-AF65-F5344CB8AC3E}">
        <p14:creationId xmlns:p14="http://schemas.microsoft.com/office/powerpoint/2010/main" val="1325053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successfully plead </a:t>
            </a:r>
            <a:r>
              <a:rPr lang="en-GB" dirty="0" smtClean="0"/>
              <a:t>it:</a:t>
            </a:r>
          </a:p>
          <a:p>
            <a:pPr marL="0" indent="0">
              <a:buNone/>
            </a:pPr>
            <a:endParaRPr lang="en-GB" dirty="0"/>
          </a:p>
          <a:p>
            <a:pPr lvl="1"/>
            <a:r>
              <a:rPr lang="en-GB" dirty="0"/>
              <a:t>Intention to substitute, which may be by words or conduct. Conduct must be clear and unambiguous</a:t>
            </a:r>
          </a:p>
          <a:p>
            <a:pPr lvl="1"/>
            <a:r>
              <a:rPr lang="en-GB" dirty="0"/>
              <a:t>There must, in fact, be a substitution of the old with the new</a:t>
            </a:r>
          </a:p>
          <a:p>
            <a:pPr lvl="1"/>
            <a:r>
              <a:rPr lang="en-GB" dirty="0"/>
              <a:t>Mutual consent – express or by conduct</a:t>
            </a:r>
          </a:p>
          <a:p>
            <a:pPr marL="0" indent="0">
              <a:buNone/>
            </a:pPr>
            <a:endParaRPr lang="en-GB" dirty="0"/>
          </a:p>
        </p:txBody>
      </p:sp>
    </p:spTree>
    <p:extLst>
      <p:ext uri="{BB962C8B-B14F-4D97-AF65-F5344CB8AC3E}">
        <p14:creationId xmlns:p14="http://schemas.microsoft.com/office/powerpoint/2010/main" val="2011651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by Performance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Performance is where one or both parties have fulfilled their obligations under the contract in accordance with the terms of the contract.</a:t>
            </a:r>
          </a:p>
          <a:p>
            <a:r>
              <a:rPr lang="en-US" dirty="0" smtClean="0"/>
              <a:t>General rule is that performance must be exact and complete. Partial performance is no performance. E.g.:</a:t>
            </a:r>
          </a:p>
          <a:p>
            <a:pPr lvl="1"/>
            <a:r>
              <a:rPr lang="en-US" dirty="0" smtClean="0"/>
              <a:t>Goods to be supplied under a contract must be of the right kind and of the right quantity. If it is not, the goods could be rejected</a:t>
            </a:r>
          </a:p>
          <a:p>
            <a:pPr lvl="1"/>
            <a:r>
              <a:rPr lang="en-US" dirty="0" smtClean="0"/>
              <a:t>Money to be paid in cash must be in cash and not cheque. It will only be exact when the cheque is honoured</a:t>
            </a:r>
          </a:p>
          <a:p>
            <a:pPr lvl="1"/>
            <a:endParaRPr lang="en-US" dirty="0" smtClean="0"/>
          </a:p>
          <a:p>
            <a:r>
              <a:rPr lang="en-US" dirty="0" smtClean="0"/>
              <a:t>The effect of this (exact and complete performance) is to discharge a party/parties from any or further obligations under the contract </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1845</TotalTime>
  <Words>1907</Words>
  <Application>Microsoft Office PowerPoint</Application>
  <PresentationFormat>On-screen Show (4:3)</PresentationFormat>
  <Paragraphs>160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Fraud, Discharge, Remedies</vt:lpstr>
      <vt:lpstr>fraud</vt:lpstr>
      <vt:lpstr>Discharge of Contractual obligations and Remedies</vt:lpstr>
      <vt:lpstr>PowerPoint Presentation</vt:lpstr>
      <vt:lpstr>PowerPoint Presentation</vt:lpstr>
      <vt:lpstr>Discharge by Agreement</vt:lpstr>
      <vt:lpstr>PowerPoint Presentation</vt:lpstr>
      <vt:lpstr>PowerPoint Presentation</vt:lpstr>
      <vt:lpstr>Discharge by Performance </vt:lpstr>
      <vt:lpstr>PowerPoint Presentation</vt:lpstr>
      <vt:lpstr>PowerPoint Presentation</vt:lpstr>
      <vt:lpstr>Discharge by Frustration</vt:lpstr>
      <vt:lpstr>PowerPoint Presentation</vt:lpstr>
      <vt:lpstr>PowerPoint Presentation</vt:lpstr>
      <vt:lpstr>Effects of frustration under the Contracts Act</vt:lpstr>
      <vt:lpstr>Discharge by Breach</vt:lpstr>
      <vt:lpstr>PowerPoint Presentation</vt:lpstr>
      <vt:lpstr>Exercise </vt:lpstr>
      <vt:lpstr>break</vt:lpstr>
      <vt:lpstr>Remedies for breach of contract</vt:lpstr>
      <vt:lpstr>PowerPoint Presentation</vt:lpstr>
      <vt:lpstr>Damages </vt:lpstr>
      <vt:lpstr>PowerPoint Presentation</vt:lpstr>
      <vt:lpstr>Remoteness of damages</vt:lpstr>
      <vt:lpstr>PowerPoint Presentation</vt:lpstr>
      <vt:lpstr>Measure of damages</vt:lpstr>
      <vt:lpstr>PowerPoint Presentation</vt:lpstr>
      <vt:lpstr>Quantum Meruit</vt:lpstr>
      <vt:lpstr>PowerPoint Presentation</vt:lpstr>
      <vt:lpstr>Money had and Received</vt:lpstr>
      <vt:lpstr>Specific Performance</vt:lpstr>
      <vt:lpstr>PowerPoint Presentation</vt:lpstr>
      <vt:lpstr>PowerPoint Presentation</vt:lpstr>
      <vt:lpstr>Summary </vt:lpstr>
      <vt:lpstr>Injunction </vt:lpstr>
      <vt:lpstr>Rescission </vt:lpstr>
      <vt:lpstr>Rectification</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Discharge of Contractual obligations</dc:title>
  <dc:creator>lrcghana</dc:creator>
  <cp:lastModifiedBy>Dzifa</cp:lastModifiedBy>
  <cp:revision>184</cp:revision>
  <dcterms:created xsi:type="dcterms:W3CDTF">2011-02-05T18:59:03Z</dcterms:created>
  <dcterms:modified xsi:type="dcterms:W3CDTF">2014-02-12T21:26:57Z</dcterms:modified>
</cp:coreProperties>
</file>