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8"/>
  </p:notesMasterIdLst>
  <p:handoutMasterIdLst>
    <p:handoutMasterId r:id="rId29"/>
  </p:handoutMasterIdLst>
  <p:sldIdLst>
    <p:sldId id="256" r:id="rId3"/>
    <p:sldId id="259" r:id="rId4"/>
    <p:sldId id="260" r:id="rId5"/>
    <p:sldId id="261" r:id="rId6"/>
    <p:sldId id="262" r:id="rId7"/>
    <p:sldId id="278" r:id="rId8"/>
    <p:sldId id="279" r:id="rId9"/>
    <p:sldId id="280" r:id="rId10"/>
    <p:sldId id="263" r:id="rId11"/>
    <p:sldId id="264" r:id="rId12"/>
    <p:sldId id="265" r:id="rId13"/>
    <p:sldId id="266" r:id="rId14"/>
    <p:sldId id="281" r:id="rId15"/>
    <p:sldId id="268" r:id="rId16"/>
    <p:sldId id="269" r:id="rId17"/>
    <p:sldId id="286" r:id="rId18"/>
    <p:sldId id="287" r:id="rId19"/>
    <p:sldId id="270" r:id="rId20"/>
    <p:sldId id="272" r:id="rId21"/>
    <p:sldId id="271" r:id="rId22"/>
    <p:sldId id="275" r:id="rId23"/>
    <p:sldId id="276" r:id="rId24"/>
    <p:sldId id="283" r:id="rId25"/>
    <p:sldId id="274"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DA5A"/>
    <a:srgbClr val="C074B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944" autoAdjust="0"/>
    <p:restoredTop sz="76512" autoAdjust="0"/>
  </p:normalViewPr>
  <p:slideViewPr>
    <p:cSldViewPr>
      <p:cViewPr varScale="1">
        <p:scale>
          <a:sx n="51" d="100"/>
          <a:sy n="51" d="100"/>
        </p:scale>
        <p:origin x="-160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3/2/2014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a:p>
        </p:txBody>
      </p:sp>
    </p:spTree>
    <p:extLst>
      <p:ext uri="{BB962C8B-B14F-4D97-AF65-F5344CB8AC3E}">
        <p14:creationId xmlns:p14="http://schemas.microsoft.com/office/powerpoint/2010/main" val="1960759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3/2/2014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a:p>
        </p:txBody>
      </p:sp>
    </p:spTree>
    <p:extLst>
      <p:ext uri="{BB962C8B-B14F-4D97-AF65-F5344CB8AC3E}">
        <p14:creationId xmlns:p14="http://schemas.microsoft.com/office/powerpoint/2010/main" val="359210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Information_Technology"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en.wikipedia.org/wiki/Infrastructur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smtClean="0">
                <a:solidFill>
                  <a:schemeClr val="tx1"/>
                </a:solidFill>
                <a:effectLst/>
                <a:latin typeface="Times New Roman" pitchFamily="18" charset="0"/>
                <a:ea typeface="+mn-ea"/>
                <a:cs typeface="+mn-cs"/>
              </a:rPr>
              <a:t>1. </a:t>
            </a:r>
            <a:r>
              <a:rPr lang="en-US" sz="1400" b="1" kern="1200" dirty="0" smtClean="0">
                <a:solidFill>
                  <a:schemeClr val="tx1"/>
                </a:solidFill>
                <a:effectLst/>
                <a:latin typeface="Times New Roman" pitchFamily="18" charset="0"/>
                <a:ea typeface="+mn-ea"/>
                <a:cs typeface="+mn-cs"/>
              </a:rPr>
              <a:t>Direct cutover</a:t>
            </a:r>
            <a:r>
              <a:rPr lang="en-US" sz="1400" kern="1200" dirty="0" smtClean="0">
                <a:solidFill>
                  <a:schemeClr val="tx1"/>
                </a:solidFill>
                <a:effectLst/>
                <a:latin typeface="Times New Roman" pitchFamily="18" charset="0"/>
                <a:ea typeface="+mn-ea"/>
                <a:cs typeface="+mn-cs"/>
              </a:rPr>
              <a:t>: Causes the changeover from the old system to the new system to occur immediately when the new system becomes operational. It is the least expensive but involves more risks than other changeover methods. </a:t>
            </a:r>
            <a:endParaRPr lang="en-GB" sz="1400" kern="1200" dirty="0" smtClean="0">
              <a:solidFill>
                <a:schemeClr val="tx1"/>
              </a:solidFill>
              <a:effectLst/>
              <a:latin typeface="Times New Roman" pitchFamily="18" charset="0"/>
              <a:ea typeface="+mn-ea"/>
              <a:cs typeface="+mn-cs"/>
            </a:endParaRPr>
          </a:p>
          <a:p>
            <a:r>
              <a:rPr lang="en-US" sz="1400" kern="1200" dirty="0" smtClean="0">
                <a:solidFill>
                  <a:schemeClr val="tx1"/>
                </a:solidFill>
                <a:effectLst/>
                <a:latin typeface="Times New Roman" pitchFamily="18" charset="0"/>
                <a:ea typeface="+mn-ea"/>
                <a:cs typeface="+mn-cs"/>
              </a:rPr>
              <a:t>2. </a:t>
            </a:r>
            <a:r>
              <a:rPr lang="en-US" sz="1400" b="1" kern="1200" dirty="0" smtClean="0">
                <a:solidFill>
                  <a:schemeClr val="tx1"/>
                </a:solidFill>
                <a:effectLst/>
                <a:latin typeface="Times New Roman" pitchFamily="18" charset="0"/>
                <a:ea typeface="+mn-ea"/>
                <a:cs typeface="+mn-cs"/>
              </a:rPr>
              <a:t>Parallel operation</a:t>
            </a:r>
            <a:r>
              <a:rPr lang="en-US" sz="1400" kern="1200" dirty="0" smtClean="0">
                <a:solidFill>
                  <a:schemeClr val="tx1"/>
                </a:solidFill>
                <a:effectLst/>
                <a:latin typeface="Times New Roman" pitchFamily="18" charset="0"/>
                <a:ea typeface="+mn-ea"/>
                <a:cs typeface="+mn-cs"/>
              </a:rPr>
              <a:t>: Requires that both the old and the new information systems operate fully for a specified period. Data is input to both systems and output generated by the new system is compared with the equivalent output from the old system. When users, management, and IT group are satisfied that the new system operates correctly then the old system is terminated. It is the most costly changeover method and involves lower risks. </a:t>
            </a:r>
            <a:endParaRPr lang="en-GB" sz="1400" kern="1200" dirty="0" smtClean="0">
              <a:solidFill>
                <a:schemeClr val="tx1"/>
              </a:solidFill>
              <a:effectLst/>
              <a:latin typeface="Times New Roman" pitchFamily="18" charset="0"/>
              <a:ea typeface="+mn-ea"/>
              <a:cs typeface="+mn-cs"/>
            </a:endParaRPr>
          </a:p>
          <a:p>
            <a:r>
              <a:rPr lang="en-US" sz="1400" kern="1200" dirty="0" smtClean="0">
                <a:solidFill>
                  <a:schemeClr val="tx1"/>
                </a:solidFill>
                <a:effectLst/>
                <a:latin typeface="Times New Roman" pitchFamily="18" charset="0"/>
                <a:ea typeface="+mn-ea"/>
                <a:cs typeface="+mn-cs"/>
              </a:rPr>
              <a:t>3. </a:t>
            </a:r>
            <a:r>
              <a:rPr lang="en-US" sz="1400" b="1" kern="1200" dirty="0" smtClean="0">
                <a:solidFill>
                  <a:schemeClr val="tx1"/>
                </a:solidFill>
                <a:effectLst/>
                <a:latin typeface="Times New Roman" pitchFamily="18" charset="0"/>
                <a:ea typeface="+mn-ea"/>
                <a:cs typeface="+mn-cs"/>
              </a:rPr>
              <a:t>Pilot operation</a:t>
            </a:r>
            <a:r>
              <a:rPr lang="en-US" sz="1400" kern="1200" dirty="0" smtClean="0">
                <a:solidFill>
                  <a:schemeClr val="tx1"/>
                </a:solidFill>
                <a:effectLst/>
                <a:latin typeface="Times New Roman" pitchFamily="18" charset="0"/>
                <a:ea typeface="+mn-ea"/>
                <a:cs typeface="+mn-cs"/>
              </a:rPr>
              <a:t>: Involves implementing the complete new system at a selected location of a company. Direct cutover method and operating both systems for only the pilot site. The group that uses the new system first is called the pilot site. By restricting the implementation to a pilot site reduces the risk of system failure as compared with is less expensive than a parallel system. </a:t>
            </a:r>
            <a:endParaRPr lang="en-GB" sz="1400" kern="1200" dirty="0" smtClean="0">
              <a:solidFill>
                <a:schemeClr val="tx1"/>
              </a:solidFill>
              <a:effectLst/>
              <a:latin typeface="Times New Roman" pitchFamily="18" charset="0"/>
              <a:ea typeface="+mn-ea"/>
              <a:cs typeface="+mn-cs"/>
            </a:endParaRPr>
          </a:p>
          <a:p>
            <a:r>
              <a:rPr lang="en-US" sz="1400" kern="1200" dirty="0" smtClean="0">
                <a:solidFill>
                  <a:schemeClr val="tx1"/>
                </a:solidFill>
                <a:effectLst/>
                <a:latin typeface="Times New Roman" pitchFamily="18" charset="0"/>
                <a:ea typeface="+mn-ea"/>
                <a:cs typeface="+mn-cs"/>
              </a:rPr>
              <a:t>4. </a:t>
            </a:r>
            <a:r>
              <a:rPr lang="en-US" sz="1400" b="1" kern="1200" dirty="0" smtClean="0">
                <a:solidFill>
                  <a:schemeClr val="tx1"/>
                </a:solidFill>
                <a:effectLst/>
                <a:latin typeface="Times New Roman" pitchFamily="18" charset="0"/>
                <a:ea typeface="+mn-ea"/>
                <a:cs typeface="+mn-cs"/>
              </a:rPr>
              <a:t>Phased operation</a:t>
            </a:r>
            <a:r>
              <a:rPr lang="en-US" sz="1400" kern="1200" dirty="0" smtClean="0">
                <a:solidFill>
                  <a:schemeClr val="tx1"/>
                </a:solidFill>
                <a:effectLst/>
                <a:latin typeface="Times New Roman" pitchFamily="18" charset="0"/>
                <a:ea typeface="+mn-ea"/>
                <a:cs typeface="+mn-cs"/>
              </a:rPr>
              <a:t>: The phased operation changeover method involves implementing the new system in stages, or modules. We can implement each subsystem by using any of the other three changeover methods. In this approach risk of errors or failures is limited to the implemented module only as well as it is less expensive than the full parallel operation. </a:t>
            </a:r>
            <a:endParaRPr lang="en-GB" dirty="0"/>
          </a:p>
        </p:txBody>
      </p:sp>
      <p:sp>
        <p:nvSpPr>
          <p:cNvPr id="4" name="Slide Number Placeholder 3"/>
          <p:cNvSpPr>
            <a:spLocks noGrp="1"/>
          </p:cNvSpPr>
          <p:nvPr>
            <p:ph type="sldNum" sz="quarter" idx="10"/>
          </p:nvPr>
        </p:nvSpPr>
        <p:spPr/>
        <p:txBody>
          <a:bodyPr/>
          <a:lstStyle/>
          <a:p>
            <a:pPr>
              <a:defRPr/>
            </a:pPr>
            <a:fld id="{E6F0EB41-0781-4197-8C07-0B10B2F91517}" type="slidenum">
              <a:rPr lang="en-GB" smtClean="0"/>
              <a:pPr>
                <a:defRPr/>
              </a:pPr>
              <a:t>22</a:t>
            </a:fld>
            <a:endParaRPr lang="en-GB"/>
          </a:p>
        </p:txBody>
      </p:sp>
    </p:spTree>
    <p:extLst>
      <p:ext uri="{BB962C8B-B14F-4D97-AF65-F5344CB8AC3E}">
        <p14:creationId xmlns:p14="http://schemas.microsoft.com/office/powerpoint/2010/main" val="141845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happens during the rest of the software's life: changes, correction, additions, and moves to a different computing platform and more. </a:t>
            </a:r>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24</a:t>
            </a:fld>
            <a:endParaRPr lang="en-US"/>
          </a:p>
        </p:txBody>
      </p:sp>
    </p:spTree>
    <p:extLst>
      <p:ext uri="{BB962C8B-B14F-4D97-AF65-F5344CB8AC3E}">
        <p14:creationId xmlns:p14="http://schemas.microsoft.com/office/powerpoint/2010/main" val="3424140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itchFamily="34" charset="0"/>
              </a:defRPr>
            </a:lvl1pPr>
            <a:lvl2pPr marL="742950" indent="-285750">
              <a:defRPr sz="2400" b="1">
                <a:solidFill>
                  <a:schemeClr val="tx1"/>
                </a:solidFill>
                <a:latin typeface="Arial" pitchFamily="34" charset="0"/>
              </a:defRPr>
            </a:lvl2pPr>
            <a:lvl3pPr marL="1143000" indent="-228600">
              <a:defRPr sz="2400" b="1">
                <a:solidFill>
                  <a:schemeClr val="tx1"/>
                </a:solidFill>
                <a:latin typeface="Arial" pitchFamily="34" charset="0"/>
              </a:defRPr>
            </a:lvl3pPr>
            <a:lvl4pPr marL="1600200" indent="-228600">
              <a:defRPr sz="2400" b="1">
                <a:solidFill>
                  <a:schemeClr val="tx1"/>
                </a:solidFill>
                <a:latin typeface="Arial" pitchFamily="34" charset="0"/>
              </a:defRPr>
            </a:lvl4pPr>
            <a:lvl5pPr marL="2057400" indent="-228600">
              <a:defRPr sz="2400" b="1">
                <a:solidFill>
                  <a:schemeClr val="tx1"/>
                </a:solidFill>
                <a:latin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defRPr>
            </a:lvl9pPr>
          </a:lstStyle>
          <a:p>
            <a:fld id="{E1587AF1-AB4E-40A3-AB5B-6A1D3DF213FC}" type="slidenum">
              <a:rPr lang="en-GB" sz="1200" b="0" smtClean="0">
                <a:latin typeface="Times New Roman" pitchFamily="18" charset="0"/>
              </a:rPr>
              <a:pPr/>
              <a:t>2</a:t>
            </a:fld>
            <a:endParaRPr lang="en-GB" sz="1200" b="0" smtClean="0">
              <a:latin typeface="Times New Roman" pitchFamily="18" charset="0"/>
            </a:endParaRPr>
          </a:p>
        </p:txBody>
      </p:sp>
      <p:sp>
        <p:nvSpPr>
          <p:cNvPr id="28675" name="Rectangle 3074"/>
          <p:cNvSpPr>
            <a:spLocks noGrp="1" noRot="1" noChangeAspect="1" noChangeArrowheads="1" noTextEdit="1"/>
          </p:cNvSpPr>
          <p:nvPr>
            <p:ph type="sldImg"/>
          </p:nvPr>
        </p:nvSpPr>
        <p:spPr>
          <a:ln/>
        </p:spPr>
      </p:sp>
      <p:sp>
        <p:nvSpPr>
          <p:cNvPr id="28676" name="Rectangle 307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5</a:t>
            </a:fld>
            <a:endParaRPr lang="en-US"/>
          </a:p>
        </p:txBody>
      </p:sp>
    </p:spTree>
    <p:extLst>
      <p:ext uri="{BB962C8B-B14F-4D97-AF65-F5344CB8AC3E}">
        <p14:creationId xmlns:p14="http://schemas.microsoft.com/office/powerpoint/2010/main" val="249667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7325" marR="0" indent="-187325" algn="l" defTabSz="914400" rtl="0" eaLnBrk="0" fontAlgn="base" latinLnBrk="0" hangingPunct="0">
              <a:lnSpc>
                <a:spcPct val="100000"/>
              </a:lnSpc>
              <a:spcBef>
                <a:spcPct val="30000"/>
              </a:spcBef>
              <a:spcAft>
                <a:spcPct val="0"/>
              </a:spcAft>
              <a:buClr>
                <a:srgbClr val="9900CC"/>
              </a:buClr>
              <a:buSzTx/>
              <a:buFont typeface="Monotype Sorts" pitchFamily="2" charset="2"/>
              <a:buChar char="n"/>
              <a:tabLst/>
              <a:defRPr/>
            </a:pPr>
            <a:r>
              <a:rPr lang="en-US" sz="1400" kern="1200" dirty="0" smtClean="0">
                <a:solidFill>
                  <a:schemeClr val="tx1"/>
                </a:solidFill>
                <a:effectLst/>
                <a:latin typeface="Times New Roman" pitchFamily="18" charset="0"/>
                <a:ea typeface="+mn-ea"/>
                <a:cs typeface="+mn-cs"/>
              </a:rPr>
              <a:t>Any SDLC should result in a high quality system that meets or exceeds customer expectations, reaches completion within time and cost estimates, works effectively and efficiently in the current and planned </a:t>
            </a:r>
            <a:r>
              <a:rPr lang="en-US" sz="1400" u="sng" kern="1200" dirty="0" smtClean="0">
                <a:solidFill>
                  <a:schemeClr val="tx1"/>
                </a:solidFill>
                <a:effectLst/>
                <a:latin typeface="Times New Roman" pitchFamily="18" charset="0"/>
                <a:ea typeface="+mn-ea"/>
                <a:cs typeface="+mn-cs"/>
                <a:hlinkClick r:id="rId3" tooltip="Information Technology"/>
              </a:rPr>
              <a:t>Information Technology</a:t>
            </a:r>
            <a:r>
              <a:rPr lang="en-US" sz="1400" kern="1200" dirty="0" smtClean="0">
                <a:solidFill>
                  <a:schemeClr val="tx1"/>
                </a:solidFill>
                <a:effectLst/>
                <a:latin typeface="Times New Roman" pitchFamily="18" charset="0"/>
                <a:ea typeface="+mn-ea"/>
                <a:cs typeface="+mn-cs"/>
              </a:rPr>
              <a:t> </a:t>
            </a:r>
            <a:r>
              <a:rPr lang="en-US" sz="1400" u="sng" kern="1200" dirty="0" smtClean="0">
                <a:solidFill>
                  <a:schemeClr val="tx1"/>
                </a:solidFill>
                <a:effectLst/>
                <a:latin typeface="Times New Roman" pitchFamily="18" charset="0"/>
                <a:ea typeface="+mn-ea"/>
                <a:cs typeface="+mn-cs"/>
                <a:hlinkClick r:id="rId4" tooltip="Infrastructure"/>
              </a:rPr>
              <a:t>infrastructure</a:t>
            </a:r>
            <a:r>
              <a:rPr lang="en-US" sz="1400" kern="1200" dirty="0" smtClean="0">
                <a:solidFill>
                  <a:schemeClr val="tx1"/>
                </a:solidFill>
                <a:effectLst/>
                <a:latin typeface="Times New Roman" pitchFamily="18" charset="0"/>
                <a:ea typeface="+mn-ea"/>
                <a:cs typeface="+mn-cs"/>
              </a:rPr>
              <a:t>, and is inexpensive to maintain and cost-effective to enhance. </a:t>
            </a:r>
            <a:endParaRPr lang="en-GB" sz="1400" kern="1200" dirty="0" smtClean="0">
              <a:solidFill>
                <a:schemeClr val="tx1"/>
              </a:solidFill>
              <a:effectLst/>
              <a:latin typeface="Times New Roman" pitchFamily="18"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E6F0EB41-0781-4197-8C07-0B10B2F91517}" type="slidenum">
              <a:rPr lang="en-GB" smtClean="0"/>
              <a:pPr>
                <a:defRPr/>
              </a:pPr>
              <a:t>9</a:t>
            </a:fld>
            <a:endParaRPr lang="en-GB"/>
          </a:p>
        </p:txBody>
      </p:sp>
    </p:spTree>
    <p:extLst>
      <p:ext uri="{BB962C8B-B14F-4D97-AF65-F5344CB8AC3E}">
        <p14:creationId xmlns:p14="http://schemas.microsoft.com/office/powerpoint/2010/main" val="3597881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itchFamily="34" charset="0"/>
              </a:defRPr>
            </a:lvl1pPr>
            <a:lvl2pPr marL="742950" indent="-285750">
              <a:defRPr sz="2400" b="1">
                <a:solidFill>
                  <a:schemeClr val="tx1"/>
                </a:solidFill>
                <a:latin typeface="Arial" pitchFamily="34" charset="0"/>
              </a:defRPr>
            </a:lvl2pPr>
            <a:lvl3pPr marL="1143000" indent="-228600">
              <a:defRPr sz="2400" b="1">
                <a:solidFill>
                  <a:schemeClr val="tx1"/>
                </a:solidFill>
                <a:latin typeface="Arial" pitchFamily="34" charset="0"/>
              </a:defRPr>
            </a:lvl3pPr>
            <a:lvl4pPr marL="1600200" indent="-228600">
              <a:defRPr sz="2400" b="1">
                <a:solidFill>
                  <a:schemeClr val="tx1"/>
                </a:solidFill>
                <a:latin typeface="Arial" pitchFamily="34" charset="0"/>
              </a:defRPr>
            </a:lvl4pPr>
            <a:lvl5pPr marL="2057400" indent="-228600">
              <a:defRPr sz="2400" b="1">
                <a:solidFill>
                  <a:schemeClr val="tx1"/>
                </a:solidFill>
                <a:latin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defRPr>
            </a:lvl9pPr>
          </a:lstStyle>
          <a:p>
            <a:fld id="{BD0E6AA2-54A7-4BC1-BF0A-F4E69C2FD921}" type="slidenum">
              <a:rPr lang="en-GB" sz="1200" b="0" smtClean="0">
                <a:latin typeface="Times New Roman" pitchFamily="18" charset="0"/>
              </a:rPr>
              <a:pPr/>
              <a:t>10</a:t>
            </a:fld>
            <a:endParaRPr lang="en-GB" sz="1200" b="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itchFamily="34" charset="0"/>
              </a:defRPr>
            </a:lvl1pPr>
            <a:lvl2pPr marL="742950" indent="-285750">
              <a:defRPr sz="2400" b="1">
                <a:solidFill>
                  <a:schemeClr val="tx1"/>
                </a:solidFill>
                <a:latin typeface="Arial" pitchFamily="34" charset="0"/>
              </a:defRPr>
            </a:lvl2pPr>
            <a:lvl3pPr marL="1143000" indent="-228600">
              <a:defRPr sz="2400" b="1">
                <a:solidFill>
                  <a:schemeClr val="tx1"/>
                </a:solidFill>
                <a:latin typeface="Arial" pitchFamily="34" charset="0"/>
              </a:defRPr>
            </a:lvl3pPr>
            <a:lvl4pPr marL="1600200" indent="-228600">
              <a:defRPr sz="2400" b="1">
                <a:solidFill>
                  <a:schemeClr val="tx1"/>
                </a:solidFill>
                <a:latin typeface="Arial" pitchFamily="34" charset="0"/>
              </a:defRPr>
            </a:lvl4pPr>
            <a:lvl5pPr marL="2057400" indent="-228600">
              <a:defRPr sz="2400" b="1">
                <a:solidFill>
                  <a:schemeClr val="tx1"/>
                </a:solidFill>
                <a:latin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defRPr>
            </a:lvl9pPr>
          </a:lstStyle>
          <a:p>
            <a:fld id="{2F3D5DDD-A9E8-49E5-BE84-151645C04586}" type="slidenum">
              <a:rPr lang="en-GB" sz="1200" b="0" smtClean="0">
                <a:latin typeface="Times New Roman" pitchFamily="18" charset="0"/>
              </a:rPr>
              <a:pPr/>
              <a:t>11</a:t>
            </a:fld>
            <a:endParaRPr lang="en-GB" sz="1200" b="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400" dirty="0" smtClean="0"/>
          </a:p>
        </p:txBody>
      </p:sp>
      <p:sp>
        <p:nvSpPr>
          <p:cNvPr id="4" name="Slide Number Placeholder 3"/>
          <p:cNvSpPr>
            <a:spLocks noGrp="1"/>
          </p:cNvSpPr>
          <p:nvPr>
            <p:ph type="sldNum" sz="quarter" idx="10"/>
          </p:nvPr>
        </p:nvSpPr>
        <p:spPr/>
        <p:txBody>
          <a:bodyPr/>
          <a:lstStyle/>
          <a:p>
            <a:pPr>
              <a:defRPr/>
            </a:pPr>
            <a:fld id="{E6F0EB41-0781-4197-8C07-0B10B2F91517}" type="slidenum">
              <a:rPr lang="en-GB" smtClean="0"/>
              <a:pPr>
                <a:defRPr/>
              </a:pPr>
              <a:t>12</a:t>
            </a:fld>
            <a:endParaRPr lang="en-GB"/>
          </a:p>
        </p:txBody>
      </p:sp>
    </p:spTree>
    <p:extLst>
      <p:ext uri="{BB962C8B-B14F-4D97-AF65-F5344CB8AC3E}">
        <p14:creationId xmlns:p14="http://schemas.microsoft.com/office/powerpoint/2010/main" val="2193254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7325" marR="0" indent="-187325" algn="l" defTabSz="914400" rtl="0" eaLnBrk="0" fontAlgn="base" latinLnBrk="0" hangingPunct="0">
              <a:lnSpc>
                <a:spcPct val="100000"/>
              </a:lnSpc>
              <a:spcBef>
                <a:spcPct val="30000"/>
              </a:spcBef>
              <a:spcAft>
                <a:spcPct val="0"/>
              </a:spcAft>
              <a:buClr>
                <a:srgbClr val="9900CC"/>
              </a:buClr>
              <a:buSzTx/>
              <a:buFont typeface="Monotype Sorts" pitchFamily="2" charset="2"/>
              <a:buChar char="n"/>
              <a:tabLst/>
              <a:defRPr/>
            </a:pPr>
            <a:r>
              <a:rPr lang="en-US" b="1" dirty="0" smtClean="0">
                <a:solidFill>
                  <a:srgbClr val="00B050"/>
                </a:solidFill>
              </a:rPr>
              <a:t>System Analysis</a:t>
            </a:r>
            <a:r>
              <a:rPr lang="en-US" dirty="0" smtClean="0"/>
              <a:t>:</a:t>
            </a:r>
            <a:r>
              <a:rPr lang="en-US" baseline="0" dirty="0" smtClean="0"/>
              <a:t> </a:t>
            </a:r>
            <a:r>
              <a:rPr lang="en-US" dirty="0" smtClean="0"/>
              <a:t>This step involves breaking down the system in different pieces to analyze the situation, analyzing project goals, breaking down what needs to be created and attempting to engage users so that definite requirements can be defined. </a:t>
            </a:r>
          </a:p>
          <a:p>
            <a:pPr marL="187325" marR="0" indent="-187325" algn="l" defTabSz="914400" rtl="0" eaLnBrk="0" fontAlgn="base" latinLnBrk="0" hangingPunct="0">
              <a:lnSpc>
                <a:spcPct val="100000"/>
              </a:lnSpc>
              <a:spcBef>
                <a:spcPct val="30000"/>
              </a:spcBef>
              <a:spcAft>
                <a:spcPct val="0"/>
              </a:spcAft>
              <a:buClr>
                <a:srgbClr val="9900CC"/>
              </a:buClr>
              <a:buSzTx/>
              <a:buFont typeface="Monotype Sorts" pitchFamily="2" charset="2"/>
              <a:buChar char="n"/>
              <a:tabLst/>
              <a:defRPr/>
            </a:pPr>
            <a:r>
              <a:rPr lang="en-US" b="1" dirty="0" smtClean="0"/>
              <a:t>Requirement Definition</a:t>
            </a:r>
            <a:r>
              <a:rPr lang="en-US" dirty="0" smtClean="0"/>
              <a:t>: gathering is the most crucial aspect as many times communication gaps arise in this phase and this leads to validation errors and bugs in the software program.</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E6F0EB41-0781-4197-8C07-0B10B2F91517}" type="slidenum">
              <a:rPr lang="en-GB" smtClean="0"/>
              <a:pPr>
                <a:defRPr/>
              </a:pPr>
              <a:t>14</a:t>
            </a:fld>
            <a:endParaRPr lang="en-GB"/>
          </a:p>
        </p:txBody>
      </p:sp>
    </p:spTree>
    <p:extLst>
      <p:ext uri="{BB962C8B-B14F-4D97-AF65-F5344CB8AC3E}">
        <p14:creationId xmlns:p14="http://schemas.microsoft.com/office/powerpoint/2010/main" val="2386587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7325" marR="0" indent="-187325" algn="l" defTabSz="914400" rtl="0" eaLnBrk="0" fontAlgn="base" latinLnBrk="0" hangingPunct="0">
              <a:lnSpc>
                <a:spcPct val="100000"/>
              </a:lnSpc>
              <a:spcBef>
                <a:spcPct val="30000"/>
              </a:spcBef>
              <a:spcAft>
                <a:spcPct val="0"/>
              </a:spcAft>
              <a:buClr>
                <a:srgbClr val="9900CC"/>
              </a:buClr>
              <a:buSzTx/>
              <a:buFont typeface="Monotype Sorts" pitchFamily="2" charset="2"/>
              <a:buChar char="n"/>
              <a:tabLst/>
              <a:defRPr/>
            </a:pPr>
            <a:r>
              <a:rPr lang="en-US" dirty="0" smtClean="0"/>
              <a:t>Design elements describe the desired software features in detail, and generally include functional hierarchy diagrams, screen layout diagrams, tables of business rules, business process diagrams, pseudo code, and a complete entity-relationship diagram with a full data dictionary. These design elements are intended to describe the software in sufficient detail that skilled programmers may develop the software with minimal additional input design.</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E6F0EB41-0781-4197-8C07-0B10B2F91517}" type="slidenum">
              <a:rPr lang="en-GB" smtClean="0"/>
              <a:pPr>
                <a:defRPr/>
              </a:pPr>
              <a:t>15</a:t>
            </a:fld>
            <a:endParaRPr lang="en-GB"/>
          </a:p>
        </p:txBody>
      </p:sp>
    </p:spTree>
    <p:extLst>
      <p:ext uri="{BB962C8B-B14F-4D97-AF65-F5344CB8AC3E}">
        <p14:creationId xmlns:p14="http://schemas.microsoft.com/office/powerpoint/2010/main" val="609702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3/2/2014</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6F1548-A370-498C-A14B-E715C2319CD9}"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6F1548-A370-498C-A14B-E715C2319CD9}" type="datetimeFigureOut">
              <a:rPr lang="en-US" smtClean="0"/>
              <a:pPr/>
              <a:t>3/2/2014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6F1548-A370-498C-A14B-E715C2319CD9}" type="datetimeFigureOut">
              <a:rPr lang="en-US" smtClean="0"/>
              <a:pPr/>
              <a:t>3/2/2014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3/2/2014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3/2/2014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8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kanferi@yaho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akanferi@gmai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593229"/>
            <a:ext cx="6858000" cy="1754326"/>
          </a:xfrm>
        </p:spPr>
        <p:txBody>
          <a:bodyPr/>
          <a:lstStyle/>
          <a:p>
            <a:r>
              <a:rPr lang="en-US" sz="5400" b="1" dirty="0"/>
              <a:t>Introduction to Computer </a:t>
            </a:r>
            <a:r>
              <a:rPr lang="en-US" sz="5400" b="1" dirty="0" smtClean="0"/>
              <a:t>Technology</a:t>
            </a:r>
            <a:endParaRPr lang="en-US" sz="5400" dirty="0"/>
          </a:p>
        </p:txBody>
      </p:sp>
      <p:sp>
        <p:nvSpPr>
          <p:cNvPr id="5" name="Subtitle 4"/>
          <p:cNvSpPr>
            <a:spLocks noGrp="1"/>
          </p:cNvSpPr>
          <p:nvPr>
            <p:ph type="subTitle" idx="1"/>
          </p:nvPr>
        </p:nvSpPr>
        <p:spPr>
          <a:xfrm>
            <a:off x="990600" y="3307140"/>
            <a:ext cx="6858000" cy="1569660"/>
          </a:xfrm>
        </p:spPr>
        <p:txBody>
          <a:bodyPr/>
          <a:lstStyle/>
          <a:p>
            <a:pPr algn="ctr"/>
            <a:r>
              <a:rPr lang="en-US" sz="4800" b="1" dirty="0" smtClean="0"/>
              <a:t>Systems Development Life Cycle</a:t>
            </a:r>
            <a:endParaRPr lang="en-GB" sz="4800" b="1" dirty="0"/>
          </a:p>
        </p:txBody>
      </p:sp>
      <p:sp>
        <p:nvSpPr>
          <p:cNvPr id="6" name="TextBox 5"/>
          <p:cNvSpPr txBox="1"/>
          <p:nvPr/>
        </p:nvSpPr>
        <p:spPr>
          <a:xfrm>
            <a:off x="3343506" y="2286000"/>
            <a:ext cx="2492990" cy="769441"/>
          </a:xfrm>
          <a:prstGeom prst="rect">
            <a:avLst/>
          </a:prstGeom>
          <a:noFill/>
        </p:spPr>
        <p:txBody>
          <a:bodyPr wrap="none" rtlCol="0">
            <a:spAutoFit/>
          </a:bodyPr>
          <a:lstStyle/>
          <a:p>
            <a:pPr algn="ctr"/>
            <a:r>
              <a:rPr lang="en-US" sz="4400" b="1" dirty="0" smtClean="0"/>
              <a:t>Session_3</a:t>
            </a:r>
            <a:endParaRPr lang="en-GB" sz="4400" b="1" dirty="0"/>
          </a:p>
        </p:txBody>
      </p:sp>
      <p:sp>
        <p:nvSpPr>
          <p:cNvPr id="7" name="TextBox 6"/>
          <p:cNvSpPr txBox="1"/>
          <p:nvPr/>
        </p:nvSpPr>
        <p:spPr>
          <a:xfrm>
            <a:off x="5029200" y="4572000"/>
            <a:ext cx="3651173" cy="1446550"/>
          </a:xfrm>
          <a:prstGeom prst="rect">
            <a:avLst/>
          </a:prstGeom>
          <a:noFill/>
        </p:spPr>
        <p:txBody>
          <a:bodyPr wrap="square" rtlCol="0">
            <a:spAutoFit/>
          </a:bodyPr>
          <a:lstStyle/>
          <a:p>
            <a:pPr algn="ctr"/>
            <a:r>
              <a:rPr lang="en-US" sz="2800" b="1" dirty="0" smtClean="0">
                <a:latin typeface="Times New Roman" pitchFamily="18" charset="0"/>
              </a:rPr>
              <a:t>Akanferi Albert </a:t>
            </a:r>
          </a:p>
          <a:p>
            <a:pPr algn="ctr"/>
            <a:r>
              <a:rPr lang="en-US" sz="2000" b="1" dirty="0" smtClean="0">
                <a:latin typeface="Times New Roman" pitchFamily="18" charset="0"/>
                <a:hlinkClick r:id="rId3"/>
              </a:rPr>
              <a:t>akanferi@yahoo.com</a:t>
            </a:r>
            <a:endParaRPr lang="en-US" sz="2000" b="1" dirty="0" smtClean="0">
              <a:latin typeface="Times New Roman" pitchFamily="18" charset="0"/>
            </a:endParaRPr>
          </a:p>
          <a:p>
            <a:pPr algn="ctr"/>
            <a:r>
              <a:rPr lang="en-US" sz="2000" b="1" dirty="0" smtClean="0">
                <a:latin typeface="Times New Roman" pitchFamily="18" charset="0"/>
                <a:hlinkClick r:id="rId4"/>
              </a:rPr>
              <a:t>akanferi@gmail.com</a:t>
            </a:r>
            <a:endParaRPr lang="en-US" sz="2000" b="1" dirty="0" smtClean="0">
              <a:latin typeface="Times New Roman" pitchFamily="18" charset="0"/>
            </a:endParaRPr>
          </a:p>
          <a:p>
            <a:pPr algn="ctr"/>
            <a:r>
              <a:rPr lang="en-US" sz="2000" b="1" dirty="0" smtClean="0">
                <a:latin typeface="Times New Roman" pitchFamily="18" charset="0"/>
              </a:rPr>
              <a:t>026-7023-177</a:t>
            </a:r>
            <a:endParaRPr lang="en-GB"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b="1" dirty="0"/>
              <a:t>SDLC MODELS</a:t>
            </a:r>
          </a:p>
        </p:txBody>
      </p:sp>
      <p:sp>
        <p:nvSpPr>
          <p:cNvPr id="5123" name="Content Placeholder 2"/>
          <p:cNvSpPr>
            <a:spLocks noGrp="1"/>
          </p:cNvSpPr>
          <p:nvPr>
            <p:ph idx="1"/>
          </p:nvPr>
        </p:nvSpPr>
        <p:spPr>
          <a:xfrm>
            <a:off x="649166" y="1273175"/>
            <a:ext cx="7628792" cy="2641600"/>
          </a:xfrm>
        </p:spPr>
        <p:txBody>
          <a:bodyPr/>
          <a:lstStyle/>
          <a:p>
            <a:r>
              <a:rPr lang="en-US" sz="3600" smtClean="0"/>
              <a:t>Waterfall</a:t>
            </a:r>
          </a:p>
          <a:p>
            <a:r>
              <a:rPr lang="en-US" sz="3600" smtClean="0"/>
              <a:t>Iterative Waterfall</a:t>
            </a:r>
          </a:p>
          <a:p>
            <a:r>
              <a:rPr lang="en-US" sz="3600" smtClean="0"/>
              <a:t>Prototype</a:t>
            </a:r>
          </a:p>
          <a:p>
            <a:r>
              <a:rPr lang="en-US" sz="3600" smtClean="0"/>
              <a:t>Evolutionary</a:t>
            </a:r>
          </a:p>
        </p:txBody>
      </p:sp>
      <p:sp>
        <p:nvSpPr>
          <p:cNvPr id="4" name="Slide Number Placeholder 3"/>
          <p:cNvSpPr>
            <a:spLocks noGrp="1"/>
          </p:cNvSpPr>
          <p:nvPr>
            <p:ph type="sldNum" sz="quarter" idx="11"/>
          </p:nvPr>
        </p:nvSpPr>
        <p:spPr/>
        <p:txBody>
          <a:bodyPr/>
          <a:lstStyle/>
          <a:p>
            <a:pPr>
              <a:defRPr/>
            </a:pPr>
            <a:fld id="{0B824421-D138-418C-B3DB-315DDCCA0D00}" type="slidenum">
              <a:rPr lang="en-US" smtClean="0"/>
              <a:pPr>
                <a:defRPr/>
              </a:pPr>
              <a:t>10</a:t>
            </a:fld>
            <a:endParaRPr lang="en-US"/>
          </a:p>
        </p:txBody>
      </p:sp>
    </p:spTree>
    <p:extLst>
      <p:ext uri="{BB962C8B-B14F-4D97-AF65-F5344CB8AC3E}">
        <p14:creationId xmlns:p14="http://schemas.microsoft.com/office/powerpoint/2010/main" val="3980405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81354" y="309565"/>
            <a:ext cx="7628792" cy="1062036"/>
          </a:xfrm>
        </p:spPr>
        <p:txBody>
          <a:bodyPr>
            <a:noAutofit/>
          </a:bodyPr>
          <a:lstStyle/>
          <a:p>
            <a:r>
              <a:rPr lang="en-US" b="1" dirty="0"/>
              <a:t>Software Development Life </a:t>
            </a:r>
            <a:r>
              <a:rPr lang="en-US" b="1" dirty="0" smtClean="0"/>
              <a:t>Cycle</a:t>
            </a:r>
            <a:r>
              <a:rPr lang="en-US" b="1" dirty="0"/>
              <a:t> </a:t>
            </a:r>
            <a:r>
              <a:rPr lang="en-US" b="1" dirty="0" smtClean="0"/>
              <a:t>(</a:t>
            </a:r>
            <a:r>
              <a:rPr lang="en-US" b="1" dirty="0"/>
              <a:t>SDLC PHASES)</a:t>
            </a:r>
          </a:p>
        </p:txBody>
      </p:sp>
      <p:sp>
        <p:nvSpPr>
          <p:cNvPr id="7171" name="Content Placeholder 2"/>
          <p:cNvSpPr>
            <a:spLocks noGrp="1"/>
          </p:cNvSpPr>
          <p:nvPr>
            <p:ph idx="1"/>
          </p:nvPr>
        </p:nvSpPr>
        <p:spPr>
          <a:xfrm>
            <a:off x="649166" y="2017713"/>
            <a:ext cx="7628792" cy="4131004"/>
          </a:xfrm>
        </p:spPr>
        <p:txBody>
          <a:bodyPr>
            <a:normAutofit fontScale="92500" lnSpcReduction="10000"/>
          </a:bodyPr>
          <a:lstStyle/>
          <a:p>
            <a:r>
              <a:rPr lang="en-US" sz="3200" dirty="0"/>
              <a:t>A system development from technical perspective is made up of six phases:</a:t>
            </a:r>
            <a:endParaRPr lang="en-GB" sz="3200" dirty="0"/>
          </a:p>
          <a:p>
            <a:pPr lvl="0"/>
            <a:r>
              <a:rPr lang="en-US" sz="3200" dirty="0" smtClean="0"/>
              <a:t>Preliminary investigation,</a:t>
            </a:r>
            <a:endParaRPr lang="en-GB" sz="3200" dirty="0"/>
          </a:p>
          <a:p>
            <a:pPr lvl="0"/>
            <a:r>
              <a:rPr lang="en-US" sz="3200" dirty="0"/>
              <a:t>Systems analysis, </a:t>
            </a:r>
            <a:endParaRPr lang="en-GB" sz="3200" dirty="0"/>
          </a:p>
          <a:p>
            <a:r>
              <a:rPr lang="en-US" sz="3200" dirty="0" smtClean="0"/>
              <a:t>Systems Design </a:t>
            </a:r>
          </a:p>
          <a:p>
            <a:r>
              <a:rPr lang="en-US" sz="3200" dirty="0" smtClean="0"/>
              <a:t>Systems Development</a:t>
            </a:r>
          </a:p>
          <a:p>
            <a:pPr lvl="0"/>
            <a:r>
              <a:rPr lang="en-US" sz="3200" dirty="0" smtClean="0"/>
              <a:t>Systems Implementation</a:t>
            </a:r>
          </a:p>
          <a:p>
            <a:r>
              <a:rPr lang="en-US" sz="3200" dirty="0" smtClean="0"/>
              <a:t>System Evaluation (Maintenance) </a:t>
            </a:r>
          </a:p>
        </p:txBody>
      </p:sp>
      <p:sp>
        <p:nvSpPr>
          <p:cNvPr id="4" name="Slide Number Placeholder 3"/>
          <p:cNvSpPr>
            <a:spLocks noGrp="1"/>
          </p:cNvSpPr>
          <p:nvPr>
            <p:ph type="sldNum" sz="quarter" idx="11"/>
          </p:nvPr>
        </p:nvSpPr>
        <p:spPr/>
        <p:txBody>
          <a:bodyPr/>
          <a:lstStyle/>
          <a:p>
            <a:pPr>
              <a:defRPr/>
            </a:pPr>
            <a:fld id="{9100903B-BBC1-446F-9D49-8C95DDA377CF}" type="slidenum">
              <a:rPr lang="en-US" smtClean="0"/>
              <a:pPr>
                <a:defRPr/>
              </a:pPr>
              <a:t>11</a:t>
            </a:fld>
            <a:endParaRPr lang="en-US"/>
          </a:p>
        </p:txBody>
      </p:sp>
    </p:spTree>
    <p:extLst>
      <p:ext uri="{BB962C8B-B14F-4D97-AF65-F5344CB8AC3E}">
        <p14:creationId xmlns:p14="http://schemas.microsoft.com/office/powerpoint/2010/main" val="963851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12</a:t>
            </a:fld>
            <a:endParaRPr lang="en-US"/>
          </a:p>
        </p:txBody>
      </p:sp>
      <p:sp>
        <p:nvSpPr>
          <p:cNvPr id="5" name="Oval 4"/>
          <p:cNvSpPr/>
          <p:nvPr/>
        </p:nvSpPr>
        <p:spPr bwMode="auto">
          <a:xfrm>
            <a:off x="3319976" y="807720"/>
            <a:ext cx="2588455" cy="762000"/>
          </a:xfrm>
          <a:prstGeom prst="ellipse">
            <a:avLst/>
          </a:prstGeom>
          <a:solidFill>
            <a:schemeClr val="accent1">
              <a:lumMod val="60000"/>
              <a:lumOff val="40000"/>
            </a:schemeClr>
          </a:solidFill>
          <a:ln w="19050" cap="flat" cmpd="sng" algn="ctr">
            <a:solidFill>
              <a:srgbClr val="FF00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Preliminary</a:t>
            </a:r>
          </a:p>
          <a:p>
            <a:pPr marL="0" marR="0" indent="0" algn="ctr" defTabSz="914400" rtl="0" eaLnBrk="0" fontAlgn="base" latinLnBrk="0" hangingPunct="0">
              <a:lnSpc>
                <a:spcPct val="100000"/>
              </a:lnSpc>
              <a:spcBef>
                <a:spcPct val="0"/>
              </a:spcBef>
              <a:spcAft>
                <a:spcPct val="0"/>
              </a:spcAft>
              <a:buClrTx/>
              <a:buSzTx/>
              <a:buFontTx/>
              <a:buNone/>
              <a:tabLst/>
            </a:pPr>
            <a:r>
              <a:rPr lang="en-GB" sz="1600" b="1" dirty="0" smtClean="0">
                <a:latin typeface="Arial" charset="0"/>
              </a:rPr>
              <a:t>Investigation</a:t>
            </a:r>
            <a:r>
              <a:rPr kumimoji="0" lang="en-GB" sz="1600" b="1" i="0" u="none" strike="noStrike" cap="none" normalizeH="0" baseline="0" dirty="0" smtClean="0">
                <a:ln>
                  <a:noFill/>
                </a:ln>
                <a:solidFill>
                  <a:schemeClr val="tx1"/>
                </a:solidFill>
                <a:effectLst/>
                <a:latin typeface="Arial" charset="0"/>
              </a:rPr>
              <a:t> </a:t>
            </a:r>
          </a:p>
        </p:txBody>
      </p:sp>
      <p:sp>
        <p:nvSpPr>
          <p:cNvPr id="6" name="Oval 5"/>
          <p:cNvSpPr/>
          <p:nvPr/>
        </p:nvSpPr>
        <p:spPr bwMode="auto">
          <a:xfrm>
            <a:off x="6035040" y="2042160"/>
            <a:ext cx="2588455" cy="762000"/>
          </a:xfrm>
          <a:prstGeom prst="ellipse">
            <a:avLst/>
          </a:prstGeom>
          <a:solidFill>
            <a:schemeClr val="accent1">
              <a:lumMod val="60000"/>
              <a:lumOff val="40000"/>
            </a:schemeClr>
          </a:solidFill>
          <a:ln w="19050" cap="flat" cmpd="sng" algn="ctr">
            <a:solidFill>
              <a:srgbClr val="FF00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algn="ctr"/>
            <a:r>
              <a:rPr lang="en-GB" dirty="0">
                <a:latin typeface="Arial" charset="0"/>
              </a:rPr>
              <a:t>Analysis</a:t>
            </a:r>
          </a:p>
        </p:txBody>
      </p:sp>
      <p:sp>
        <p:nvSpPr>
          <p:cNvPr id="7" name="Oval 6"/>
          <p:cNvSpPr/>
          <p:nvPr/>
        </p:nvSpPr>
        <p:spPr bwMode="auto">
          <a:xfrm>
            <a:off x="6400800" y="3733800"/>
            <a:ext cx="2588455" cy="762000"/>
          </a:xfrm>
          <a:prstGeom prst="ellipse">
            <a:avLst/>
          </a:prstGeom>
          <a:solidFill>
            <a:schemeClr val="accent1">
              <a:lumMod val="60000"/>
              <a:lumOff val="40000"/>
            </a:schemeClr>
          </a:solidFill>
          <a:ln w="19050" cap="flat" cmpd="sng" algn="ctr">
            <a:solidFill>
              <a:srgbClr val="FF00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algn="ctr"/>
            <a:r>
              <a:rPr lang="en-GB" dirty="0">
                <a:latin typeface="Arial" charset="0"/>
              </a:rPr>
              <a:t>Design</a:t>
            </a:r>
          </a:p>
        </p:txBody>
      </p:sp>
      <p:sp>
        <p:nvSpPr>
          <p:cNvPr id="8" name="Oval 7"/>
          <p:cNvSpPr/>
          <p:nvPr/>
        </p:nvSpPr>
        <p:spPr bwMode="auto">
          <a:xfrm>
            <a:off x="33788" y="3861580"/>
            <a:ext cx="2588455" cy="762000"/>
          </a:xfrm>
          <a:prstGeom prst="ellipse">
            <a:avLst/>
          </a:prstGeom>
          <a:solidFill>
            <a:schemeClr val="accent1">
              <a:lumMod val="60000"/>
              <a:lumOff val="40000"/>
            </a:schemeClr>
          </a:solidFill>
          <a:ln w="19050" cap="flat" cmpd="sng" algn="ctr">
            <a:solidFill>
              <a:srgbClr val="FF00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algn="ctr"/>
            <a:r>
              <a:rPr lang="en-GB" dirty="0" smtClean="0">
                <a:latin typeface="Arial" charset="0"/>
              </a:rPr>
              <a:t>Implementation</a:t>
            </a:r>
            <a:endParaRPr lang="en-GB" dirty="0">
              <a:latin typeface="Arial" charset="0"/>
            </a:endParaRPr>
          </a:p>
        </p:txBody>
      </p:sp>
      <p:sp>
        <p:nvSpPr>
          <p:cNvPr id="9" name="Oval 8"/>
          <p:cNvSpPr/>
          <p:nvPr/>
        </p:nvSpPr>
        <p:spPr bwMode="auto">
          <a:xfrm>
            <a:off x="2985545" y="5334000"/>
            <a:ext cx="3334043" cy="762000"/>
          </a:xfrm>
          <a:prstGeom prst="ellipse">
            <a:avLst/>
          </a:prstGeom>
          <a:solidFill>
            <a:schemeClr val="accent1">
              <a:lumMod val="60000"/>
              <a:lumOff val="40000"/>
            </a:schemeClr>
          </a:solidFill>
          <a:ln w="19050" cap="flat" cmpd="sng" algn="ctr">
            <a:solidFill>
              <a:srgbClr val="FF00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algn="ctr"/>
            <a:r>
              <a:rPr lang="en-GB" dirty="0" smtClean="0">
                <a:latin typeface="Arial" charset="0"/>
              </a:rPr>
              <a:t>Development</a:t>
            </a:r>
            <a:endParaRPr lang="en-GB" dirty="0">
              <a:latin typeface="Arial" charset="0"/>
            </a:endParaRPr>
          </a:p>
        </p:txBody>
      </p:sp>
      <p:sp>
        <p:nvSpPr>
          <p:cNvPr id="10" name="Oval 9"/>
          <p:cNvSpPr/>
          <p:nvPr/>
        </p:nvSpPr>
        <p:spPr bwMode="auto">
          <a:xfrm>
            <a:off x="239151" y="2042160"/>
            <a:ext cx="2729132" cy="762000"/>
          </a:xfrm>
          <a:prstGeom prst="ellipse">
            <a:avLst/>
          </a:prstGeom>
          <a:solidFill>
            <a:schemeClr val="accent1">
              <a:lumMod val="60000"/>
              <a:lumOff val="40000"/>
            </a:schemeClr>
          </a:solidFill>
          <a:ln w="19050" cap="flat" cmpd="sng" algn="ctr">
            <a:solidFill>
              <a:srgbClr val="FF00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algn="ctr"/>
            <a:r>
              <a:rPr lang="en-GB" dirty="0">
                <a:latin typeface="Arial" charset="0"/>
              </a:rPr>
              <a:t>Maintenance</a:t>
            </a:r>
          </a:p>
        </p:txBody>
      </p:sp>
      <p:sp>
        <p:nvSpPr>
          <p:cNvPr id="56" name="Arc 55"/>
          <p:cNvSpPr/>
          <p:nvPr/>
        </p:nvSpPr>
        <p:spPr bwMode="auto">
          <a:xfrm rot="1604036">
            <a:off x="7174524" y="2673438"/>
            <a:ext cx="1294228" cy="1173480"/>
          </a:xfrm>
          <a:prstGeom prst="arc">
            <a:avLst>
              <a:gd name="adj1" fmla="val 16535295"/>
              <a:gd name="adj2" fmla="val 1335669"/>
            </a:avLst>
          </a:prstGeom>
          <a:noFill/>
          <a:ln w="57150" cap="flat" cmpd="dbl" algn="ctr">
            <a:solidFill>
              <a:srgbClr val="FF3399"/>
            </a:solidFill>
            <a:prstDash val="solid"/>
            <a:round/>
            <a:headEnd type="none" w="med" len="med"/>
            <a:tailEnd type="arrow" w="med" len="med"/>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endParaRPr lang="en-GB">
              <a:latin typeface="Arial" charset="0"/>
            </a:endParaRPr>
          </a:p>
        </p:txBody>
      </p:sp>
      <p:sp>
        <p:nvSpPr>
          <p:cNvPr id="57" name="Arc 56"/>
          <p:cNvSpPr/>
          <p:nvPr/>
        </p:nvSpPr>
        <p:spPr bwMode="auto">
          <a:xfrm rot="3521835">
            <a:off x="6529475" y="3927973"/>
            <a:ext cx="1402080" cy="2435629"/>
          </a:xfrm>
          <a:prstGeom prst="arc">
            <a:avLst>
              <a:gd name="adj1" fmla="val 16138448"/>
              <a:gd name="adj2" fmla="val 5147341"/>
            </a:avLst>
          </a:prstGeom>
          <a:noFill/>
          <a:ln w="57150" cap="flat" cmpd="dbl" algn="ctr">
            <a:solidFill>
              <a:srgbClr val="FF3399"/>
            </a:solidFill>
            <a:prstDash val="solid"/>
            <a:round/>
            <a:headEnd type="none" w="med" len="med"/>
            <a:tailEnd type="arrow" w="med" len="med"/>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endParaRPr lang="en-GB">
              <a:latin typeface="Arial" charset="0"/>
            </a:endParaRPr>
          </a:p>
        </p:txBody>
      </p:sp>
      <p:sp>
        <p:nvSpPr>
          <p:cNvPr id="59" name="Arc 58"/>
          <p:cNvSpPr/>
          <p:nvPr/>
        </p:nvSpPr>
        <p:spPr bwMode="auto">
          <a:xfrm rot="13073592">
            <a:off x="680902" y="2795358"/>
            <a:ext cx="1294228" cy="1173480"/>
          </a:xfrm>
          <a:prstGeom prst="arc">
            <a:avLst>
              <a:gd name="adj1" fmla="val 15704301"/>
              <a:gd name="adj2" fmla="val 1335669"/>
            </a:avLst>
          </a:prstGeom>
          <a:noFill/>
          <a:ln w="57150" cap="flat" cmpd="dbl" algn="ctr">
            <a:solidFill>
              <a:srgbClr val="FF3399"/>
            </a:solidFill>
            <a:prstDash val="solid"/>
            <a:round/>
            <a:headEnd type="none" w="med" len="med"/>
            <a:tailEnd type="arrow" w="med" len="med"/>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endParaRPr lang="en-GB">
              <a:latin typeface="Arial" charset="0"/>
            </a:endParaRPr>
          </a:p>
        </p:txBody>
      </p:sp>
      <p:cxnSp>
        <p:nvCxnSpPr>
          <p:cNvPr id="63" name="Curved Connector 62"/>
          <p:cNvCxnSpPr>
            <a:stCxn id="5" idx="6"/>
            <a:endCxn id="6" idx="0"/>
          </p:cNvCxnSpPr>
          <p:nvPr/>
        </p:nvCxnSpPr>
        <p:spPr bwMode="auto">
          <a:xfrm>
            <a:off x="5908431" y="1188720"/>
            <a:ext cx="1420837" cy="853440"/>
          </a:xfrm>
          <a:prstGeom prst="curvedConnector2">
            <a:avLst/>
          </a:prstGeom>
          <a:noFill/>
          <a:ln w="57150" cap="flat" cmpd="dbl" algn="ctr">
            <a:solidFill>
              <a:srgbClr val="FF3399"/>
            </a:solidFill>
            <a:prstDash val="solid"/>
            <a:round/>
            <a:headEnd type="none" w="med" len="med"/>
            <a:tailEnd type="arrow" w="med" len="med"/>
          </a:ln>
          <a:effectLst>
            <a:glow rad="228600">
              <a:schemeClr val="accent2">
                <a:satMod val="175000"/>
                <a:alpha val="40000"/>
              </a:schemeClr>
            </a:glow>
          </a:effectLst>
        </p:spPr>
      </p:cxnSp>
      <p:cxnSp>
        <p:nvCxnSpPr>
          <p:cNvPr id="65" name="Curved Connector 64"/>
          <p:cNvCxnSpPr>
            <a:stCxn id="10" idx="0"/>
          </p:cNvCxnSpPr>
          <p:nvPr/>
        </p:nvCxnSpPr>
        <p:spPr bwMode="auto">
          <a:xfrm rot="5400000" flipH="1" flipV="1">
            <a:off x="2035126" y="757311"/>
            <a:ext cx="853440" cy="1716258"/>
          </a:xfrm>
          <a:prstGeom prst="curvedConnector2">
            <a:avLst/>
          </a:prstGeom>
          <a:noFill/>
          <a:ln w="57150" cap="flat" cmpd="dbl" algn="ctr">
            <a:solidFill>
              <a:srgbClr val="FF3399"/>
            </a:solidFill>
            <a:prstDash val="solid"/>
            <a:round/>
            <a:headEnd type="none" w="med" len="med"/>
            <a:tailEnd type="arrow" w="med" len="med"/>
          </a:ln>
          <a:effectLst>
            <a:glow rad="228600">
              <a:schemeClr val="accent2">
                <a:satMod val="175000"/>
                <a:alpha val="40000"/>
              </a:schemeClr>
            </a:glow>
          </a:effectLst>
        </p:spPr>
      </p:cxnSp>
      <p:sp>
        <p:nvSpPr>
          <p:cNvPr id="70" name="Title 1"/>
          <p:cNvSpPr txBox="1">
            <a:spLocks/>
          </p:cNvSpPr>
          <p:nvPr/>
        </p:nvSpPr>
        <p:spPr bwMode="gray">
          <a:xfrm>
            <a:off x="67408" y="210503"/>
            <a:ext cx="762879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3200" b="1">
                <a:solidFill>
                  <a:srgbClr val="9900CC"/>
                </a:solidFill>
                <a:latin typeface="+mj-lt"/>
                <a:ea typeface="+mj-ea"/>
                <a:cs typeface="+mj-cs"/>
              </a:defRPr>
            </a:lvl1pPr>
            <a:lvl2pPr algn="l" rtl="0" eaLnBrk="0" fontAlgn="base" hangingPunct="0">
              <a:spcBef>
                <a:spcPct val="0"/>
              </a:spcBef>
              <a:spcAft>
                <a:spcPct val="0"/>
              </a:spcAft>
              <a:defRPr sz="3200" b="1">
                <a:solidFill>
                  <a:srgbClr val="9900CC"/>
                </a:solidFill>
                <a:latin typeface="Arial" charset="0"/>
              </a:defRPr>
            </a:lvl2pPr>
            <a:lvl3pPr algn="l" rtl="0" eaLnBrk="0" fontAlgn="base" hangingPunct="0">
              <a:spcBef>
                <a:spcPct val="0"/>
              </a:spcBef>
              <a:spcAft>
                <a:spcPct val="0"/>
              </a:spcAft>
              <a:defRPr sz="3200" b="1">
                <a:solidFill>
                  <a:srgbClr val="9900CC"/>
                </a:solidFill>
                <a:latin typeface="Arial" charset="0"/>
              </a:defRPr>
            </a:lvl3pPr>
            <a:lvl4pPr algn="l" rtl="0" eaLnBrk="0" fontAlgn="base" hangingPunct="0">
              <a:spcBef>
                <a:spcPct val="0"/>
              </a:spcBef>
              <a:spcAft>
                <a:spcPct val="0"/>
              </a:spcAft>
              <a:defRPr sz="3200" b="1">
                <a:solidFill>
                  <a:srgbClr val="9900CC"/>
                </a:solidFill>
                <a:latin typeface="Arial" charset="0"/>
              </a:defRPr>
            </a:lvl4pPr>
            <a:lvl5pPr algn="l" rtl="0" eaLnBrk="0" fontAlgn="base" hangingPunct="0">
              <a:spcBef>
                <a:spcPct val="0"/>
              </a:spcBef>
              <a:spcAft>
                <a:spcPct val="0"/>
              </a:spcAft>
              <a:defRPr sz="3200" b="1">
                <a:solidFill>
                  <a:srgbClr val="9900CC"/>
                </a:solidFill>
                <a:latin typeface="Arial" charset="0"/>
              </a:defRPr>
            </a:lvl5pPr>
            <a:lvl6pPr marL="457200" algn="l" rtl="0" eaLnBrk="0" fontAlgn="base" hangingPunct="0">
              <a:spcBef>
                <a:spcPct val="0"/>
              </a:spcBef>
              <a:spcAft>
                <a:spcPct val="0"/>
              </a:spcAft>
              <a:defRPr sz="3200" b="1">
                <a:solidFill>
                  <a:srgbClr val="9900CC"/>
                </a:solidFill>
                <a:latin typeface="Arial" charset="0"/>
              </a:defRPr>
            </a:lvl6pPr>
            <a:lvl7pPr marL="914400" algn="l" rtl="0" eaLnBrk="0" fontAlgn="base" hangingPunct="0">
              <a:spcBef>
                <a:spcPct val="0"/>
              </a:spcBef>
              <a:spcAft>
                <a:spcPct val="0"/>
              </a:spcAft>
              <a:defRPr sz="3200" b="1">
                <a:solidFill>
                  <a:srgbClr val="9900CC"/>
                </a:solidFill>
                <a:latin typeface="Arial" charset="0"/>
              </a:defRPr>
            </a:lvl7pPr>
            <a:lvl8pPr marL="1371600" algn="l" rtl="0" eaLnBrk="0" fontAlgn="base" hangingPunct="0">
              <a:spcBef>
                <a:spcPct val="0"/>
              </a:spcBef>
              <a:spcAft>
                <a:spcPct val="0"/>
              </a:spcAft>
              <a:defRPr sz="3200" b="1">
                <a:solidFill>
                  <a:srgbClr val="9900CC"/>
                </a:solidFill>
                <a:latin typeface="Arial" charset="0"/>
              </a:defRPr>
            </a:lvl8pPr>
            <a:lvl9pPr marL="1828800" algn="l" rtl="0" eaLnBrk="0" fontAlgn="base" hangingPunct="0">
              <a:spcBef>
                <a:spcPct val="0"/>
              </a:spcBef>
              <a:spcAft>
                <a:spcPct val="0"/>
              </a:spcAft>
              <a:defRPr sz="3200" b="1">
                <a:solidFill>
                  <a:srgbClr val="9900CC"/>
                </a:solidFill>
                <a:latin typeface="Arial" charset="0"/>
              </a:defRPr>
            </a:lvl9pPr>
          </a:lstStyle>
          <a:p>
            <a:r>
              <a:rPr lang="en-US" sz="4800" dirty="0">
                <a:solidFill>
                  <a:schemeClr val="accent2">
                    <a:lumMod val="75000"/>
                  </a:schemeClr>
                </a:solidFill>
              </a:rPr>
              <a:t>SDLC PHASES</a:t>
            </a:r>
          </a:p>
        </p:txBody>
      </p:sp>
      <p:sp>
        <p:nvSpPr>
          <p:cNvPr id="19" name="Arc 18"/>
          <p:cNvSpPr/>
          <p:nvPr/>
        </p:nvSpPr>
        <p:spPr bwMode="auto">
          <a:xfrm rot="7607880">
            <a:off x="1498023" y="3959211"/>
            <a:ext cx="1402080" cy="2435629"/>
          </a:xfrm>
          <a:prstGeom prst="arc">
            <a:avLst>
              <a:gd name="adj1" fmla="val 16138448"/>
              <a:gd name="adj2" fmla="val 4861323"/>
            </a:avLst>
          </a:prstGeom>
          <a:noFill/>
          <a:ln w="57150" cap="flat" cmpd="dbl" algn="ctr">
            <a:solidFill>
              <a:srgbClr val="FF3399"/>
            </a:solidFill>
            <a:prstDash val="solid"/>
            <a:round/>
            <a:headEnd type="none" w="med" len="med"/>
            <a:tailEnd type="arrow" w="med" len="med"/>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endParaRPr lang="en-GB">
              <a:latin typeface="Arial" charset="0"/>
            </a:endParaRPr>
          </a:p>
        </p:txBody>
      </p:sp>
    </p:spTree>
    <p:extLst>
      <p:ext uri="{BB962C8B-B14F-4D97-AF65-F5344CB8AC3E}">
        <p14:creationId xmlns:p14="http://schemas.microsoft.com/office/powerpoint/2010/main" val="1024878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b="1" dirty="0"/>
              <a:t>Preliminary Investigation</a:t>
            </a:r>
            <a:r>
              <a:rPr lang="en-US" b="1" dirty="0" smtClean="0"/>
              <a:t>/ Problem </a:t>
            </a:r>
            <a:r>
              <a:rPr lang="en-US" b="1" dirty="0"/>
              <a:t>Identification</a:t>
            </a:r>
            <a:endParaRPr lang="en-GB" b="1" dirty="0"/>
          </a:p>
        </p:txBody>
      </p:sp>
      <p:sp>
        <p:nvSpPr>
          <p:cNvPr id="3" name="Content Placeholder 2"/>
          <p:cNvSpPr>
            <a:spLocks noGrp="1"/>
          </p:cNvSpPr>
          <p:nvPr>
            <p:ph idx="1"/>
          </p:nvPr>
        </p:nvSpPr>
        <p:spPr>
          <a:xfrm>
            <a:off x="457200" y="1371600"/>
            <a:ext cx="8229600" cy="4525963"/>
          </a:xfrm>
        </p:spPr>
        <p:txBody>
          <a:bodyPr>
            <a:noAutofit/>
          </a:bodyPr>
          <a:lstStyle/>
          <a:p>
            <a:r>
              <a:rPr lang="en-US" sz="3200" dirty="0"/>
              <a:t>It’s the initial idea of the project</a:t>
            </a:r>
          </a:p>
          <a:p>
            <a:r>
              <a:rPr lang="en-US" sz="3200" dirty="0" smtClean="0"/>
              <a:t>Primary </a:t>
            </a:r>
            <a:r>
              <a:rPr lang="en-US" sz="3200" dirty="0"/>
              <a:t>objective is to determine whether the existing system is satisfying the goals and objectives of the organization. </a:t>
            </a:r>
            <a:endParaRPr lang="en-US" sz="3200" dirty="0" smtClean="0"/>
          </a:p>
          <a:p>
            <a:r>
              <a:rPr lang="en-US" sz="3200" dirty="0" smtClean="0"/>
              <a:t>Forming </a:t>
            </a:r>
            <a:r>
              <a:rPr lang="en-US" sz="3200" dirty="0"/>
              <a:t>project team and carrying out feasibility (Technical, economic, operational, schedule) studies. </a:t>
            </a:r>
            <a:endParaRPr lang="en-US" sz="3200" dirty="0" smtClean="0"/>
          </a:p>
          <a:p>
            <a:r>
              <a:rPr lang="en-US" sz="3200" dirty="0" smtClean="0"/>
              <a:t>Establishing  </a:t>
            </a:r>
            <a:r>
              <a:rPr lang="en-US" sz="3200" dirty="0"/>
              <a:t>goals, selecting a system development method and submitting an investigation report.  </a:t>
            </a:r>
            <a:endParaRPr lang="en-GB" sz="3200" dirty="0"/>
          </a:p>
          <a:p>
            <a:endParaRPr lang="en-GB" sz="3200" dirty="0"/>
          </a:p>
        </p:txBody>
      </p:sp>
    </p:spTree>
    <p:extLst>
      <p:ext uri="{BB962C8B-B14F-4D97-AF65-F5344CB8AC3E}">
        <p14:creationId xmlns:p14="http://schemas.microsoft.com/office/powerpoint/2010/main" val="3973411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4" y="90488"/>
            <a:ext cx="8525022" cy="900112"/>
          </a:xfrm>
        </p:spPr>
        <p:txBody>
          <a:bodyPr>
            <a:noAutofit/>
          </a:bodyPr>
          <a:lstStyle/>
          <a:p>
            <a:pPr lvl="0"/>
            <a:r>
              <a:rPr lang="en-US" b="1" dirty="0"/>
              <a:t>Systems </a:t>
            </a:r>
            <a:r>
              <a:rPr lang="en-US" b="1" dirty="0" smtClean="0"/>
              <a:t>Analysis, Requirements </a:t>
            </a:r>
            <a:r>
              <a:rPr lang="en-US" b="1" dirty="0"/>
              <a:t>Definition</a:t>
            </a:r>
            <a:endParaRPr lang="en-GB" b="1" dirty="0"/>
          </a:p>
        </p:txBody>
      </p:sp>
      <p:sp>
        <p:nvSpPr>
          <p:cNvPr id="3" name="Content Placeholder 2"/>
          <p:cNvSpPr>
            <a:spLocks noGrp="1"/>
          </p:cNvSpPr>
          <p:nvPr>
            <p:ph idx="1"/>
          </p:nvPr>
        </p:nvSpPr>
        <p:spPr>
          <a:xfrm>
            <a:off x="264804" y="1066800"/>
            <a:ext cx="8672318" cy="5280024"/>
          </a:xfrm>
        </p:spPr>
        <p:txBody>
          <a:bodyPr>
            <a:noAutofit/>
          </a:bodyPr>
          <a:lstStyle/>
          <a:p>
            <a:r>
              <a:rPr lang="en-US" sz="3200" dirty="0"/>
              <a:t>It is the study of the existing system, its strength and weakness. </a:t>
            </a:r>
            <a:endParaRPr lang="en-US" sz="3200" dirty="0" smtClean="0"/>
          </a:p>
          <a:p>
            <a:r>
              <a:rPr lang="en-US" sz="3200" dirty="0" smtClean="0"/>
              <a:t>It </a:t>
            </a:r>
            <a:r>
              <a:rPr lang="en-US" sz="3200" dirty="0"/>
              <a:t>involves assembling an analysis team, collecting and analyzing data, developing report on the existing system. </a:t>
            </a:r>
            <a:endParaRPr lang="en-US" sz="3200" dirty="0" smtClean="0"/>
          </a:p>
          <a:p>
            <a:r>
              <a:rPr lang="en-US" sz="3200" dirty="0" smtClean="0"/>
              <a:t>Data </a:t>
            </a:r>
            <a:r>
              <a:rPr lang="en-US" sz="3200" dirty="0"/>
              <a:t>collection seeks individual information about the problems and needs identified.</a:t>
            </a:r>
            <a:endParaRPr lang="en-GB" sz="3200" dirty="0"/>
          </a:p>
          <a:p>
            <a:r>
              <a:rPr lang="en-US" sz="3200" dirty="0" smtClean="0"/>
              <a:t>Systems </a:t>
            </a:r>
            <a:r>
              <a:rPr lang="en-US" sz="3200" dirty="0"/>
              <a:t>analysis </a:t>
            </a:r>
            <a:r>
              <a:rPr lang="en-US" sz="3200" dirty="0" smtClean="0"/>
              <a:t>goal is </a:t>
            </a:r>
            <a:r>
              <a:rPr lang="en-US" sz="3200" dirty="0"/>
              <a:t>to determine where the problem is </a:t>
            </a:r>
            <a:r>
              <a:rPr lang="en-US" sz="3200" dirty="0" smtClean="0"/>
              <a:t>in an </a:t>
            </a:r>
            <a:r>
              <a:rPr lang="en-US" sz="3200" dirty="0"/>
              <a:t>attempt to fix the system. </a:t>
            </a:r>
          </a:p>
          <a:p>
            <a:r>
              <a:rPr lang="en-US" sz="3200" dirty="0" smtClean="0"/>
              <a:t>Often </a:t>
            </a:r>
            <a:r>
              <a:rPr lang="en-US" sz="3200" dirty="0"/>
              <a:t>there has to be a lot of communication to and </a:t>
            </a:r>
            <a:r>
              <a:rPr lang="en-US" sz="3200" dirty="0" smtClean="0"/>
              <a:t>fro </a:t>
            </a:r>
            <a:r>
              <a:rPr lang="en-US" sz="3200" dirty="0"/>
              <a:t>to understand these requirements. </a:t>
            </a:r>
            <a:endParaRPr lang="en-US" sz="3200" dirty="0" smtClean="0"/>
          </a:p>
          <a:p>
            <a:endParaRPr lang="en-GB" sz="3200" dirty="0"/>
          </a:p>
        </p:txBody>
      </p:sp>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14</a:t>
            </a:fld>
            <a:endParaRPr lang="en-US"/>
          </a:p>
        </p:txBody>
      </p:sp>
    </p:spTree>
    <p:extLst>
      <p:ext uri="{BB962C8B-B14F-4D97-AF65-F5344CB8AC3E}">
        <p14:creationId xmlns:p14="http://schemas.microsoft.com/office/powerpoint/2010/main" val="595025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628792" cy="647700"/>
          </a:xfrm>
        </p:spPr>
        <p:txBody>
          <a:bodyPr>
            <a:noAutofit/>
          </a:bodyPr>
          <a:lstStyle/>
          <a:p>
            <a:pPr lvl="0"/>
            <a:r>
              <a:rPr lang="en-US" b="1" dirty="0"/>
              <a:t>Systems Design</a:t>
            </a:r>
            <a:endParaRPr lang="en-GB" b="1" dirty="0"/>
          </a:p>
        </p:txBody>
      </p:sp>
      <p:sp>
        <p:nvSpPr>
          <p:cNvPr id="3" name="Content Placeholder 2"/>
          <p:cNvSpPr>
            <a:spLocks noGrp="1"/>
          </p:cNvSpPr>
          <p:nvPr>
            <p:ph idx="1"/>
          </p:nvPr>
        </p:nvSpPr>
        <p:spPr>
          <a:xfrm>
            <a:off x="331005" y="609600"/>
            <a:ext cx="8606118" cy="5854552"/>
          </a:xfrm>
        </p:spPr>
        <p:txBody>
          <a:bodyPr>
            <a:noAutofit/>
          </a:bodyPr>
          <a:lstStyle/>
          <a:p>
            <a:r>
              <a:rPr lang="en-US" sz="3000" dirty="0"/>
              <a:t>D</a:t>
            </a:r>
            <a:r>
              <a:rPr lang="en-US" sz="3000" dirty="0" smtClean="0"/>
              <a:t>etermines </a:t>
            </a:r>
            <a:r>
              <a:rPr lang="en-US" sz="3000" dirty="0"/>
              <a:t>the best system out of several alternatives. </a:t>
            </a:r>
            <a:endParaRPr lang="en-US" sz="3000" dirty="0" smtClean="0"/>
          </a:p>
          <a:p>
            <a:r>
              <a:rPr lang="en-US" sz="3000" dirty="0" smtClean="0"/>
              <a:t>System </a:t>
            </a:r>
            <a:r>
              <a:rPr lang="en-US" sz="3000" dirty="0"/>
              <a:t>design dimensions are conceptual design, logical design and physical design. </a:t>
            </a:r>
            <a:endParaRPr lang="en-GB" sz="3000" dirty="0"/>
          </a:p>
          <a:p>
            <a:r>
              <a:rPr lang="en-US" sz="3000" dirty="0" smtClean="0"/>
              <a:t>Describes </a:t>
            </a:r>
            <a:r>
              <a:rPr lang="en-US" sz="3000" dirty="0"/>
              <a:t>desired features and operations in detail, including screen layouts, business rules, process diagrams, pseudo code and other documentation. </a:t>
            </a:r>
            <a:endParaRPr lang="en-US" sz="3000" dirty="0" smtClean="0"/>
          </a:p>
          <a:p>
            <a:r>
              <a:rPr lang="en-US" sz="3000" dirty="0" smtClean="0"/>
              <a:t>The </a:t>
            </a:r>
            <a:r>
              <a:rPr lang="en-US" sz="3000" dirty="0"/>
              <a:t>output of this stage </a:t>
            </a:r>
            <a:r>
              <a:rPr lang="en-US" sz="3000" dirty="0" smtClean="0"/>
              <a:t>is called system specifications. </a:t>
            </a:r>
          </a:p>
          <a:p>
            <a:r>
              <a:rPr lang="en-US" sz="3000" dirty="0" smtClean="0"/>
              <a:t>The </a:t>
            </a:r>
            <a:r>
              <a:rPr lang="en-US" sz="3000" dirty="0"/>
              <a:t>design stage takes as its initial input the requirements identified in the approved requirements document. </a:t>
            </a:r>
            <a:endParaRPr lang="en-US" sz="3000" dirty="0" smtClean="0"/>
          </a:p>
        </p:txBody>
      </p:sp>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15</a:t>
            </a:fld>
            <a:endParaRPr lang="en-US"/>
          </a:p>
        </p:txBody>
      </p:sp>
    </p:spTree>
    <p:extLst>
      <p:ext uri="{BB962C8B-B14F-4D97-AF65-F5344CB8AC3E}">
        <p14:creationId xmlns:p14="http://schemas.microsoft.com/office/powerpoint/2010/main" val="1579084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Data flow diagram and computer </a:t>
            </a:r>
            <a:r>
              <a:rPr lang="en-US" b="1" dirty="0" smtClean="0"/>
              <a:t>programs Flow charts</a:t>
            </a:r>
            <a:endParaRPr lang="en-GB" dirty="0"/>
          </a:p>
        </p:txBody>
      </p:sp>
      <p:sp>
        <p:nvSpPr>
          <p:cNvPr id="3" name="Content Placeholder 2"/>
          <p:cNvSpPr>
            <a:spLocks noGrp="1"/>
          </p:cNvSpPr>
          <p:nvPr>
            <p:ph idx="1"/>
          </p:nvPr>
        </p:nvSpPr>
        <p:spPr/>
        <p:txBody>
          <a:bodyPr>
            <a:normAutofit/>
          </a:bodyPr>
          <a:lstStyle/>
          <a:p>
            <a:r>
              <a:rPr lang="en-US" sz="3600" dirty="0" smtClean="0"/>
              <a:t>Flow </a:t>
            </a:r>
            <a:r>
              <a:rPr lang="en-US" sz="3600" dirty="0"/>
              <a:t>charts provide a graphical </a:t>
            </a:r>
            <a:r>
              <a:rPr lang="en-US" sz="3600" dirty="0" smtClean="0"/>
              <a:t>representation </a:t>
            </a:r>
            <a:r>
              <a:rPr lang="en-US" sz="3600" dirty="0"/>
              <a:t>of the conceptualized and logical structure and sequence of operation in a program. </a:t>
            </a:r>
            <a:endParaRPr lang="en-US" sz="3600" dirty="0" smtClean="0"/>
          </a:p>
          <a:p>
            <a:r>
              <a:rPr lang="en-US" sz="3600" dirty="0" smtClean="0"/>
              <a:t>The </a:t>
            </a:r>
            <a:r>
              <a:rPr lang="en-US" sz="3600" dirty="0"/>
              <a:t>symbols in flow charts are </a:t>
            </a:r>
            <a:endParaRPr lang="en-GB" sz="3600" dirty="0"/>
          </a:p>
          <a:p>
            <a:endParaRPr lang="en-GB" sz="3600" dirty="0"/>
          </a:p>
        </p:txBody>
      </p:sp>
    </p:spTree>
    <p:extLst>
      <p:ext uri="{BB962C8B-B14F-4D97-AF65-F5344CB8AC3E}">
        <p14:creationId xmlns:p14="http://schemas.microsoft.com/office/powerpoint/2010/main" val="188039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nvSpPr>
        <p:spPr bwMode="auto">
          <a:xfrm>
            <a:off x="2547937" y="1295400"/>
            <a:ext cx="1795463" cy="570945"/>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AutoShape 2"/>
          <p:cNvSpPr>
            <a:spLocks noChangeArrowheads="1"/>
          </p:cNvSpPr>
          <p:nvPr/>
        </p:nvSpPr>
        <p:spPr bwMode="auto">
          <a:xfrm>
            <a:off x="2604292" y="4927864"/>
            <a:ext cx="1891508" cy="378618"/>
          </a:xfrm>
          <a:prstGeom prst="flowChartDecision">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AutoShape 3"/>
          <p:cNvSpPr>
            <a:spLocks noChangeArrowheads="1"/>
          </p:cNvSpPr>
          <p:nvPr/>
        </p:nvSpPr>
        <p:spPr bwMode="auto">
          <a:xfrm>
            <a:off x="2627758" y="2566193"/>
            <a:ext cx="1715642" cy="634207"/>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 name="Oval 1"/>
          <p:cNvSpPr>
            <a:spLocks noChangeArrowheads="1"/>
          </p:cNvSpPr>
          <p:nvPr/>
        </p:nvSpPr>
        <p:spPr bwMode="auto">
          <a:xfrm>
            <a:off x="2888902" y="5867400"/>
            <a:ext cx="844898" cy="609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9" name="Rectangle 6"/>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pitchFamily="34" charset="0"/>
                <a:cs typeface="Arial" pitchFamily="34" charset="0"/>
              </a:rPr>
              <a:t/>
            </a:r>
            <a:br>
              <a:rPr kumimoji="0" lang="en-GB" sz="1800" b="0" i="0" u="none" strike="noStrike" cap="none" normalizeH="0" baseline="0" smtClean="0">
                <a:ln>
                  <a:noFill/>
                </a:ln>
                <a:solidFill>
                  <a:schemeClr val="tx1"/>
                </a:solidFill>
                <a:effectLst/>
                <a:latin typeface="Arial" pitchFamily="34" charset="0"/>
                <a:cs typeface="Arial" pitchFamily="34" charset="0"/>
              </a:rPr>
            </a:br>
            <a:endParaRPr kumimoji="0" lang="en-GB"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Box 12"/>
          <p:cNvSpPr txBox="1"/>
          <p:nvPr/>
        </p:nvSpPr>
        <p:spPr>
          <a:xfrm>
            <a:off x="609600" y="1497013"/>
            <a:ext cx="1274773" cy="369332"/>
          </a:xfrm>
          <a:prstGeom prst="rect">
            <a:avLst/>
          </a:prstGeom>
          <a:noFill/>
        </p:spPr>
        <p:txBody>
          <a:bodyPr wrap="none" rtlCol="0">
            <a:spAutoFit/>
          </a:bodyPr>
          <a:lstStyle/>
          <a:p>
            <a:r>
              <a:rPr lang="en-US" dirty="0">
                <a:latin typeface="Arial" pitchFamily="34" charset="0"/>
                <a:ea typeface="Times New Roman" pitchFamily="18" charset="0"/>
                <a:cs typeface="Arial" pitchFamily="34" charset="0"/>
              </a:rPr>
              <a:t>Terminator</a:t>
            </a:r>
            <a:endParaRPr lang="en-GB" dirty="0"/>
          </a:p>
        </p:txBody>
      </p:sp>
      <p:sp>
        <p:nvSpPr>
          <p:cNvPr id="14" name="TextBox 13"/>
          <p:cNvSpPr txBox="1"/>
          <p:nvPr/>
        </p:nvSpPr>
        <p:spPr>
          <a:xfrm>
            <a:off x="737872" y="2482334"/>
            <a:ext cx="1018227" cy="369332"/>
          </a:xfrm>
          <a:prstGeom prst="rect">
            <a:avLst/>
          </a:prstGeom>
          <a:noFill/>
        </p:spPr>
        <p:txBody>
          <a:bodyPr wrap="none" rtlCol="0">
            <a:spAutoFit/>
          </a:bodyPr>
          <a:lstStyle/>
          <a:p>
            <a:r>
              <a:rPr lang="en-US" dirty="0">
                <a:latin typeface="Arial" pitchFamily="34" charset="0"/>
                <a:ea typeface="Times New Roman" pitchFamily="18" charset="0"/>
                <a:cs typeface="Arial" pitchFamily="34" charset="0"/>
              </a:rPr>
              <a:t>Process</a:t>
            </a:r>
            <a:endParaRPr lang="en-GB" dirty="0"/>
          </a:p>
        </p:txBody>
      </p:sp>
      <p:sp>
        <p:nvSpPr>
          <p:cNvPr id="15" name="TextBox 14"/>
          <p:cNvSpPr txBox="1"/>
          <p:nvPr/>
        </p:nvSpPr>
        <p:spPr>
          <a:xfrm>
            <a:off x="1037164" y="3516868"/>
            <a:ext cx="787395" cy="369332"/>
          </a:xfrm>
          <a:prstGeom prst="rect">
            <a:avLst/>
          </a:prstGeom>
          <a:noFill/>
        </p:spPr>
        <p:txBody>
          <a:bodyPr wrap="none" rtlCol="0">
            <a:spAutoFit/>
          </a:bodyPr>
          <a:lstStyle/>
          <a:p>
            <a:r>
              <a:rPr lang="en-US" dirty="0">
                <a:latin typeface="Arial" pitchFamily="34" charset="0"/>
                <a:ea typeface="Times New Roman" pitchFamily="18" charset="0"/>
                <a:cs typeface="Arial" pitchFamily="34" charset="0"/>
              </a:rPr>
              <a:t>Arrow</a:t>
            </a:r>
            <a:endParaRPr lang="en-GB" dirty="0"/>
          </a:p>
        </p:txBody>
      </p:sp>
      <p:sp>
        <p:nvSpPr>
          <p:cNvPr id="16" name="TextBox 15"/>
          <p:cNvSpPr txBox="1"/>
          <p:nvPr/>
        </p:nvSpPr>
        <p:spPr>
          <a:xfrm>
            <a:off x="186267" y="4937150"/>
            <a:ext cx="2095445" cy="369332"/>
          </a:xfrm>
          <a:prstGeom prst="rect">
            <a:avLst/>
          </a:prstGeom>
          <a:noFill/>
        </p:spPr>
        <p:txBody>
          <a:bodyPr wrap="none" rtlCol="0">
            <a:spAutoFit/>
          </a:bodyPr>
          <a:lstStyle/>
          <a:p>
            <a:r>
              <a:rPr lang="en-US" dirty="0">
                <a:latin typeface="Arial" pitchFamily="34" charset="0"/>
                <a:ea typeface="Times New Roman" pitchFamily="18" charset="0"/>
                <a:cs typeface="Arial" pitchFamily="34" charset="0"/>
              </a:rPr>
              <a:t>Decision or control</a:t>
            </a:r>
            <a:endParaRPr lang="en-GB" dirty="0"/>
          </a:p>
        </p:txBody>
      </p:sp>
      <p:sp>
        <p:nvSpPr>
          <p:cNvPr id="17" name="TextBox 16"/>
          <p:cNvSpPr txBox="1"/>
          <p:nvPr/>
        </p:nvSpPr>
        <p:spPr>
          <a:xfrm>
            <a:off x="737872" y="5867400"/>
            <a:ext cx="1249060" cy="369332"/>
          </a:xfrm>
          <a:prstGeom prst="rect">
            <a:avLst/>
          </a:prstGeom>
          <a:noFill/>
        </p:spPr>
        <p:txBody>
          <a:bodyPr wrap="none" rtlCol="0">
            <a:spAutoFit/>
          </a:bodyPr>
          <a:lstStyle/>
          <a:p>
            <a:r>
              <a:rPr lang="en-US" dirty="0" smtClean="0">
                <a:latin typeface="Arial" pitchFamily="34" charset="0"/>
                <a:ea typeface="Times New Roman" pitchFamily="18" charset="0"/>
                <a:cs typeface="Arial" pitchFamily="34" charset="0"/>
              </a:rPr>
              <a:t>Connector</a:t>
            </a:r>
            <a:endParaRPr lang="en-GB" dirty="0"/>
          </a:p>
        </p:txBody>
      </p:sp>
      <p:cxnSp>
        <p:nvCxnSpPr>
          <p:cNvPr id="19" name="Straight Arrow Connector 18"/>
          <p:cNvCxnSpPr/>
          <p:nvPr/>
        </p:nvCxnSpPr>
        <p:spPr>
          <a:xfrm>
            <a:off x="1986932" y="3701534"/>
            <a:ext cx="250886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2818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68362"/>
          </a:xfrm>
        </p:spPr>
        <p:txBody>
          <a:bodyPr>
            <a:normAutofit/>
          </a:bodyPr>
          <a:lstStyle/>
          <a:p>
            <a:pPr lvl="0"/>
            <a:r>
              <a:rPr lang="en-GB" b="1" dirty="0"/>
              <a:t>Development</a:t>
            </a:r>
          </a:p>
        </p:txBody>
      </p:sp>
      <p:sp>
        <p:nvSpPr>
          <p:cNvPr id="3" name="Content Placeholder 2"/>
          <p:cNvSpPr>
            <a:spLocks noGrp="1"/>
          </p:cNvSpPr>
          <p:nvPr>
            <p:ph idx="1"/>
          </p:nvPr>
        </p:nvSpPr>
        <p:spPr>
          <a:xfrm>
            <a:off x="347556" y="950453"/>
            <a:ext cx="8622667" cy="5432418"/>
          </a:xfrm>
        </p:spPr>
        <p:txBody>
          <a:bodyPr/>
          <a:lstStyle/>
          <a:p>
            <a:r>
              <a:rPr lang="en-US" sz="3600" dirty="0"/>
              <a:t>The real code is written here. </a:t>
            </a:r>
            <a:endParaRPr lang="en-US" sz="3600" dirty="0" smtClean="0"/>
          </a:p>
          <a:p>
            <a:r>
              <a:rPr lang="en-US" sz="3600" dirty="0" smtClean="0"/>
              <a:t>Modular </a:t>
            </a:r>
            <a:r>
              <a:rPr lang="en-US" sz="3600" dirty="0"/>
              <a:t>and subsystem programming code will be accomplished during this stage. </a:t>
            </a:r>
            <a:endParaRPr lang="en-US" sz="3600" dirty="0" smtClean="0"/>
          </a:p>
          <a:p>
            <a:r>
              <a:rPr lang="en-US" sz="3600" dirty="0" smtClean="0"/>
              <a:t>Unit </a:t>
            </a:r>
            <a:r>
              <a:rPr lang="en-US" sz="3600" dirty="0"/>
              <a:t>testing and module testing are done in this stage by the developers. </a:t>
            </a:r>
            <a:endParaRPr lang="en-US" sz="3600" dirty="0" smtClean="0"/>
          </a:p>
          <a:p>
            <a:r>
              <a:rPr lang="en-US" sz="3600" dirty="0" smtClean="0"/>
              <a:t>This </a:t>
            </a:r>
            <a:r>
              <a:rPr lang="en-US" sz="3600" dirty="0"/>
              <a:t>stage is intermingled with the next in that individual modules will need testing before integration to the main project.</a:t>
            </a:r>
            <a:endParaRPr lang="en-GB" sz="3600" dirty="0"/>
          </a:p>
          <a:p>
            <a:endParaRPr lang="en-GB" sz="3600" dirty="0"/>
          </a:p>
        </p:txBody>
      </p:sp>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18</a:t>
            </a:fld>
            <a:endParaRPr lang="en-US"/>
          </a:p>
        </p:txBody>
      </p:sp>
    </p:spTree>
    <p:extLst>
      <p:ext uri="{BB962C8B-B14F-4D97-AF65-F5344CB8AC3E}">
        <p14:creationId xmlns:p14="http://schemas.microsoft.com/office/powerpoint/2010/main" val="1021298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Types of Testing</a:t>
            </a:r>
            <a:r>
              <a:rPr lang="en-US" sz="4400" b="1" dirty="0" smtClean="0"/>
              <a:t>:</a:t>
            </a:r>
            <a:endParaRPr lang="en-GB" sz="4400" b="1" dirty="0"/>
          </a:p>
        </p:txBody>
      </p:sp>
      <p:sp>
        <p:nvSpPr>
          <p:cNvPr id="6" name="Content Placeholder 5"/>
          <p:cNvSpPr>
            <a:spLocks noGrp="1"/>
          </p:cNvSpPr>
          <p:nvPr>
            <p:ph sz="half" idx="1"/>
          </p:nvPr>
        </p:nvSpPr>
        <p:spPr>
          <a:xfrm>
            <a:off x="649166" y="1273176"/>
            <a:ext cx="3744057" cy="4635757"/>
          </a:xfrm>
        </p:spPr>
        <p:txBody>
          <a:bodyPr>
            <a:normAutofit fontScale="92500" lnSpcReduction="10000"/>
          </a:bodyPr>
          <a:lstStyle/>
          <a:p>
            <a:pPr lvl="0"/>
            <a:r>
              <a:rPr lang="en-US" sz="3600" dirty="0"/>
              <a:t>Defect testing</a:t>
            </a:r>
            <a:endParaRPr lang="en-GB" sz="3600" dirty="0"/>
          </a:p>
          <a:p>
            <a:pPr lvl="0"/>
            <a:r>
              <a:rPr lang="en-US" sz="3600" dirty="0"/>
              <a:t>Path testing</a:t>
            </a:r>
            <a:endParaRPr lang="en-GB" sz="3600" dirty="0"/>
          </a:p>
          <a:p>
            <a:pPr lvl="0"/>
            <a:r>
              <a:rPr lang="en-US" sz="3600" dirty="0"/>
              <a:t>Data set testing.</a:t>
            </a:r>
            <a:endParaRPr lang="en-GB" sz="3600" dirty="0"/>
          </a:p>
          <a:p>
            <a:pPr lvl="0"/>
            <a:r>
              <a:rPr lang="en-US" sz="3600" dirty="0"/>
              <a:t>Unit testing</a:t>
            </a:r>
            <a:endParaRPr lang="en-GB" sz="3600" dirty="0"/>
          </a:p>
          <a:p>
            <a:pPr lvl="0"/>
            <a:r>
              <a:rPr lang="en-US" sz="3600" dirty="0"/>
              <a:t>System testing</a:t>
            </a:r>
            <a:endParaRPr lang="en-GB" sz="3600" dirty="0"/>
          </a:p>
          <a:p>
            <a:pPr lvl="0"/>
            <a:r>
              <a:rPr lang="en-US" sz="3600" dirty="0"/>
              <a:t>Integration testing</a:t>
            </a:r>
            <a:endParaRPr lang="en-GB" sz="3600" dirty="0"/>
          </a:p>
          <a:p>
            <a:r>
              <a:rPr lang="en-US" sz="3600" dirty="0"/>
              <a:t>Black box testing</a:t>
            </a:r>
            <a:endParaRPr lang="en-GB" sz="3600" dirty="0"/>
          </a:p>
        </p:txBody>
      </p:sp>
      <p:sp>
        <p:nvSpPr>
          <p:cNvPr id="7" name="Content Placeholder 6"/>
          <p:cNvSpPr>
            <a:spLocks noGrp="1"/>
          </p:cNvSpPr>
          <p:nvPr>
            <p:ph sz="half" idx="2"/>
          </p:nvPr>
        </p:nvSpPr>
        <p:spPr>
          <a:xfrm>
            <a:off x="4533900" y="1183530"/>
            <a:ext cx="3744059" cy="4414158"/>
          </a:xfrm>
        </p:spPr>
        <p:txBody>
          <a:bodyPr>
            <a:normAutofit fontScale="92500" lnSpcReduction="10000"/>
          </a:bodyPr>
          <a:lstStyle/>
          <a:p>
            <a:pPr lvl="0"/>
            <a:r>
              <a:rPr lang="en-US" sz="3600" dirty="0"/>
              <a:t>White box testing</a:t>
            </a:r>
            <a:endParaRPr lang="en-GB" sz="3600" dirty="0"/>
          </a:p>
          <a:p>
            <a:pPr lvl="0"/>
            <a:r>
              <a:rPr lang="en-US" sz="3600" dirty="0"/>
              <a:t>Regression testing</a:t>
            </a:r>
            <a:endParaRPr lang="en-GB" sz="3600" dirty="0"/>
          </a:p>
          <a:p>
            <a:pPr lvl="0"/>
            <a:r>
              <a:rPr lang="en-US" sz="3600" dirty="0"/>
              <a:t>Automation testing</a:t>
            </a:r>
            <a:endParaRPr lang="en-GB" sz="3600" dirty="0"/>
          </a:p>
          <a:p>
            <a:pPr lvl="0"/>
            <a:r>
              <a:rPr lang="en-US" sz="3600" dirty="0"/>
              <a:t>User acceptance testing</a:t>
            </a:r>
            <a:endParaRPr lang="en-GB" sz="3600" dirty="0"/>
          </a:p>
          <a:p>
            <a:pPr lvl="0"/>
            <a:r>
              <a:rPr lang="en-US" sz="3600" dirty="0"/>
              <a:t>Performance </a:t>
            </a:r>
            <a:r>
              <a:rPr lang="en-US" sz="3600" dirty="0" smtClean="0"/>
              <a:t>testing</a:t>
            </a:r>
            <a:endParaRPr lang="en-GB" sz="3600" dirty="0"/>
          </a:p>
        </p:txBody>
      </p:sp>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19</a:t>
            </a:fld>
            <a:endParaRPr lang="en-US"/>
          </a:p>
        </p:txBody>
      </p:sp>
    </p:spTree>
    <p:extLst>
      <p:ext uri="{BB962C8B-B14F-4D97-AF65-F5344CB8AC3E}">
        <p14:creationId xmlns:p14="http://schemas.microsoft.com/office/powerpoint/2010/main" val="3673437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1895BC53-981B-4252-822B-1A07C3B9E9C6}" type="slidenum">
              <a:rPr lang="en-US"/>
              <a:pPr>
                <a:defRPr/>
              </a:pPr>
              <a:t>2</a:t>
            </a:fld>
            <a:endParaRPr lang="en-US" dirty="0"/>
          </a:p>
        </p:txBody>
      </p:sp>
      <p:sp>
        <p:nvSpPr>
          <p:cNvPr id="4099" name="Content Placeholder 4"/>
          <p:cNvSpPr>
            <a:spLocks noGrp="1"/>
          </p:cNvSpPr>
          <p:nvPr>
            <p:ph idx="1"/>
          </p:nvPr>
        </p:nvSpPr>
        <p:spPr>
          <a:xfrm>
            <a:off x="457200" y="1524000"/>
            <a:ext cx="8235692" cy="4531891"/>
          </a:xfrm>
        </p:spPr>
        <p:txBody>
          <a:bodyPr>
            <a:noAutofit/>
          </a:bodyPr>
          <a:lstStyle/>
          <a:p>
            <a:pPr lvl="0"/>
            <a:r>
              <a:rPr lang="en-US" sz="3400" dirty="0" smtClean="0"/>
              <a:t>Understand system </a:t>
            </a:r>
            <a:r>
              <a:rPr lang="en-US" sz="3400" dirty="0"/>
              <a:t>development life </a:t>
            </a:r>
            <a:r>
              <a:rPr lang="en-US" sz="3400" dirty="0" smtClean="0"/>
              <a:t>cycle</a:t>
            </a:r>
          </a:p>
          <a:p>
            <a:pPr lvl="0"/>
            <a:r>
              <a:rPr lang="en-US" sz="3400" dirty="0" smtClean="0"/>
              <a:t>Understand Management Perspective of SDLC</a:t>
            </a:r>
          </a:p>
          <a:p>
            <a:pPr lvl="0"/>
            <a:r>
              <a:rPr lang="en-US" sz="3400" dirty="0" smtClean="0"/>
              <a:t>Understand Technical Perspective of SDLC</a:t>
            </a:r>
          </a:p>
          <a:p>
            <a:pPr lvl="0"/>
            <a:r>
              <a:rPr lang="en-US" sz="3400" dirty="0" smtClean="0"/>
              <a:t>Identify types of testing in systems development</a:t>
            </a:r>
            <a:endParaRPr lang="en-GB" sz="3400" dirty="0"/>
          </a:p>
          <a:p>
            <a:r>
              <a:rPr lang="en-US" sz="3400" dirty="0" smtClean="0"/>
              <a:t>Identify systems changeover strategies</a:t>
            </a:r>
            <a:endParaRPr lang="en-US" sz="3400" dirty="0"/>
          </a:p>
        </p:txBody>
      </p:sp>
      <p:sp>
        <p:nvSpPr>
          <p:cNvPr id="4100" name="Title 5"/>
          <p:cNvSpPr>
            <a:spLocks noGrp="1"/>
          </p:cNvSpPr>
          <p:nvPr>
            <p:ph type="title"/>
          </p:nvPr>
        </p:nvSpPr>
        <p:spPr/>
        <p:txBody>
          <a:bodyPr>
            <a:normAutofit/>
          </a:bodyPr>
          <a:lstStyle/>
          <a:p>
            <a:r>
              <a:rPr lang="en-US" b="1" dirty="0"/>
              <a:t>Session Objectives</a:t>
            </a:r>
          </a:p>
        </p:txBody>
      </p:sp>
    </p:spTree>
    <p:extLst>
      <p:ext uri="{BB962C8B-B14F-4D97-AF65-F5344CB8AC3E}">
        <p14:creationId xmlns:p14="http://schemas.microsoft.com/office/powerpoint/2010/main" val="2003593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lvl="0"/>
            <a:r>
              <a:rPr lang="en-US" b="1" dirty="0"/>
              <a:t>Implementation</a:t>
            </a:r>
            <a:endParaRPr lang="en-GB" b="1" dirty="0"/>
          </a:p>
        </p:txBody>
      </p:sp>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20</a:t>
            </a:fld>
            <a:endParaRPr lang="en-US"/>
          </a:p>
        </p:txBody>
      </p:sp>
      <p:sp>
        <p:nvSpPr>
          <p:cNvPr id="5" name="Content Placeholder 4"/>
          <p:cNvSpPr>
            <a:spLocks noGrp="1"/>
          </p:cNvSpPr>
          <p:nvPr>
            <p:ph idx="1"/>
          </p:nvPr>
        </p:nvSpPr>
        <p:spPr>
          <a:xfrm>
            <a:off x="457200" y="914400"/>
            <a:ext cx="8229600" cy="4830763"/>
          </a:xfrm>
        </p:spPr>
        <p:txBody>
          <a:bodyPr>
            <a:noAutofit/>
          </a:bodyPr>
          <a:lstStyle/>
          <a:p>
            <a:r>
              <a:rPr lang="en-US" sz="3400" dirty="0"/>
              <a:t>This phase places the new or modified systems into operation or action. </a:t>
            </a:r>
            <a:endParaRPr lang="en-US" sz="3400" dirty="0" smtClean="0"/>
          </a:p>
          <a:p>
            <a:r>
              <a:rPr lang="en-US" sz="3400" dirty="0" smtClean="0"/>
              <a:t>The </a:t>
            </a:r>
            <a:r>
              <a:rPr lang="en-US" sz="3400" dirty="0"/>
              <a:t>system put into action and staff given enough training on how to use the system. </a:t>
            </a:r>
            <a:endParaRPr lang="en-US" sz="3400" dirty="0" smtClean="0"/>
          </a:p>
          <a:p>
            <a:r>
              <a:rPr lang="en-US" sz="3400" dirty="0" smtClean="0"/>
              <a:t>System </a:t>
            </a:r>
            <a:r>
              <a:rPr lang="en-US" sz="3400" dirty="0"/>
              <a:t>change over may take the direct/immediate, parallel, pilot or phase approach. </a:t>
            </a:r>
            <a:endParaRPr lang="en-US" sz="3400" dirty="0" smtClean="0"/>
          </a:p>
          <a:p>
            <a:r>
              <a:rPr lang="en-US" sz="3400" dirty="0" smtClean="0"/>
              <a:t>Changeover </a:t>
            </a:r>
            <a:r>
              <a:rPr lang="en-US" sz="3400" dirty="0"/>
              <a:t>crisis are the problems associated with each change over method.</a:t>
            </a:r>
            <a:endParaRPr lang="en-GB" sz="3400" dirty="0"/>
          </a:p>
          <a:p>
            <a:endParaRPr lang="en-GB" sz="3400" dirty="0"/>
          </a:p>
        </p:txBody>
      </p:sp>
    </p:spTree>
    <p:extLst>
      <p:ext uri="{BB962C8B-B14F-4D97-AF65-F5344CB8AC3E}">
        <p14:creationId xmlns:p14="http://schemas.microsoft.com/office/powerpoint/2010/main" val="2363712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229600" cy="792162"/>
          </a:xfrm>
        </p:spPr>
        <p:txBody>
          <a:bodyPr vert="horz" lIns="91440" tIns="45720" rIns="91440" bIns="45720" rtlCol="0" anchor="ctr">
            <a:noAutofit/>
          </a:bodyPr>
          <a:lstStyle/>
          <a:p>
            <a:r>
              <a:rPr lang="en-US" b="1" dirty="0"/>
              <a:t>CHANGEOVER STRATEGIES</a:t>
            </a:r>
            <a:endParaRPr lang="en-GB" b="1" dirty="0"/>
          </a:p>
        </p:txBody>
      </p:sp>
      <p:sp>
        <p:nvSpPr>
          <p:cNvPr id="3" name="Content Placeholder 2"/>
          <p:cNvSpPr>
            <a:spLocks noGrp="1"/>
          </p:cNvSpPr>
          <p:nvPr>
            <p:ph idx="1"/>
          </p:nvPr>
        </p:nvSpPr>
        <p:spPr>
          <a:xfrm>
            <a:off x="248254" y="896471"/>
            <a:ext cx="8589568" cy="5460598"/>
          </a:xfrm>
        </p:spPr>
        <p:txBody>
          <a:bodyPr>
            <a:noAutofit/>
          </a:bodyPr>
          <a:lstStyle/>
          <a:p>
            <a:r>
              <a:rPr lang="en-US" sz="3200" dirty="0"/>
              <a:t>Now that a new system has been completely </a:t>
            </a:r>
            <a:r>
              <a:rPr lang="en-US" sz="3200" dirty="0" smtClean="0"/>
              <a:t>developed, </a:t>
            </a:r>
            <a:r>
              <a:rPr lang="en-US" sz="3200" dirty="0"/>
              <a:t>it should be implemented. </a:t>
            </a:r>
            <a:endParaRPr lang="en-US" sz="3200" dirty="0" smtClean="0"/>
          </a:p>
          <a:p>
            <a:r>
              <a:rPr lang="en-US" sz="3200" dirty="0" smtClean="0"/>
              <a:t>The </a:t>
            </a:r>
            <a:r>
              <a:rPr lang="en-US" sz="3200" dirty="0"/>
              <a:t>process of replacing existing system with a new one is termed changeover. </a:t>
            </a:r>
            <a:endParaRPr lang="en-US" sz="3200" dirty="0" smtClean="0"/>
          </a:p>
          <a:p>
            <a:r>
              <a:rPr lang="en-US" sz="3200" dirty="0" smtClean="0"/>
              <a:t>Changeover </a:t>
            </a:r>
            <a:r>
              <a:rPr lang="en-US" sz="3200" dirty="0"/>
              <a:t>takes different approaches depending on certain changeover factors such as: </a:t>
            </a:r>
            <a:endParaRPr lang="en-US" sz="3200" dirty="0" smtClean="0"/>
          </a:p>
          <a:p>
            <a:pPr lvl="2"/>
            <a:r>
              <a:rPr lang="en-US" dirty="0" smtClean="0"/>
              <a:t>Costs</a:t>
            </a:r>
            <a:r>
              <a:rPr lang="en-US" dirty="0"/>
              <a:t>, </a:t>
            </a:r>
            <a:endParaRPr lang="en-US" dirty="0" smtClean="0"/>
          </a:p>
          <a:p>
            <a:pPr lvl="2"/>
            <a:r>
              <a:rPr lang="en-US" dirty="0" smtClean="0"/>
              <a:t>System </a:t>
            </a:r>
            <a:r>
              <a:rPr lang="en-US" dirty="0"/>
              <a:t>criticality, </a:t>
            </a:r>
            <a:endParaRPr lang="en-US" dirty="0" smtClean="0"/>
          </a:p>
          <a:p>
            <a:pPr lvl="2"/>
            <a:r>
              <a:rPr lang="en-US" dirty="0" smtClean="0"/>
              <a:t>User </a:t>
            </a:r>
            <a:r>
              <a:rPr lang="en-US" dirty="0"/>
              <a:t>computer experience, </a:t>
            </a:r>
            <a:endParaRPr lang="en-US" dirty="0" smtClean="0"/>
          </a:p>
          <a:p>
            <a:pPr lvl="2"/>
            <a:r>
              <a:rPr lang="en-US" dirty="0" smtClean="0"/>
              <a:t>System </a:t>
            </a:r>
            <a:r>
              <a:rPr lang="en-US" dirty="0"/>
              <a:t>complexity, </a:t>
            </a:r>
            <a:endParaRPr lang="en-US" dirty="0" smtClean="0"/>
          </a:p>
          <a:p>
            <a:pPr lvl="2"/>
            <a:r>
              <a:rPr lang="en-US" dirty="0" smtClean="0"/>
              <a:t>User </a:t>
            </a:r>
            <a:r>
              <a:rPr lang="en-US" dirty="0"/>
              <a:t>resistance and </a:t>
            </a:r>
            <a:endParaRPr lang="en-US" dirty="0" smtClean="0"/>
          </a:p>
          <a:p>
            <a:pPr lvl="2"/>
            <a:r>
              <a:rPr lang="en-US" dirty="0" smtClean="0"/>
              <a:t>Time.</a:t>
            </a:r>
            <a:endParaRPr lang="en-GB" dirty="0"/>
          </a:p>
        </p:txBody>
      </p:sp>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21</a:t>
            </a:fld>
            <a:endParaRPr lang="en-US"/>
          </a:p>
        </p:txBody>
      </p:sp>
    </p:spTree>
    <p:extLst>
      <p:ext uri="{BB962C8B-B14F-4D97-AF65-F5344CB8AC3E}">
        <p14:creationId xmlns:p14="http://schemas.microsoft.com/office/powerpoint/2010/main" val="121489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4" y="319088"/>
            <a:ext cx="8390965" cy="647700"/>
          </a:xfrm>
        </p:spPr>
        <p:txBody>
          <a:bodyPr>
            <a:noAutofit/>
          </a:bodyPr>
          <a:lstStyle/>
          <a:p>
            <a:r>
              <a:rPr lang="en-US" b="1" dirty="0"/>
              <a:t>The four changeover strategies</a:t>
            </a:r>
            <a:endParaRPr lang="en-GB" b="1" dirty="0"/>
          </a:p>
        </p:txBody>
      </p:sp>
      <p:sp>
        <p:nvSpPr>
          <p:cNvPr id="3" name="Content Placeholder 2"/>
          <p:cNvSpPr>
            <a:spLocks noGrp="1"/>
          </p:cNvSpPr>
          <p:nvPr>
            <p:ph idx="1"/>
          </p:nvPr>
        </p:nvSpPr>
        <p:spPr>
          <a:xfrm>
            <a:off x="649166" y="1273176"/>
            <a:ext cx="7628792" cy="2641365"/>
          </a:xfrm>
        </p:spPr>
        <p:txBody>
          <a:bodyPr/>
          <a:lstStyle/>
          <a:p>
            <a:r>
              <a:rPr lang="en-US" sz="3600" dirty="0"/>
              <a:t>Direct </a:t>
            </a:r>
            <a:r>
              <a:rPr lang="en-US" sz="3600" dirty="0" smtClean="0"/>
              <a:t>cutover</a:t>
            </a:r>
          </a:p>
          <a:p>
            <a:r>
              <a:rPr lang="en-US" sz="3600" dirty="0"/>
              <a:t>Parallel </a:t>
            </a:r>
            <a:r>
              <a:rPr lang="en-US" sz="3600" dirty="0" smtClean="0"/>
              <a:t>operation</a:t>
            </a:r>
          </a:p>
          <a:p>
            <a:r>
              <a:rPr lang="en-US" sz="3600" dirty="0"/>
              <a:t>Pilot </a:t>
            </a:r>
            <a:r>
              <a:rPr lang="en-US" sz="3600" dirty="0" smtClean="0"/>
              <a:t>operation</a:t>
            </a:r>
          </a:p>
          <a:p>
            <a:r>
              <a:rPr lang="en-US" sz="3600" dirty="0"/>
              <a:t>Phased operation</a:t>
            </a:r>
            <a:endParaRPr lang="en-GB" sz="3600" dirty="0"/>
          </a:p>
        </p:txBody>
      </p:sp>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22</a:t>
            </a:fld>
            <a:endParaRPr lang="en-US"/>
          </a:p>
        </p:txBody>
      </p:sp>
    </p:spTree>
    <p:extLst>
      <p:ext uri="{BB962C8B-B14F-4D97-AF65-F5344CB8AC3E}">
        <p14:creationId xmlns:p14="http://schemas.microsoft.com/office/powerpoint/2010/main" val="1559126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4" y="319088"/>
            <a:ext cx="8589568" cy="647700"/>
          </a:xfrm>
        </p:spPr>
        <p:txBody>
          <a:bodyPr>
            <a:noAutofit/>
          </a:bodyPr>
          <a:lstStyle/>
          <a:p>
            <a:r>
              <a:rPr lang="en-US" sz="4000" b="1" dirty="0"/>
              <a:t>Comparison of Changeover Strategies</a:t>
            </a:r>
            <a:endParaRPr lang="en-GB" sz="4000" b="1" dirty="0"/>
          </a:p>
        </p:txBody>
      </p:sp>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23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57441566"/>
              </p:ext>
            </p:extLst>
          </p:nvPr>
        </p:nvGraphicFramePr>
        <p:xfrm>
          <a:off x="121079" y="1076459"/>
          <a:ext cx="8978496" cy="5905064"/>
        </p:xfrm>
        <a:graphic>
          <a:graphicData uri="http://schemas.openxmlformats.org/drawingml/2006/table">
            <a:tbl>
              <a:tblPr firstRow="1" firstCol="1" bandRow="1">
                <a:tableStyleId>{5C22544A-7EE6-4342-B048-85BDC9FD1C3A}</a:tableStyleId>
              </a:tblPr>
              <a:tblGrid>
                <a:gridCol w="1655022"/>
                <a:gridCol w="3078342"/>
                <a:gridCol w="4245132"/>
              </a:tblGrid>
              <a:tr h="272977">
                <a:tc>
                  <a:txBody>
                    <a:bodyPr/>
                    <a:lstStyle/>
                    <a:p>
                      <a:r>
                        <a:rPr lang="en-US" sz="2000" dirty="0">
                          <a:effectLst/>
                        </a:rPr>
                        <a:t>Changeover Strategies</a:t>
                      </a:r>
                      <a:endParaRPr lang="en-GB" sz="2000" dirty="0">
                        <a:effectLst/>
                        <a:latin typeface="Calibri"/>
                        <a:ea typeface="Times New Roman"/>
                      </a:endParaRPr>
                    </a:p>
                  </a:txBody>
                  <a:tcPr marL="44855" marR="44855" marT="0" marB="0"/>
                </a:tc>
                <a:tc>
                  <a:txBody>
                    <a:bodyPr/>
                    <a:lstStyle/>
                    <a:p>
                      <a:r>
                        <a:rPr lang="en-US" sz="2000">
                          <a:effectLst/>
                        </a:rPr>
                        <a:t>Advantages</a:t>
                      </a:r>
                      <a:endParaRPr lang="en-GB" sz="2000">
                        <a:effectLst/>
                        <a:latin typeface="Calibri"/>
                        <a:ea typeface="Times New Roman"/>
                      </a:endParaRPr>
                    </a:p>
                  </a:txBody>
                  <a:tcPr marL="44855" marR="44855" marT="0" marB="0"/>
                </a:tc>
                <a:tc>
                  <a:txBody>
                    <a:bodyPr/>
                    <a:lstStyle/>
                    <a:p>
                      <a:r>
                        <a:rPr lang="en-US" sz="2000">
                          <a:effectLst/>
                        </a:rPr>
                        <a:t>Disadvantages.</a:t>
                      </a:r>
                      <a:endParaRPr lang="en-GB" sz="2000">
                        <a:effectLst/>
                        <a:latin typeface="Calibri"/>
                        <a:ea typeface="Times New Roman"/>
                      </a:endParaRPr>
                    </a:p>
                  </a:txBody>
                  <a:tcPr marL="44855" marR="44855" marT="0" marB="0"/>
                </a:tc>
              </a:tr>
              <a:tr h="818932">
                <a:tc>
                  <a:txBody>
                    <a:bodyPr/>
                    <a:lstStyle/>
                    <a:p>
                      <a:r>
                        <a:rPr lang="en-US" sz="2000" dirty="0">
                          <a:effectLst/>
                        </a:rPr>
                        <a:t>Direct cutover</a:t>
                      </a:r>
                      <a:endParaRPr lang="en-GB" sz="2000" dirty="0">
                        <a:effectLst/>
                        <a:latin typeface="Calibri"/>
                        <a:ea typeface="Times New Roman"/>
                      </a:endParaRPr>
                    </a:p>
                  </a:txBody>
                  <a:tcPr marL="44855" marR="44855" marT="0" marB="0"/>
                </a:tc>
                <a:tc>
                  <a:txBody>
                    <a:bodyPr/>
                    <a:lstStyle/>
                    <a:p>
                      <a:pPr marL="342900" lvl="0" indent="-342900">
                        <a:buFont typeface="Symbol"/>
                        <a:buChar char=""/>
                      </a:pPr>
                      <a:r>
                        <a:rPr lang="en-US" sz="2000">
                          <a:effectLst/>
                        </a:rPr>
                        <a:t>Minimal cost</a:t>
                      </a:r>
                      <a:endParaRPr lang="en-GB" sz="2000">
                        <a:effectLst/>
                      </a:endParaRPr>
                    </a:p>
                    <a:p>
                      <a:pPr marL="342900" lvl="0" indent="-342900">
                        <a:buFont typeface="Symbol"/>
                        <a:buChar char=""/>
                      </a:pPr>
                      <a:r>
                        <a:rPr lang="en-US" sz="2000">
                          <a:effectLst/>
                        </a:rPr>
                        <a:t>Minimal work load</a:t>
                      </a:r>
                      <a:endParaRPr lang="en-GB" sz="2000">
                        <a:effectLst/>
                      </a:endParaRPr>
                    </a:p>
                    <a:p>
                      <a:pPr marL="342900" lvl="0" indent="-342900">
                        <a:buFont typeface="Symbol"/>
                        <a:buChar char=""/>
                      </a:pPr>
                      <a:r>
                        <a:rPr lang="en-US" sz="2000">
                          <a:effectLst/>
                        </a:rPr>
                        <a:t>Quick to implement</a:t>
                      </a:r>
                      <a:endParaRPr lang="en-GB" sz="2000">
                        <a:effectLst/>
                        <a:latin typeface="Calibri"/>
                        <a:ea typeface="Times New Roman"/>
                      </a:endParaRPr>
                    </a:p>
                  </a:txBody>
                  <a:tcPr marL="44855" marR="44855" marT="0" marB="0"/>
                </a:tc>
                <a:tc>
                  <a:txBody>
                    <a:bodyPr/>
                    <a:lstStyle/>
                    <a:p>
                      <a:pPr marL="342900" lvl="0" indent="-342900">
                        <a:buFont typeface="Symbol"/>
                        <a:buChar char=""/>
                      </a:pPr>
                      <a:r>
                        <a:rPr lang="en-US" sz="2000">
                          <a:effectLst/>
                        </a:rPr>
                        <a:t>High risk of failure</a:t>
                      </a:r>
                      <a:endParaRPr lang="en-GB" sz="2000">
                        <a:effectLst/>
                      </a:endParaRPr>
                    </a:p>
                    <a:p>
                      <a:pPr marL="342900" lvl="0" indent="-342900">
                        <a:buFont typeface="Symbol"/>
                        <a:buChar char=""/>
                      </a:pPr>
                      <a:r>
                        <a:rPr lang="en-US" sz="2000">
                          <a:effectLst/>
                        </a:rPr>
                        <a:t>Could disrupt operation</a:t>
                      </a:r>
                      <a:endParaRPr lang="en-GB" sz="2000">
                        <a:effectLst/>
                      </a:endParaRPr>
                    </a:p>
                    <a:p>
                      <a:pPr marL="342900" lvl="0" indent="-342900">
                        <a:buFont typeface="Symbol"/>
                        <a:buChar char=""/>
                      </a:pPr>
                      <a:r>
                        <a:rPr lang="en-US" sz="2000">
                          <a:effectLst/>
                        </a:rPr>
                        <a:t>If fails, will be costly.</a:t>
                      </a:r>
                      <a:endParaRPr lang="en-GB" sz="2000">
                        <a:effectLst/>
                        <a:latin typeface="Calibri"/>
                        <a:ea typeface="Times New Roman"/>
                      </a:endParaRPr>
                    </a:p>
                  </a:txBody>
                  <a:tcPr marL="44855" marR="44855" marT="0" marB="0"/>
                </a:tc>
              </a:tr>
              <a:tr h="1091909">
                <a:tc>
                  <a:txBody>
                    <a:bodyPr/>
                    <a:lstStyle/>
                    <a:p>
                      <a:r>
                        <a:rPr lang="en-US" sz="2000">
                          <a:effectLst/>
                        </a:rPr>
                        <a:t>Parallel Running</a:t>
                      </a:r>
                      <a:endParaRPr lang="en-GB" sz="2000">
                        <a:effectLst/>
                        <a:latin typeface="Calibri"/>
                        <a:ea typeface="Times New Roman"/>
                      </a:endParaRPr>
                    </a:p>
                  </a:txBody>
                  <a:tcPr marL="44855" marR="44855" marT="0" marB="0"/>
                </a:tc>
                <a:tc>
                  <a:txBody>
                    <a:bodyPr/>
                    <a:lstStyle/>
                    <a:p>
                      <a:pPr marL="342900" lvl="0" indent="-342900">
                        <a:buFont typeface="Symbol"/>
                        <a:buChar char=""/>
                      </a:pPr>
                      <a:r>
                        <a:rPr lang="en-US" sz="2000">
                          <a:effectLst/>
                        </a:rPr>
                        <a:t>Build – in safety</a:t>
                      </a:r>
                      <a:endParaRPr lang="en-GB" sz="2000">
                        <a:effectLst/>
                      </a:endParaRPr>
                    </a:p>
                    <a:p>
                      <a:pPr marL="342900" lvl="0" indent="-342900">
                        <a:buFont typeface="Symbol"/>
                        <a:buChar char=""/>
                      </a:pPr>
                      <a:r>
                        <a:rPr lang="en-US" sz="2000">
                          <a:effectLst/>
                        </a:rPr>
                        <a:t>Provides way of verifying results of new system</a:t>
                      </a:r>
                      <a:endParaRPr lang="en-GB" sz="2000">
                        <a:effectLst/>
                        <a:latin typeface="Calibri"/>
                        <a:ea typeface="Times New Roman"/>
                      </a:endParaRPr>
                    </a:p>
                  </a:txBody>
                  <a:tcPr marL="44855" marR="44855" marT="0" marB="0"/>
                </a:tc>
                <a:tc>
                  <a:txBody>
                    <a:bodyPr/>
                    <a:lstStyle/>
                    <a:p>
                      <a:pPr marL="342900" lvl="0" indent="-342900">
                        <a:buFont typeface="Symbol"/>
                        <a:buChar char=""/>
                      </a:pPr>
                      <a:r>
                        <a:rPr lang="en-US" sz="2000">
                          <a:effectLst/>
                        </a:rPr>
                        <a:t>Costly since two system need  to be operated</a:t>
                      </a:r>
                      <a:endParaRPr lang="en-GB" sz="2000">
                        <a:effectLst/>
                      </a:endParaRPr>
                    </a:p>
                    <a:p>
                      <a:pPr marL="342900" lvl="0" indent="-342900">
                        <a:buFont typeface="Symbol"/>
                        <a:buChar char=""/>
                      </a:pPr>
                      <a:r>
                        <a:rPr lang="en-US" sz="2000">
                          <a:effectLst/>
                        </a:rPr>
                        <a:t>Time-consuming</a:t>
                      </a:r>
                      <a:endParaRPr lang="en-GB" sz="2000">
                        <a:effectLst/>
                      </a:endParaRPr>
                    </a:p>
                    <a:p>
                      <a:pPr marL="342900" lvl="0" indent="-342900">
                        <a:buFont typeface="Symbol"/>
                        <a:buChar char=""/>
                      </a:pPr>
                      <a:r>
                        <a:rPr lang="en-US" sz="2000">
                          <a:effectLst/>
                        </a:rPr>
                        <a:t>Additional workload</a:t>
                      </a:r>
                      <a:endParaRPr lang="en-GB" sz="2000">
                        <a:effectLst/>
                        <a:latin typeface="Calibri"/>
                        <a:ea typeface="Times New Roman"/>
                      </a:endParaRPr>
                    </a:p>
                  </a:txBody>
                  <a:tcPr marL="44855" marR="44855" marT="0" marB="0"/>
                </a:tc>
              </a:tr>
              <a:tr h="1364886">
                <a:tc>
                  <a:txBody>
                    <a:bodyPr/>
                    <a:lstStyle/>
                    <a:p>
                      <a:r>
                        <a:rPr lang="en-US" sz="2000">
                          <a:effectLst/>
                        </a:rPr>
                        <a:t>Pilot operation</a:t>
                      </a:r>
                      <a:endParaRPr lang="en-GB" sz="2000">
                        <a:effectLst/>
                        <a:latin typeface="Calibri"/>
                        <a:ea typeface="Times New Roman"/>
                      </a:endParaRPr>
                    </a:p>
                  </a:txBody>
                  <a:tcPr marL="44855" marR="44855" marT="0" marB="0"/>
                </a:tc>
                <a:tc>
                  <a:txBody>
                    <a:bodyPr/>
                    <a:lstStyle/>
                    <a:p>
                      <a:pPr marL="342900" lvl="0" indent="-342900">
                        <a:buFont typeface="Symbol"/>
                        <a:buChar char=""/>
                      </a:pPr>
                      <a:r>
                        <a:rPr lang="en-US" sz="2000">
                          <a:effectLst/>
                        </a:rPr>
                        <a:t>Less risky than direct changeover</a:t>
                      </a:r>
                      <a:endParaRPr lang="en-GB" sz="2000">
                        <a:effectLst/>
                      </a:endParaRPr>
                    </a:p>
                    <a:p>
                      <a:pPr marL="342900" lvl="0" indent="-342900">
                        <a:buFont typeface="Symbol"/>
                        <a:buChar char=""/>
                      </a:pPr>
                      <a:r>
                        <a:rPr lang="en-US" sz="2000">
                          <a:effectLst/>
                        </a:rPr>
                        <a:t>Less costly then complete parallel running</a:t>
                      </a:r>
                      <a:endParaRPr lang="en-GB" sz="2000">
                        <a:effectLst/>
                        <a:latin typeface="Calibri"/>
                        <a:ea typeface="Times New Roman"/>
                      </a:endParaRPr>
                    </a:p>
                  </a:txBody>
                  <a:tcPr marL="44855" marR="44855" marT="0" marB="0"/>
                </a:tc>
                <a:tc>
                  <a:txBody>
                    <a:bodyPr/>
                    <a:lstStyle/>
                    <a:p>
                      <a:pPr marL="342900" lvl="0" indent="-342900">
                        <a:buFont typeface="Symbol"/>
                        <a:buChar char=""/>
                      </a:pPr>
                      <a:r>
                        <a:rPr lang="en-US" sz="2000">
                          <a:effectLst/>
                        </a:rPr>
                        <a:t>Can take a long time to achieve total changeover</a:t>
                      </a:r>
                      <a:endParaRPr lang="en-GB" sz="2000">
                        <a:effectLst/>
                      </a:endParaRPr>
                    </a:p>
                    <a:p>
                      <a:pPr marL="342900" lvl="0" indent="-342900">
                        <a:buFont typeface="Symbol"/>
                        <a:buChar char=""/>
                      </a:pPr>
                      <a:r>
                        <a:rPr lang="en-US" sz="2000">
                          <a:effectLst/>
                        </a:rPr>
                        <a:t>Not as safe as complete parallel running</a:t>
                      </a:r>
                      <a:endParaRPr lang="en-GB" sz="2000">
                        <a:effectLst/>
                        <a:latin typeface="Calibri"/>
                        <a:ea typeface="Times New Roman"/>
                      </a:endParaRPr>
                    </a:p>
                  </a:txBody>
                  <a:tcPr marL="44855" marR="44855" marT="0" marB="0"/>
                </a:tc>
              </a:tr>
              <a:tr h="1637864">
                <a:tc>
                  <a:txBody>
                    <a:bodyPr/>
                    <a:lstStyle/>
                    <a:p>
                      <a:r>
                        <a:rPr lang="en-US" sz="2000">
                          <a:effectLst/>
                        </a:rPr>
                        <a:t>Phased changeover</a:t>
                      </a:r>
                      <a:endParaRPr lang="en-GB" sz="2000">
                        <a:effectLst/>
                        <a:latin typeface="Calibri"/>
                        <a:ea typeface="Times New Roman"/>
                      </a:endParaRPr>
                    </a:p>
                  </a:txBody>
                  <a:tcPr marL="44855" marR="44855" marT="0" marB="0"/>
                </a:tc>
                <a:tc>
                  <a:txBody>
                    <a:bodyPr/>
                    <a:lstStyle/>
                    <a:p>
                      <a:pPr marL="342900" lvl="0" indent="-342900">
                        <a:buFont typeface="Symbol"/>
                        <a:buChar char=""/>
                      </a:pPr>
                      <a:r>
                        <a:rPr lang="en-US" sz="2000">
                          <a:effectLst/>
                        </a:rPr>
                        <a:t>Less risky than a single direct changeover</a:t>
                      </a:r>
                      <a:endParaRPr lang="en-GB" sz="2000">
                        <a:effectLst/>
                      </a:endParaRPr>
                    </a:p>
                    <a:p>
                      <a:pPr marL="342900" lvl="0" indent="-342900">
                        <a:buFont typeface="Symbol"/>
                        <a:buChar char=""/>
                      </a:pPr>
                      <a:r>
                        <a:rPr lang="en-US" sz="2000">
                          <a:effectLst/>
                        </a:rPr>
                        <a:t>Other operations unaffected. Any problem is restricted to one area.</a:t>
                      </a:r>
                      <a:endParaRPr lang="en-GB" sz="2000">
                        <a:effectLst/>
                        <a:latin typeface="Calibri"/>
                        <a:ea typeface="Times New Roman"/>
                      </a:endParaRPr>
                    </a:p>
                  </a:txBody>
                  <a:tcPr marL="44855" marR="44855" marT="0" marB="0"/>
                </a:tc>
                <a:tc>
                  <a:txBody>
                    <a:bodyPr/>
                    <a:lstStyle/>
                    <a:p>
                      <a:pPr marL="342900" lvl="0" indent="-342900">
                        <a:buFont typeface="Symbol"/>
                        <a:buChar char=""/>
                      </a:pPr>
                      <a:r>
                        <a:rPr lang="en-US" sz="2000" dirty="0">
                          <a:effectLst/>
                        </a:rPr>
                        <a:t> Can take a long time to achieve total changeover</a:t>
                      </a:r>
                      <a:endParaRPr lang="en-GB" sz="2000" dirty="0">
                        <a:effectLst/>
                      </a:endParaRPr>
                    </a:p>
                    <a:p>
                      <a:pPr marL="342900" lvl="0" indent="-342900">
                        <a:buFont typeface="Symbol"/>
                        <a:buChar char=""/>
                      </a:pPr>
                      <a:r>
                        <a:rPr lang="en-US" sz="2000" dirty="0">
                          <a:effectLst/>
                        </a:rPr>
                        <a:t>Interfaces between the parts of the system may make this impractical.</a:t>
                      </a:r>
                      <a:endParaRPr lang="en-GB" sz="2000" dirty="0">
                        <a:effectLst/>
                        <a:latin typeface="Calibri"/>
                        <a:ea typeface="Times New Roman"/>
                      </a:endParaRPr>
                    </a:p>
                  </a:txBody>
                  <a:tcPr marL="44855" marR="44855" marT="0" marB="0"/>
                </a:tc>
              </a:tr>
            </a:tbl>
          </a:graphicData>
        </a:graphic>
      </p:graphicFrame>
    </p:spTree>
    <p:extLst>
      <p:ext uri="{BB962C8B-B14F-4D97-AF65-F5344CB8AC3E}">
        <p14:creationId xmlns:p14="http://schemas.microsoft.com/office/powerpoint/2010/main" val="1435064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4804" y="860613"/>
            <a:ext cx="8573017" cy="5608331"/>
          </a:xfrm>
        </p:spPr>
        <p:txBody>
          <a:bodyPr>
            <a:noAutofit/>
          </a:bodyPr>
          <a:lstStyle/>
          <a:p>
            <a:r>
              <a:rPr lang="en-US" sz="2600" dirty="0" smtClean="0"/>
              <a:t>The </a:t>
            </a:r>
            <a:r>
              <a:rPr lang="en-US" sz="2600" dirty="0"/>
              <a:t>purpose system evaluation is to keep the system operating efficiently and effectively. </a:t>
            </a:r>
            <a:endParaRPr lang="en-US" sz="2600" dirty="0" smtClean="0"/>
          </a:p>
          <a:p>
            <a:r>
              <a:rPr lang="en-US" sz="2600" dirty="0" smtClean="0"/>
              <a:t>It </a:t>
            </a:r>
            <a:r>
              <a:rPr lang="en-US" sz="2600" dirty="0"/>
              <a:t>involves the periodic evaluation or review of the system i.e. monitoring the system and ensures its operation. </a:t>
            </a:r>
            <a:endParaRPr lang="en-US" sz="2600" dirty="0" smtClean="0"/>
          </a:p>
          <a:p>
            <a:r>
              <a:rPr lang="en-US" sz="2600" dirty="0" smtClean="0"/>
              <a:t>Involves </a:t>
            </a:r>
            <a:r>
              <a:rPr lang="en-US" sz="2600" dirty="0"/>
              <a:t>making changes to the system, problems and major concerns come out and review can trigger the start of the complete system development process.</a:t>
            </a:r>
            <a:endParaRPr lang="en-GB" sz="2600" dirty="0"/>
          </a:p>
          <a:p>
            <a:r>
              <a:rPr lang="en-US" sz="2600" dirty="0" smtClean="0"/>
              <a:t>This</a:t>
            </a:r>
            <a:r>
              <a:rPr lang="en-US" sz="2600" dirty="0"/>
              <a:t>, the least glamorous and perhaps most important step of all, goes on seemingly forever. </a:t>
            </a:r>
            <a:endParaRPr lang="en-US" sz="2600" dirty="0" smtClean="0"/>
          </a:p>
          <a:p>
            <a:r>
              <a:rPr lang="en-US" sz="2600" dirty="0" smtClean="0"/>
              <a:t>Maintaining </a:t>
            </a:r>
            <a:r>
              <a:rPr lang="en-US" sz="2600" dirty="0"/>
              <a:t>the system is an important aspect of SDLC. </a:t>
            </a:r>
            <a:endParaRPr lang="en-US" sz="2600" dirty="0" smtClean="0"/>
          </a:p>
          <a:p>
            <a:r>
              <a:rPr lang="en-US" sz="2600" dirty="0" smtClean="0"/>
              <a:t>As </a:t>
            </a:r>
            <a:r>
              <a:rPr lang="en-US" sz="2600" dirty="0"/>
              <a:t>key personnel change positions in the organization, new changes will be implemented, which will require system updates</a:t>
            </a:r>
            <a:r>
              <a:rPr lang="en-US" sz="2600" dirty="0" smtClean="0"/>
              <a:t>.</a:t>
            </a:r>
            <a:endParaRPr lang="en-GB" sz="2600" dirty="0"/>
          </a:p>
        </p:txBody>
      </p:sp>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24</a:t>
            </a:fld>
            <a:endParaRPr lang="en-US"/>
          </a:p>
        </p:txBody>
      </p:sp>
      <p:sp>
        <p:nvSpPr>
          <p:cNvPr id="5" name="Title 4"/>
          <p:cNvSpPr>
            <a:spLocks noGrp="1"/>
          </p:cNvSpPr>
          <p:nvPr>
            <p:ph type="title"/>
          </p:nvPr>
        </p:nvSpPr>
        <p:spPr>
          <a:xfrm>
            <a:off x="457200" y="274638"/>
            <a:ext cx="8229600" cy="715962"/>
          </a:xfrm>
        </p:spPr>
        <p:txBody>
          <a:bodyPr>
            <a:noAutofit/>
          </a:bodyPr>
          <a:lstStyle/>
          <a:p>
            <a:r>
              <a:rPr lang="en-US" sz="4400" b="1" dirty="0"/>
              <a:t>System evaluation (Maintenanc</a:t>
            </a:r>
            <a:r>
              <a:rPr lang="en-US" b="1" dirty="0"/>
              <a:t>e)</a:t>
            </a:r>
            <a:endParaRPr lang="en-GB" b="1" dirty="0"/>
          </a:p>
        </p:txBody>
      </p:sp>
    </p:spTree>
    <p:extLst>
      <p:ext uri="{BB962C8B-B14F-4D97-AF65-F5344CB8AC3E}">
        <p14:creationId xmlns:p14="http://schemas.microsoft.com/office/powerpoint/2010/main" val="1659848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r>
              <a:rPr lang="en-US" b="1" dirty="0"/>
              <a:t>Business strategic information </a:t>
            </a:r>
            <a:r>
              <a:rPr lang="en-US" b="1" dirty="0" smtClean="0"/>
              <a:t>systems</a:t>
            </a:r>
            <a:endParaRPr lang="en-GB" dirty="0"/>
          </a:p>
        </p:txBody>
      </p:sp>
      <p:sp>
        <p:nvSpPr>
          <p:cNvPr id="3" name="Content Placeholder 2"/>
          <p:cNvSpPr>
            <a:spLocks noGrp="1"/>
          </p:cNvSpPr>
          <p:nvPr>
            <p:ph idx="1"/>
          </p:nvPr>
        </p:nvSpPr>
        <p:spPr/>
        <p:txBody>
          <a:bodyPr>
            <a:noAutofit/>
          </a:bodyPr>
          <a:lstStyle/>
          <a:p>
            <a:r>
              <a:rPr lang="en-US" sz="2800" dirty="0" smtClean="0"/>
              <a:t>The </a:t>
            </a:r>
            <a:r>
              <a:rPr lang="en-US" sz="2800" dirty="0"/>
              <a:t>objectives of an organization define what the organization is trying to achieve. </a:t>
            </a:r>
            <a:endParaRPr lang="en-US" sz="2800" dirty="0" smtClean="0"/>
          </a:p>
          <a:p>
            <a:r>
              <a:rPr lang="en-US" sz="2800" dirty="0" smtClean="0"/>
              <a:t>The </a:t>
            </a:r>
            <a:r>
              <a:rPr lang="en-US" sz="2800" dirty="0"/>
              <a:t>objectives outline what the organization intends to do or the overall direction of the organization. </a:t>
            </a:r>
            <a:endParaRPr lang="en-US" sz="2800" dirty="0" smtClean="0"/>
          </a:p>
          <a:p>
            <a:r>
              <a:rPr lang="en-US" sz="2800" dirty="0" smtClean="0"/>
              <a:t>To </a:t>
            </a:r>
            <a:r>
              <a:rPr lang="en-US" sz="2800" dirty="0"/>
              <a:t>achieve the objectives of the organization, its critical success factors must be identified. </a:t>
            </a:r>
            <a:endParaRPr lang="en-US" sz="2800" dirty="0" smtClean="0"/>
          </a:p>
          <a:p>
            <a:r>
              <a:rPr lang="en-US" sz="2800" dirty="0" smtClean="0"/>
              <a:t>Critical </a:t>
            </a:r>
            <a:r>
              <a:rPr lang="en-US" sz="2800" dirty="0"/>
              <a:t>success factors are vital areas in an organization where things must be done right for the business to succeed or gain competitive advantage. </a:t>
            </a:r>
            <a:endParaRPr lang="en-US" sz="2800" dirty="0" smtClean="0"/>
          </a:p>
          <a:p>
            <a:r>
              <a:rPr lang="en-US" sz="2800" dirty="0" smtClean="0"/>
              <a:t>Organizations </a:t>
            </a:r>
            <a:r>
              <a:rPr lang="en-US" sz="2800" dirty="0"/>
              <a:t>should design information systems inline with their objectives.</a:t>
            </a:r>
            <a:endParaRPr lang="en-GB" sz="2800" dirty="0"/>
          </a:p>
          <a:p>
            <a:endParaRPr lang="en-GB" sz="2800" dirty="0"/>
          </a:p>
        </p:txBody>
      </p:sp>
    </p:spTree>
    <p:extLst>
      <p:ext uri="{BB962C8B-B14F-4D97-AF65-F5344CB8AC3E}">
        <p14:creationId xmlns:p14="http://schemas.microsoft.com/office/powerpoint/2010/main" val="1483732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Introduction</a:t>
            </a:r>
          </a:p>
        </p:txBody>
      </p:sp>
      <p:sp>
        <p:nvSpPr>
          <p:cNvPr id="3" name="Content Placeholder 2"/>
          <p:cNvSpPr>
            <a:spLocks noGrp="1"/>
          </p:cNvSpPr>
          <p:nvPr>
            <p:ph idx="1"/>
          </p:nvPr>
        </p:nvSpPr>
        <p:spPr>
          <a:xfrm>
            <a:off x="649166" y="1273174"/>
            <a:ext cx="7628792" cy="5127625"/>
          </a:xfrm>
        </p:spPr>
        <p:txBody>
          <a:bodyPr>
            <a:noAutofit/>
          </a:bodyPr>
          <a:lstStyle/>
          <a:p>
            <a:r>
              <a:rPr lang="en-US" sz="3600" dirty="0"/>
              <a:t>System development is a problem solving procedure for examining the existing information system and improving upon it or developing a complete new system. </a:t>
            </a:r>
            <a:endParaRPr lang="en-US" sz="3600" dirty="0" smtClean="0"/>
          </a:p>
          <a:p>
            <a:r>
              <a:rPr lang="en-US" sz="3600" dirty="0" smtClean="0"/>
              <a:t>System </a:t>
            </a:r>
            <a:r>
              <a:rPr lang="en-US" sz="3600" dirty="0"/>
              <a:t>development can be viewed from two perspectives, Management and technical approaches.</a:t>
            </a:r>
            <a:endParaRPr lang="en-GB" sz="3600" dirty="0"/>
          </a:p>
          <a:p>
            <a:endParaRPr lang="en-GB" sz="3600" dirty="0"/>
          </a:p>
        </p:txBody>
      </p:sp>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3</a:t>
            </a:fld>
            <a:endParaRPr lang="en-US"/>
          </a:p>
        </p:txBody>
      </p:sp>
    </p:spTree>
    <p:extLst>
      <p:ext uri="{BB962C8B-B14F-4D97-AF65-F5344CB8AC3E}">
        <p14:creationId xmlns:p14="http://schemas.microsoft.com/office/powerpoint/2010/main" val="657376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4" y="319088"/>
            <a:ext cx="7628792" cy="868028"/>
          </a:xfrm>
        </p:spPr>
        <p:txBody>
          <a:bodyPr>
            <a:noAutofit/>
          </a:bodyPr>
          <a:lstStyle/>
          <a:p>
            <a:r>
              <a:rPr lang="en-US" b="1" dirty="0"/>
              <a:t>MANAGEMENT APPROACH TO SYSTEMS  DEVELOPMENT</a:t>
            </a:r>
            <a:endParaRPr lang="en-GB" b="1" dirty="0"/>
          </a:p>
        </p:txBody>
      </p:sp>
      <p:sp>
        <p:nvSpPr>
          <p:cNvPr id="3" name="Content Placeholder 2"/>
          <p:cNvSpPr>
            <a:spLocks noGrp="1"/>
          </p:cNvSpPr>
          <p:nvPr>
            <p:ph idx="1"/>
          </p:nvPr>
        </p:nvSpPr>
        <p:spPr/>
        <p:txBody>
          <a:bodyPr>
            <a:normAutofit/>
          </a:bodyPr>
          <a:lstStyle/>
          <a:p>
            <a:r>
              <a:rPr lang="en-US" sz="3600" dirty="0"/>
              <a:t>A system development from management perspective is made up of four phases, </a:t>
            </a:r>
            <a:endParaRPr lang="en-US" sz="3600" dirty="0" smtClean="0"/>
          </a:p>
          <a:p>
            <a:pPr marL="857250" lvl="1" indent="-457200">
              <a:buFont typeface="+mj-lt"/>
              <a:buAutoNum type="arabicPeriod"/>
            </a:pPr>
            <a:r>
              <a:rPr lang="en-US" sz="3200" dirty="0"/>
              <a:t>D</a:t>
            </a:r>
            <a:r>
              <a:rPr lang="en-US" sz="3200" dirty="0" smtClean="0"/>
              <a:t>iagnosing </a:t>
            </a:r>
            <a:r>
              <a:rPr lang="en-US" sz="3200" dirty="0"/>
              <a:t>information needs, </a:t>
            </a:r>
            <a:endParaRPr lang="en-US" sz="3200" dirty="0" smtClean="0"/>
          </a:p>
          <a:p>
            <a:pPr marL="857250" lvl="1" indent="-457200">
              <a:buFont typeface="+mj-lt"/>
              <a:buAutoNum type="arabicPeriod"/>
            </a:pPr>
            <a:r>
              <a:rPr lang="en-US" sz="3200" dirty="0" smtClean="0"/>
              <a:t>Evaluating </a:t>
            </a:r>
            <a:r>
              <a:rPr lang="en-US" sz="3200" dirty="0"/>
              <a:t>information technology needs, </a:t>
            </a:r>
            <a:endParaRPr lang="en-US" sz="3200" dirty="0" smtClean="0"/>
          </a:p>
          <a:p>
            <a:pPr marL="857250" lvl="1" indent="-457200">
              <a:buFont typeface="+mj-lt"/>
              <a:buAutoNum type="arabicPeriod"/>
            </a:pPr>
            <a:r>
              <a:rPr lang="en-US" sz="3200" dirty="0" smtClean="0"/>
              <a:t>Designing </a:t>
            </a:r>
            <a:r>
              <a:rPr lang="en-US" sz="3200" dirty="0"/>
              <a:t>responsive and </a:t>
            </a:r>
            <a:endParaRPr lang="en-US" sz="3200" dirty="0" smtClean="0"/>
          </a:p>
          <a:p>
            <a:pPr marL="857250" lvl="1" indent="-457200">
              <a:buFont typeface="+mj-lt"/>
              <a:buAutoNum type="arabicPeriod"/>
            </a:pPr>
            <a:r>
              <a:rPr lang="en-US" sz="3200" dirty="0" smtClean="0"/>
              <a:t>Implementing </a:t>
            </a:r>
            <a:r>
              <a:rPr lang="en-US" sz="3200" dirty="0"/>
              <a:t>information system</a:t>
            </a:r>
            <a:endParaRPr lang="en-GB" sz="3200" dirty="0"/>
          </a:p>
          <a:p>
            <a:endParaRPr lang="en-GB" sz="3600" dirty="0"/>
          </a:p>
        </p:txBody>
      </p:sp>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4</a:t>
            </a:fld>
            <a:endParaRPr lang="en-US"/>
          </a:p>
        </p:txBody>
      </p:sp>
    </p:spTree>
    <p:extLst>
      <p:ext uri="{BB962C8B-B14F-4D97-AF65-F5344CB8AC3E}">
        <p14:creationId xmlns:p14="http://schemas.microsoft.com/office/powerpoint/2010/main" val="170809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Diagnosing information </a:t>
            </a:r>
            <a:r>
              <a:rPr lang="en-US" b="1" dirty="0" smtClean="0"/>
              <a:t>needs</a:t>
            </a:r>
            <a:endParaRPr lang="en-GB" dirty="0"/>
          </a:p>
        </p:txBody>
      </p:sp>
      <p:sp>
        <p:nvSpPr>
          <p:cNvPr id="3" name="Content Placeholder 2"/>
          <p:cNvSpPr>
            <a:spLocks noGrp="1"/>
          </p:cNvSpPr>
          <p:nvPr>
            <p:ph idx="1"/>
          </p:nvPr>
        </p:nvSpPr>
        <p:spPr/>
        <p:txBody>
          <a:bodyPr>
            <a:noAutofit/>
          </a:bodyPr>
          <a:lstStyle/>
          <a:p>
            <a:r>
              <a:rPr lang="en-US" sz="3600" dirty="0" smtClean="0"/>
              <a:t>Diagnosing </a:t>
            </a:r>
            <a:r>
              <a:rPr lang="en-US" sz="3600" dirty="0"/>
              <a:t>information needs of users involves identifying and describing the problem of the existing system. </a:t>
            </a:r>
            <a:endParaRPr lang="en-US" sz="3600" dirty="0" smtClean="0"/>
          </a:p>
          <a:p>
            <a:r>
              <a:rPr lang="en-US" sz="3600" dirty="0" smtClean="0"/>
              <a:t>The </a:t>
            </a:r>
            <a:r>
              <a:rPr lang="en-US" sz="3600" dirty="0"/>
              <a:t>context in which it occurs, the type of information available, the type of information required to solve the problem and the possible way of securing the needed information</a:t>
            </a:r>
            <a:r>
              <a:rPr lang="en-US" sz="3600" dirty="0" smtClean="0"/>
              <a:t>.</a:t>
            </a:r>
            <a:endParaRPr lang="en-GB" sz="3600" dirty="0"/>
          </a:p>
          <a:p>
            <a:endParaRPr lang="en-GB" sz="3600" dirty="0"/>
          </a:p>
        </p:txBody>
      </p:sp>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5</a:t>
            </a:fld>
            <a:endParaRPr lang="en-US"/>
          </a:p>
        </p:txBody>
      </p:sp>
    </p:spTree>
    <p:extLst>
      <p:ext uri="{BB962C8B-B14F-4D97-AF65-F5344CB8AC3E}">
        <p14:creationId xmlns:p14="http://schemas.microsoft.com/office/powerpoint/2010/main" val="1950797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b="1" dirty="0"/>
              <a:t>Evaluating information technology needs</a:t>
            </a:r>
            <a:endParaRPr lang="en-GB" b="1" dirty="0"/>
          </a:p>
        </p:txBody>
      </p:sp>
      <p:sp>
        <p:nvSpPr>
          <p:cNvPr id="3" name="Content Placeholder 2"/>
          <p:cNvSpPr>
            <a:spLocks noGrp="1"/>
          </p:cNvSpPr>
          <p:nvPr>
            <p:ph idx="1"/>
          </p:nvPr>
        </p:nvSpPr>
        <p:spPr/>
        <p:txBody>
          <a:bodyPr>
            <a:normAutofit/>
          </a:bodyPr>
          <a:lstStyle/>
          <a:p>
            <a:r>
              <a:rPr lang="en-US" sz="3600" dirty="0" smtClean="0"/>
              <a:t>Evaluating </a:t>
            </a:r>
            <a:r>
              <a:rPr lang="en-US" sz="3600" dirty="0"/>
              <a:t>hardware, software, database and data communication of the company by assessing the current technology and systems, comparing available systems and selecting the technology that can address the problem. </a:t>
            </a:r>
            <a:endParaRPr lang="en-GB" sz="3600" dirty="0"/>
          </a:p>
        </p:txBody>
      </p:sp>
    </p:spTree>
    <p:extLst>
      <p:ext uri="{BB962C8B-B14F-4D97-AF65-F5344CB8AC3E}">
        <p14:creationId xmlns:p14="http://schemas.microsoft.com/office/powerpoint/2010/main" val="2375928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Designing responsive systems</a:t>
            </a:r>
            <a:endParaRPr lang="en-GB" b="1" dirty="0"/>
          </a:p>
        </p:txBody>
      </p:sp>
      <p:sp>
        <p:nvSpPr>
          <p:cNvPr id="3" name="Content Placeholder 2"/>
          <p:cNvSpPr>
            <a:spLocks noGrp="1"/>
          </p:cNvSpPr>
          <p:nvPr>
            <p:ph idx="1"/>
          </p:nvPr>
        </p:nvSpPr>
        <p:spPr/>
        <p:txBody>
          <a:bodyPr>
            <a:normAutofit/>
          </a:bodyPr>
          <a:lstStyle/>
          <a:p>
            <a:r>
              <a:rPr lang="en-US" sz="3600" dirty="0" smtClean="0"/>
              <a:t>It </a:t>
            </a:r>
            <a:r>
              <a:rPr lang="en-US" sz="3600" dirty="0"/>
              <a:t>involves correcting the deficiencies in the existing or acquiring a complete new system to address the existing problem. </a:t>
            </a:r>
            <a:endParaRPr lang="en-GB" sz="3600" dirty="0"/>
          </a:p>
        </p:txBody>
      </p:sp>
    </p:spTree>
    <p:extLst>
      <p:ext uri="{BB962C8B-B14F-4D97-AF65-F5344CB8AC3E}">
        <p14:creationId xmlns:p14="http://schemas.microsoft.com/office/powerpoint/2010/main" val="1931421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b="1" dirty="0"/>
              <a:t>Implementing information systems</a:t>
            </a:r>
            <a:endParaRPr lang="en-GB" b="1" dirty="0"/>
          </a:p>
        </p:txBody>
      </p:sp>
      <p:sp>
        <p:nvSpPr>
          <p:cNvPr id="3" name="Content Placeholder 2"/>
          <p:cNvSpPr>
            <a:spLocks noGrp="1"/>
          </p:cNvSpPr>
          <p:nvPr>
            <p:ph idx="1"/>
          </p:nvPr>
        </p:nvSpPr>
        <p:spPr/>
        <p:txBody>
          <a:bodyPr>
            <a:normAutofit/>
          </a:bodyPr>
          <a:lstStyle/>
          <a:p>
            <a:r>
              <a:rPr lang="en-US" sz="3600" dirty="0" smtClean="0"/>
              <a:t>Implementation </a:t>
            </a:r>
            <a:r>
              <a:rPr lang="en-US" sz="3600" dirty="0"/>
              <a:t>involves putting the systems into action or operation.</a:t>
            </a:r>
            <a:endParaRPr lang="en-GB" sz="3600" dirty="0"/>
          </a:p>
          <a:p>
            <a:endParaRPr lang="en-GB" sz="3600" dirty="0"/>
          </a:p>
        </p:txBody>
      </p:sp>
    </p:spTree>
    <p:extLst>
      <p:ext uri="{BB962C8B-B14F-4D97-AF65-F5344CB8AC3E}">
        <p14:creationId xmlns:p14="http://schemas.microsoft.com/office/powerpoint/2010/main" val="2324619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4" y="319088"/>
            <a:ext cx="8553157" cy="647700"/>
          </a:xfrm>
        </p:spPr>
        <p:txBody>
          <a:bodyPr>
            <a:noAutofit/>
          </a:bodyPr>
          <a:lstStyle/>
          <a:p>
            <a:r>
              <a:rPr lang="en-US" b="1" dirty="0"/>
              <a:t>TECHNICAL PERSPECTIVE (SDLC) </a:t>
            </a:r>
            <a:endParaRPr lang="en-GB" b="1" dirty="0"/>
          </a:p>
        </p:txBody>
      </p:sp>
      <p:sp>
        <p:nvSpPr>
          <p:cNvPr id="3" name="Content Placeholder 2"/>
          <p:cNvSpPr>
            <a:spLocks noGrp="1"/>
          </p:cNvSpPr>
          <p:nvPr>
            <p:ph idx="1"/>
          </p:nvPr>
        </p:nvSpPr>
        <p:spPr>
          <a:xfrm>
            <a:off x="533400" y="838200"/>
            <a:ext cx="7628792" cy="4660379"/>
          </a:xfrm>
        </p:spPr>
        <p:txBody>
          <a:bodyPr>
            <a:noAutofit/>
          </a:bodyPr>
          <a:lstStyle/>
          <a:p>
            <a:r>
              <a:rPr lang="en-US" sz="3200" dirty="0" smtClean="0"/>
              <a:t>A process </a:t>
            </a:r>
            <a:r>
              <a:rPr lang="en-US" sz="3200" dirty="0"/>
              <a:t>used </a:t>
            </a:r>
            <a:r>
              <a:rPr lang="en-US" sz="3200" dirty="0" smtClean="0"/>
              <a:t>by a </a:t>
            </a:r>
            <a:r>
              <a:rPr lang="en-US" sz="3200" dirty="0"/>
              <a:t>systems analyst to develop an information system, including requirements, validation, training, and user (stakeholder) ownership</a:t>
            </a:r>
            <a:r>
              <a:rPr lang="en-US" sz="3200" dirty="0" smtClean="0"/>
              <a:t>.</a:t>
            </a:r>
          </a:p>
          <a:p>
            <a:r>
              <a:rPr lang="en-US" sz="3200" dirty="0"/>
              <a:t>The </a:t>
            </a:r>
            <a:r>
              <a:rPr lang="en-US" sz="3200" dirty="0" smtClean="0"/>
              <a:t>SDLC </a:t>
            </a:r>
            <a:r>
              <a:rPr lang="en-US" sz="3200" dirty="0"/>
              <a:t>framework provides system designers and developers to follow a sequence of activities. </a:t>
            </a:r>
            <a:endParaRPr lang="en-US" sz="3200" dirty="0" smtClean="0"/>
          </a:p>
          <a:p>
            <a:r>
              <a:rPr lang="en-US" sz="3200" dirty="0" smtClean="0"/>
              <a:t>Consists </a:t>
            </a:r>
            <a:r>
              <a:rPr lang="en-US" sz="3200" dirty="0"/>
              <a:t>of a set of steps or phases in which each phase of the SDLC uses the results of the previous one</a:t>
            </a:r>
            <a:r>
              <a:rPr lang="en-US" sz="3200" dirty="0" smtClean="0"/>
              <a:t>.</a:t>
            </a:r>
            <a:endParaRPr lang="en-GB" sz="3200" dirty="0"/>
          </a:p>
        </p:txBody>
      </p:sp>
      <p:sp>
        <p:nvSpPr>
          <p:cNvPr id="4" name="Slide Number Placeholder 3"/>
          <p:cNvSpPr>
            <a:spLocks noGrp="1"/>
          </p:cNvSpPr>
          <p:nvPr>
            <p:ph type="sldNum" sz="quarter" idx="11"/>
          </p:nvPr>
        </p:nvSpPr>
        <p:spPr/>
        <p:txBody>
          <a:bodyPr/>
          <a:lstStyle/>
          <a:p>
            <a:pPr>
              <a:defRPr/>
            </a:pPr>
            <a:fld id="{9397A6FB-D95D-432A-BD16-9815AE00ED3E}" type="slidenum">
              <a:rPr lang="en-US" smtClean="0"/>
              <a:pPr>
                <a:defRPr/>
              </a:pPr>
              <a:t>9</a:t>
            </a:fld>
            <a:endParaRPr lang="en-US"/>
          </a:p>
        </p:txBody>
      </p:sp>
    </p:spTree>
    <p:extLst>
      <p:ext uri="{BB962C8B-B14F-4D97-AF65-F5344CB8AC3E}">
        <p14:creationId xmlns:p14="http://schemas.microsoft.com/office/powerpoint/2010/main" val="324146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TS010385378">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1984</TotalTime>
  <Words>1673</Words>
  <Application>Microsoft Office PowerPoint</Application>
  <PresentationFormat>On-screen Show (4:3)</PresentationFormat>
  <Paragraphs>197</Paragraphs>
  <Slides>25</Slides>
  <Notes>11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TS010385378</vt:lpstr>
      <vt:lpstr>Introduction to Computer Technology</vt:lpstr>
      <vt:lpstr>Session Objectives</vt:lpstr>
      <vt:lpstr>Introduction</vt:lpstr>
      <vt:lpstr>MANAGEMENT APPROACH TO SYSTEMS  DEVELOPMENT</vt:lpstr>
      <vt:lpstr>Diagnosing information needs</vt:lpstr>
      <vt:lpstr>Evaluating information technology needs</vt:lpstr>
      <vt:lpstr>Designing responsive systems</vt:lpstr>
      <vt:lpstr>Implementing information systems</vt:lpstr>
      <vt:lpstr>TECHNICAL PERSPECTIVE (SDLC) </vt:lpstr>
      <vt:lpstr>SDLC MODELS</vt:lpstr>
      <vt:lpstr>Software Development Life Cycle (SDLC PHASES)</vt:lpstr>
      <vt:lpstr>PowerPoint Presentation</vt:lpstr>
      <vt:lpstr>Preliminary Investigation/ Problem Identification</vt:lpstr>
      <vt:lpstr>Systems Analysis, Requirements Definition</vt:lpstr>
      <vt:lpstr>Systems Design</vt:lpstr>
      <vt:lpstr>Data flow diagram and computer programs Flow charts</vt:lpstr>
      <vt:lpstr>PowerPoint Presentation</vt:lpstr>
      <vt:lpstr>Development</vt:lpstr>
      <vt:lpstr>Types of Testing:</vt:lpstr>
      <vt:lpstr>Implementation</vt:lpstr>
      <vt:lpstr>CHANGEOVER STRATEGIES</vt:lpstr>
      <vt:lpstr>The four changeover strategies</vt:lpstr>
      <vt:lpstr>Comparison of Changeover Strategies</vt:lpstr>
      <vt:lpstr>System evaluation (Maintenance)</vt:lpstr>
      <vt:lpstr>Business strategic information systems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Applications</dc:title>
  <dc:creator>Akanferi</dc:creator>
  <cp:lastModifiedBy>Akanferi</cp:lastModifiedBy>
  <cp:revision>290</cp:revision>
  <dcterms:created xsi:type="dcterms:W3CDTF">2012-09-13T09:47:39Z</dcterms:created>
  <dcterms:modified xsi:type="dcterms:W3CDTF">2014-03-02T13:05:57Z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