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32"/>
  </p:notesMasterIdLst>
  <p:handoutMasterIdLst>
    <p:handoutMasterId r:id="rId33"/>
  </p:handoutMasterIdLst>
  <p:sldIdLst>
    <p:sldId id="256" r:id="rId3"/>
    <p:sldId id="257" r:id="rId4"/>
    <p:sldId id="258" r:id="rId5"/>
    <p:sldId id="260" r:id="rId6"/>
    <p:sldId id="261" r:id="rId7"/>
    <p:sldId id="284" r:id="rId8"/>
    <p:sldId id="262" r:id="rId9"/>
    <p:sldId id="285" r:id="rId10"/>
    <p:sldId id="259" r:id="rId11"/>
    <p:sldId id="266" r:id="rId12"/>
    <p:sldId id="267" r:id="rId13"/>
    <p:sldId id="264" r:id="rId14"/>
    <p:sldId id="286" r:id="rId15"/>
    <p:sldId id="268" r:id="rId16"/>
    <p:sldId id="269" r:id="rId17"/>
    <p:sldId id="270" r:id="rId18"/>
    <p:sldId id="265"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DA5A"/>
    <a:srgbClr val="C074B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0944" autoAdjust="0"/>
    <p:restoredTop sz="84342" autoAdjust="0"/>
  </p:normalViewPr>
  <p:slideViewPr>
    <p:cSldViewPr>
      <p:cViewPr varScale="1">
        <p:scale>
          <a:sx n="58" d="100"/>
          <a:sy n="58" d="100"/>
        </p:scale>
        <p:origin x="-138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9642"/>
    </p:cViewPr>
  </p:sorterViewPr>
  <p:notesViewPr>
    <p:cSldViewPr>
      <p:cViewPr varScale="1">
        <p:scale>
          <a:sx n="81" d="100"/>
          <a:sy n="81" d="100"/>
        </p:scale>
        <p:origin x="-208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21B00-6FC2-41C5-8CC8-B9EEA04C504C}" type="datetimeFigureOut">
              <a:rPr lang="en-US" smtClean="0"/>
              <a:pPr/>
              <a:t>3/4/2013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a:p>
        </p:txBody>
      </p:sp>
    </p:spTree>
    <p:extLst>
      <p:ext uri="{BB962C8B-B14F-4D97-AF65-F5344CB8AC3E}">
        <p14:creationId xmlns:p14="http://schemas.microsoft.com/office/powerpoint/2010/main" val="1960759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4F934-0B1F-4A2D-B327-660F7F58F120}" type="datetimeFigureOut">
              <a:rPr lang="en-US" smtClean="0"/>
              <a:pPr/>
              <a:t>3/4/2013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a:p>
        </p:txBody>
      </p:sp>
    </p:spTree>
    <p:extLst>
      <p:ext uri="{BB962C8B-B14F-4D97-AF65-F5344CB8AC3E}">
        <p14:creationId xmlns:p14="http://schemas.microsoft.com/office/powerpoint/2010/main" val="359210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buFont typeface="+mj-lt"/>
              <a:buAutoNum type="arabicPeriod"/>
            </a:pPr>
            <a:r>
              <a:rPr lang="en-US" i="1" dirty="0" smtClean="0"/>
              <a:t>High cost of installation:</a:t>
            </a:r>
            <a:r>
              <a:rPr lang="en-US" dirty="0" smtClean="0"/>
              <a:t> Setting up a star topology requires a lot of cabling because all the nodes have to connect to the hub. In addition, the hubs are very expensive.</a:t>
            </a:r>
            <a:endParaRPr lang="en-GB" dirty="0" smtClean="0"/>
          </a:p>
          <a:p>
            <a:pPr marL="228600" lvl="0" indent="-228600">
              <a:buFont typeface="+mj-lt"/>
              <a:buAutoNum type="arabicPeriod"/>
            </a:pPr>
            <a:r>
              <a:rPr lang="en-US" i="1" dirty="0" smtClean="0"/>
              <a:t>Single point of failure:</a:t>
            </a:r>
            <a:r>
              <a:rPr lang="en-US" dirty="0" smtClean="0"/>
              <a:t>  The hub is a single point for handling network communication.  As a result, a failure in the hub can disrupt the entire network communication.</a:t>
            </a:r>
            <a:endParaRPr lang="en-GB" dirty="0" smtClean="0"/>
          </a:p>
          <a:p>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23</a:t>
            </a:fld>
            <a:endParaRPr lang="en-US"/>
          </a:p>
        </p:txBody>
      </p:sp>
    </p:spTree>
    <p:extLst>
      <p:ext uri="{BB962C8B-B14F-4D97-AF65-F5344CB8AC3E}">
        <p14:creationId xmlns:p14="http://schemas.microsoft.com/office/powerpoint/2010/main" val="22940342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the preceding figure, computers are connected in a ring-like layout.  As a result, similar to the bus topology, the main cable is the only transmission path. However, unlike the bus topology, data packets can traverse only in a unidirectional format.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When a node receives a data packet, it reads the data packet and regenerates it to restore its original strength. The packet is then passed to the neighboring node.  The data packet navigates the network in this format until the destination node receives the packet.</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24</a:t>
            </a:fld>
            <a:endParaRPr lang="en-US"/>
          </a:p>
        </p:txBody>
      </p:sp>
    </p:spTree>
    <p:extLst>
      <p:ext uri="{BB962C8B-B14F-4D97-AF65-F5344CB8AC3E}">
        <p14:creationId xmlns:p14="http://schemas.microsoft.com/office/powerpoint/2010/main" val="33944588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buFont typeface="+mj-lt"/>
              <a:buAutoNum type="arabicPeriod"/>
            </a:pPr>
            <a:r>
              <a:rPr lang="en-US" i="1" dirty="0" smtClean="0"/>
              <a:t>Prevention of collisions:</a:t>
            </a:r>
            <a:r>
              <a:rPr lang="en-US" dirty="0" smtClean="0"/>
              <a:t> The ring topology prevents network collisions by using the token-ring method. According to this method, if a node needs to transmit data, it must acquire a token that circulates through the ring.  When the node acquires the token, the node uses the token to transfer its data to the destination node.  Until the current node releases the token, other nodes cannot transmit data and must wait for its turn to acquire the token.  As a result the possibility of any collision in this setup is zero.</a:t>
            </a:r>
            <a:endParaRPr lang="en-GB" dirty="0" smtClean="0"/>
          </a:p>
          <a:p>
            <a:pPr marL="228600" lvl="0" indent="-228600">
              <a:buFont typeface="+mj-lt"/>
              <a:buAutoNum type="arabicPeriod"/>
            </a:pPr>
            <a:r>
              <a:rPr lang="en-US" i="1" dirty="0" smtClean="0"/>
              <a:t>Ease in troubleshooting and maintenance:  it is easy to locate cable faults in a ring setup</a:t>
            </a:r>
            <a:r>
              <a:rPr lang="en-US" dirty="0" smtClean="0"/>
              <a:t>.  In cable-     related faults, the node that is next to the failed cable segment can indicate the fault when it fails to receive a signal within the specified time limit.</a:t>
            </a:r>
            <a:endParaRPr lang="en-GB" dirty="0" smtClean="0"/>
          </a:p>
          <a:p>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25</a:t>
            </a:fld>
            <a:endParaRPr lang="en-US"/>
          </a:p>
        </p:txBody>
      </p:sp>
    </p:spTree>
    <p:extLst>
      <p:ext uri="{BB962C8B-B14F-4D97-AF65-F5344CB8AC3E}">
        <p14:creationId xmlns:p14="http://schemas.microsoft.com/office/powerpoint/2010/main" val="24043998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buFont typeface="+mj-lt"/>
              <a:buAutoNum type="arabicPeriod"/>
            </a:pPr>
            <a:r>
              <a:rPr lang="en-US" i="1" dirty="0" smtClean="0"/>
              <a:t>High risk of network failure</a:t>
            </a:r>
            <a:r>
              <a:rPr lang="en-US" dirty="0" smtClean="0"/>
              <a:t>:  On a ring network, the nodes are connected through a point-to-point connection.  If one of the nodes on the network malfunctions, the entire network stops functioning.</a:t>
            </a:r>
            <a:endParaRPr lang="en-GB" dirty="0" smtClean="0"/>
          </a:p>
          <a:p>
            <a:pPr marL="228600" lvl="0" indent="-228600">
              <a:buFont typeface="+mj-lt"/>
              <a:buAutoNum type="arabicPeriod"/>
            </a:pPr>
            <a:r>
              <a:rPr lang="en-US" i="1" dirty="0" smtClean="0"/>
              <a:t>Expensive setup and installation:</a:t>
            </a:r>
            <a:r>
              <a:rPr lang="en-US" dirty="0" smtClean="0"/>
              <a:t> The devices and cabling required to set up a ring network are more expensive than any other topology.</a:t>
            </a:r>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26</a:t>
            </a:fld>
            <a:endParaRPr lang="en-US"/>
          </a:p>
        </p:txBody>
      </p:sp>
    </p:spTree>
    <p:extLst>
      <p:ext uri="{BB962C8B-B14F-4D97-AF65-F5344CB8AC3E}">
        <p14:creationId xmlns:p14="http://schemas.microsoft.com/office/powerpoint/2010/main" val="17354867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If the mesh network is fully connected, there can be absolutely no interruption in communications. Each server has its own connections with all other servers. The establishment of a mesh network is a way to route data, voice and instructions between nodes. Mesh networks differ from other networks where the network elements (node) are connected all in all, through separate cables. This configuration provides redundant paths throughout the network so that if one cable fails, another will take over the traffic.</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27</a:t>
            </a:fld>
            <a:endParaRPr lang="en-US"/>
          </a:p>
        </p:txBody>
      </p:sp>
    </p:spTree>
    <p:extLst>
      <p:ext uri="{BB962C8B-B14F-4D97-AF65-F5344CB8AC3E}">
        <p14:creationId xmlns:p14="http://schemas.microsoft.com/office/powerpoint/2010/main" val="2540630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04592BD-A84E-44A3-8DF7-E6ED0C1DA784}" type="slidenum">
              <a:rPr lang="en-US" smtClean="0"/>
              <a:pPr/>
              <a:t>2</a:t>
            </a:fld>
            <a:endParaRPr lang="en-US" dirty="0"/>
          </a:p>
        </p:txBody>
      </p:sp>
    </p:spTree>
    <p:extLst>
      <p:ext uri="{BB962C8B-B14F-4D97-AF65-F5344CB8AC3E}">
        <p14:creationId xmlns:p14="http://schemas.microsoft.com/office/powerpoint/2010/main" val="2162597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All the computers can execute their printing tasks through a single printer without investing on individual printers for every computer.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need for connecting computers to form computer networks arose due to an increase in the business requirements for sharing, processing, and distributing information.</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Department of Defense (DOD), USA, initially perceived the idea of a network for the purpose of security. DOD, with the help of Advanced Research Projects Agency (ARPA), created the first network, called ARPANET.</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ARPANET was a connection of four computers, which could exchange messages successfully. With the development of network technologies, ARPANET achieved stability in terms of standards and connectivity. By the mid 1980s, commercial organization could also connect to this growing network, now referred to as the internet.</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11</a:t>
            </a:fld>
            <a:endParaRPr lang="en-US"/>
          </a:p>
        </p:txBody>
      </p:sp>
    </p:spTree>
    <p:extLst>
      <p:ext uri="{BB962C8B-B14F-4D97-AF65-F5344CB8AC3E}">
        <p14:creationId xmlns:p14="http://schemas.microsoft.com/office/powerpoint/2010/main" val="29825940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Font typeface="+mj-lt"/>
              <a:buAutoNum type="arabicPeriod"/>
            </a:pPr>
            <a:r>
              <a:rPr lang="en-GB" b="0" dirty="0" smtClean="0"/>
              <a:t>Personal area network</a:t>
            </a:r>
          </a:p>
          <a:p>
            <a:pPr marL="228600" indent="-228600">
              <a:buFont typeface="+mj-lt"/>
              <a:buAutoNum type="arabicPeriod"/>
            </a:pPr>
            <a:r>
              <a:rPr lang="en-GB" b="0" dirty="0" smtClean="0"/>
              <a:t>Home area network</a:t>
            </a:r>
          </a:p>
          <a:p>
            <a:pPr marL="228600" indent="-228600">
              <a:buFont typeface="+mj-lt"/>
              <a:buAutoNum type="arabicPeriod"/>
            </a:pPr>
            <a:r>
              <a:rPr lang="en-GB" b="0" dirty="0" smtClean="0"/>
              <a:t>Storage area network</a:t>
            </a:r>
          </a:p>
          <a:p>
            <a:pPr marL="228600" indent="-228600">
              <a:buFont typeface="+mj-lt"/>
              <a:buAutoNum type="arabicPeriod"/>
            </a:pPr>
            <a:r>
              <a:rPr lang="en-GB" b="0" dirty="0" smtClean="0"/>
              <a:t>Campus area network</a:t>
            </a:r>
          </a:p>
          <a:p>
            <a:pPr marL="228600" indent="-228600">
              <a:buFont typeface="+mj-lt"/>
              <a:buAutoNum type="arabicPeriod"/>
            </a:pPr>
            <a:r>
              <a:rPr lang="en-GB" b="0" dirty="0" smtClean="0"/>
              <a:t>Backbone network</a:t>
            </a:r>
          </a:p>
          <a:p>
            <a:pPr marL="228600" indent="-228600">
              <a:buFont typeface="+mj-lt"/>
              <a:buAutoNum type="arabicPeriod"/>
            </a:pPr>
            <a:r>
              <a:rPr lang="en-GB" b="0" dirty="0" smtClean="0"/>
              <a:t>Enterprise private network</a:t>
            </a:r>
          </a:p>
          <a:p>
            <a:pPr marL="228600" indent="-228600">
              <a:buFont typeface="+mj-lt"/>
              <a:buAutoNum type="arabicPeriod"/>
            </a:pPr>
            <a:r>
              <a:rPr lang="en-GB" b="0" dirty="0" smtClean="0"/>
              <a:t>Virtual private network</a:t>
            </a:r>
          </a:p>
          <a:p>
            <a:pPr marL="228600" indent="-228600">
              <a:buFont typeface="+mj-lt"/>
              <a:buAutoNum type="arabicPeriod"/>
            </a:pPr>
            <a:r>
              <a:rPr lang="en-GB" b="0" dirty="0" smtClean="0"/>
              <a:t>Virtual Network</a:t>
            </a:r>
          </a:p>
          <a:p>
            <a:pPr marL="228600" indent="-228600">
              <a:buFont typeface="+mj-lt"/>
              <a:buAutoNum type="arabicPeriod"/>
            </a:pPr>
            <a:r>
              <a:rPr lang="en-GB" b="0" dirty="0" smtClean="0"/>
              <a:t>Internetwork</a:t>
            </a:r>
          </a:p>
          <a:p>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12</a:t>
            </a:fld>
            <a:endParaRPr lang="en-US"/>
          </a:p>
        </p:txBody>
      </p:sp>
    </p:spTree>
    <p:extLst>
      <p:ext uri="{BB962C8B-B14F-4D97-AF65-F5344CB8AC3E}">
        <p14:creationId xmlns:p14="http://schemas.microsoft.com/office/powerpoint/2010/main" val="2941534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You can access information stored on different computer over a network spread across different geographical locations.  For example, you can operate form your branch office in Kumasi and access the information available on a computer located at the head office Accra.</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smtClean="0"/>
              <a:t>You can share hardware and peripheral devices, such as printers and scanners, over the network rather than investing on individual resources for each computer.</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dirty="0" smtClean="0"/>
              <a:t>Networks allow centralized data management, which enables you to store data at a central location, such as a server.  This helps to keep data reliable and up-to-date.</a:t>
            </a:r>
            <a:endParaRPr lang="en-GB" dirty="0" smtClean="0"/>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endParaRPr lang="en-GB" dirty="0" smtClean="0"/>
          </a:p>
          <a:p>
            <a:pPr marL="228600" indent="-228600">
              <a:buAutoNum type="arabicPeriod"/>
            </a:pPr>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14</a:t>
            </a:fld>
            <a:endParaRPr lang="en-US"/>
          </a:p>
        </p:txBody>
      </p:sp>
    </p:spTree>
    <p:extLst>
      <p:ext uri="{BB962C8B-B14F-4D97-AF65-F5344CB8AC3E}">
        <p14:creationId xmlns:p14="http://schemas.microsoft.com/office/powerpoint/2010/main" val="1983805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kern="1200" dirty="0" smtClean="0">
                <a:solidFill>
                  <a:schemeClr val="tx1"/>
                </a:solidFill>
                <a:effectLst/>
                <a:latin typeface="+mn-lt"/>
                <a:ea typeface="+mn-ea"/>
                <a:cs typeface="+mn-cs"/>
              </a:rPr>
              <a:t>In the preceding figure, computers A, B, C, and D are connected through the bus.  When computer A needs to transmit data to computer B, it sends the data over the bus in the form of data packets.  In this case, computer A is the source from where the data packets are originating, while computer B is the destination that receives the data packets.</a:t>
            </a:r>
          </a:p>
          <a:p>
            <a:r>
              <a:rPr lang="en-US" sz="1200" kern="1200" dirty="0" smtClean="0">
                <a:solidFill>
                  <a:schemeClr val="tx1"/>
                </a:solidFill>
                <a:effectLst/>
                <a:latin typeface="+mn-lt"/>
                <a:ea typeface="+mn-ea"/>
                <a:cs typeface="+mn-cs"/>
              </a:rPr>
              <a:t>A device called a terminator is attached to each end of the bus. As the name suggests, </a:t>
            </a:r>
            <a:r>
              <a:rPr lang="en-US" sz="1200" i="1" kern="1200" dirty="0" smtClean="0">
                <a:solidFill>
                  <a:schemeClr val="tx1"/>
                </a:solidFill>
                <a:effectLst/>
                <a:latin typeface="+mn-lt"/>
                <a:ea typeface="+mn-ea"/>
                <a:cs typeface="+mn-cs"/>
              </a:rPr>
              <a:t>the terminator receives signals that have traversed through the bus and terminates them.</a:t>
            </a:r>
            <a:r>
              <a:rPr lang="en-US" sz="1200" kern="1200" dirty="0" smtClean="0">
                <a:solidFill>
                  <a:schemeClr val="tx1"/>
                </a:solidFill>
                <a:effectLst/>
                <a:latin typeface="+mn-lt"/>
                <a:ea typeface="+mn-ea"/>
                <a:cs typeface="+mn-cs"/>
              </a:rPr>
              <a:t>  The termination of signals ensures that the signals do not traverse across the bus endlessly.  In addition, the terminator ensures that signals that have already traversed through the bus do not collide with new signals.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the bus topology, data packets may collide if multiple nodes transmit signals at the same time, to prevent this situation, the bus topology provides a collision detection mechanism, called Carries Sense Multiple Access with Collision Detection (CSMA/CD).  This mechanism resolves the collisions that may occur if multiple nodes transmit data packets simultaneously.</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i="1" kern="1200" dirty="0" smtClean="0">
                <a:solidFill>
                  <a:schemeClr val="tx1"/>
                </a:solidFill>
                <a:effectLst/>
                <a:latin typeface="+mn-lt"/>
                <a:ea typeface="+mn-ea"/>
                <a:cs typeface="+mn-cs"/>
              </a:rPr>
              <a:t>Note; a data packet is the smallest unit of data that can travel over the network.  It also contains the identification of the source and destination computers.</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In the bus topology, each packet placed on the bus contains the address of the destination node.  The packet is transmitted in both directions along the bus.  In other words, the data packet is sent to all the nodes on the network.  Each node on the network, which receives a data packet, compares the destination address of the packet with its own address.  If the two addresses match, the node reads the data packet else it ignores the packet. </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18</a:t>
            </a:fld>
            <a:endParaRPr lang="en-US"/>
          </a:p>
        </p:txBody>
      </p:sp>
    </p:spTree>
    <p:extLst>
      <p:ext uri="{BB962C8B-B14F-4D97-AF65-F5344CB8AC3E}">
        <p14:creationId xmlns:p14="http://schemas.microsoft.com/office/powerpoint/2010/main" val="8283980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buFont typeface="+mj-lt"/>
              <a:buAutoNum type="arabicPeriod"/>
            </a:pPr>
            <a:r>
              <a:rPr lang="en-US" i="1" dirty="0" smtClean="0"/>
              <a:t>Easy installation:</a:t>
            </a:r>
            <a:r>
              <a:rPr lang="en-US" dirty="0" smtClean="0"/>
              <a:t>  The bus topology requires minimum cabling.  As a result, it is easy to set up a network based on this topology.</a:t>
            </a:r>
            <a:endParaRPr lang="en-GB" dirty="0" smtClean="0"/>
          </a:p>
          <a:p>
            <a:pPr marL="228600" lvl="0" indent="-228600">
              <a:buFont typeface="+mj-lt"/>
              <a:buAutoNum type="arabicPeriod"/>
            </a:pPr>
            <a:r>
              <a:rPr lang="en-US" i="1" dirty="0" smtClean="0"/>
              <a:t>Relatively inexpensive:</a:t>
            </a:r>
            <a:r>
              <a:rPr lang="en-US" dirty="0" smtClean="0"/>
              <a:t> The cost of cabling is less in the bus topology because it requires a single high-capacity cable.  This, in turn reduce the cost of setting up the topology.</a:t>
            </a:r>
            <a:endParaRPr lang="en-GB" dirty="0" smtClean="0"/>
          </a:p>
          <a:p>
            <a:pPr marL="228600" indent="-228600">
              <a:buFont typeface="+mj-lt"/>
              <a:buAutoNum type="arabicPeriod"/>
            </a:pPr>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19</a:t>
            </a:fld>
            <a:endParaRPr lang="en-US"/>
          </a:p>
        </p:txBody>
      </p:sp>
    </p:spTree>
    <p:extLst>
      <p:ext uri="{BB962C8B-B14F-4D97-AF65-F5344CB8AC3E}">
        <p14:creationId xmlns:p14="http://schemas.microsoft.com/office/powerpoint/2010/main" val="12274584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i="1" dirty="0" smtClean="0"/>
              <a:t>Low fault tolerance:</a:t>
            </a:r>
            <a:r>
              <a:rPr lang="en-US" dirty="0" smtClean="0"/>
              <a:t>  The bus topology is highly prone to faults.  If the bus connecting the computer malfunctions, the entire network communication is disrupted.  As a result, the bus is a single point of failure (SPOF) on the network.</a:t>
            </a:r>
            <a:endParaRPr lang="en-GB" dirty="0" smtClean="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i="1" dirty="0" smtClean="0"/>
              <a:t>Inability to handle high network traffic:</a:t>
            </a:r>
            <a:r>
              <a:rPr lang="en-US" dirty="0" smtClean="0"/>
              <a:t>  In the bus topology, only one node can transmit packets at any specific instance.  If multiple nodes transmit data packets simultaneously, it leads to network collisions.  As a result, the higher the number of nodes on the bus, the lower is its performance.  According to specifications, only 15 nodes can be connected to a bus of 30 meters.</a:t>
            </a:r>
            <a:endParaRPr lang="en-GB" dirty="0" smtClean="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i="1" dirty="0" smtClean="0"/>
              <a:t>Lower scalability:</a:t>
            </a:r>
            <a:r>
              <a:rPr lang="en-US" dirty="0" smtClean="0"/>
              <a:t>  Adding nodes to an existing bus topology network is difficult.  To add a node to the network, the entire cable setup needs to be reconfigured.  In addition, the length of the cable used for the topology has a physical limitation of 30 meters.  It cannot expand beyond this limit.  As a result, the number of nodes that can be attached to the network is limited.</a:t>
            </a:r>
            <a:endParaRPr lang="en-GB" dirty="0" smtClean="0"/>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US" i="1" dirty="0" smtClean="0"/>
              <a:t>Difficulty in troubleshooting and maintenance</a:t>
            </a:r>
            <a:r>
              <a:rPr lang="en-US" dirty="0" smtClean="0"/>
              <a:t>:  If a problem occurs on a node in the bus topology, troubleshooting becomes time-consuming.  This is because the administrator needs to check every point on the setup to locate the fault.</a:t>
            </a:r>
            <a:endParaRPr lang="en-GB" dirty="0" smtClean="0"/>
          </a:p>
          <a:p>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20</a:t>
            </a:fld>
            <a:endParaRPr lang="en-US"/>
          </a:p>
        </p:txBody>
      </p:sp>
    </p:spTree>
    <p:extLst>
      <p:ext uri="{BB962C8B-B14F-4D97-AF65-F5344CB8AC3E}">
        <p14:creationId xmlns:p14="http://schemas.microsoft.com/office/powerpoint/2010/main" val="3766823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lvl="0" indent="-228600">
              <a:buFont typeface="+mj-lt"/>
              <a:buAutoNum type="arabicPeriod"/>
            </a:pPr>
            <a:r>
              <a:rPr lang="en-US" i="1" dirty="0" smtClean="0"/>
              <a:t>Higher scalability:</a:t>
            </a:r>
            <a:r>
              <a:rPr lang="en-US" dirty="0" smtClean="0"/>
              <a:t> You can easily add nodes to a star based network by attaching the required nodes to the hub.  However, the number of nodes that you can connect to the hub depends on the capacity of the hub. The number of nodes that can be connected to a hub defines the capacity of the hub.  Currently, the hubs that are available on the market can support 4, 8, 10, 16, 24, 32, 64, and higher number of nodes.  The higher the number of nodes that a hub can support, the nodes that a hub can support, the more expensive it is.</a:t>
            </a:r>
            <a:endParaRPr lang="en-GB" dirty="0" smtClean="0"/>
          </a:p>
          <a:p>
            <a:pPr marL="228600" indent="-228600">
              <a:buFont typeface="+mj-lt"/>
              <a:buAutoNum type="arabicPeriod"/>
            </a:pPr>
            <a:r>
              <a:rPr lang="en-US" i="1" dirty="0" smtClean="0"/>
              <a:t>Ease in troubleshooting and maintenance:</a:t>
            </a:r>
            <a:r>
              <a:rPr lang="en-US" dirty="0" smtClean="0"/>
              <a:t>  It is easy to locate faults in a star setup.  If a node becomes faulty, it does not affect the working of the hub, which, in turn, does not affect the other nodes on the network. </a:t>
            </a:r>
            <a:endParaRPr lang="en-GB" dirty="0" smtClean="0"/>
          </a:p>
          <a:p>
            <a:endParaRPr lang="en-GB"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22</a:t>
            </a:fld>
            <a:endParaRPr lang="en-US"/>
          </a:p>
        </p:txBody>
      </p:sp>
    </p:spTree>
    <p:extLst>
      <p:ext uri="{BB962C8B-B14F-4D97-AF65-F5344CB8AC3E}">
        <p14:creationId xmlns:p14="http://schemas.microsoft.com/office/powerpoint/2010/main" val="2223207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FF6F1548-A370-498C-A14B-E715C2319CD9}" type="datetimeFigureOut">
              <a:rPr lang="en-US" smtClean="0"/>
              <a:pPr/>
              <a:t>3/4/2013</a:t>
            </a:fld>
            <a:endParaRPr lang="en-US"/>
          </a:p>
        </p:txBody>
      </p:sp>
      <p:sp>
        <p:nvSpPr>
          <p:cNvPr id="5" name="Footer Placeholder 4"/>
          <p:cNvSpPr>
            <a:spLocks noGrp="1"/>
          </p:cNvSpPr>
          <p:nvPr userDrawn="1">
            <p:ph type="ftr" sz="quarter" idx="11"/>
          </p:nvPr>
        </p:nvSpPr>
        <p:spPr/>
        <p:txBody>
          <a:bodyPr/>
          <a:lstStyle/>
          <a:p>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6F1548-A370-498C-A14B-E715C2319CD9}" type="datetimeFigureOut">
              <a:rPr lang="en-US" smtClean="0"/>
              <a:pPr/>
              <a:t>3/4/2013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6F1548-A370-498C-A14B-E715C2319CD9}" type="datetimeFigureOut">
              <a:rPr lang="en-US" smtClean="0"/>
              <a:pPr/>
              <a:t>3/4/2013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6F1548-A370-498C-A14B-E715C2319CD9}" type="datetimeFigureOut">
              <a:rPr lang="en-US" smtClean="0"/>
              <a:pPr/>
              <a:t>3/4/2013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6F1548-A370-498C-A14B-E715C2319CD9}" type="datetimeFigureOut">
              <a:rPr lang="en-US" smtClean="0"/>
              <a:pPr/>
              <a:t>3/4/2013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6F1548-A370-498C-A14B-E715C2319CD9}" type="datetimeFigureOut">
              <a:rPr lang="en-US" smtClean="0"/>
              <a:pPr/>
              <a:t>3/4/2013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6F1548-A370-498C-A14B-E715C2319CD9}" type="datetimeFigureOut">
              <a:rPr lang="en-US" smtClean="0"/>
              <a:pPr/>
              <a:t>3/4/2013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6F1548-A370-498C-A14B-E715C2319CD9}" type="datetimeFigureOut">
              <a:rPr lang="en-US" smtClean="0"/>
              <a:pPr/>
              <a:t>3/4/2013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F1548-A370-498C-A14B-E715C2319CD9}" type="datetimeFigureOut">
              <a:rPr lang="en-US" smtClean="0"/>
              <a:pPr/>
              <a:t>3/4/2013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3/4/2013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3/4/2013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F1548-A370-498C-A14B-E715C2319CD9}" type="datetimeFigureOut">
              <a:rPr lang="en-US" smtClean="0"/>
              <a:pPr/>
              <a:t>3/4/2013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sz="48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kanferi@yahoo.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akanferi@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473333"/>
            <a:ext cx="6858000" cy="1569660"/>
          </a:xfrm>
        </p:spPr>
        <p:txBody>
          <a:bodyPr/>
          <a:lstStyle/>
          <a:p>
            <a:r>
              <a:rPr lang="en-US" sz="4800" b="1" dirty="0" smtClean="0"/>
              <a:t>INTRODUCTION TO COMPUTER TECHNOLOGY</a:t>
            </a:r>
            <a:endParaRPr lang="en-US" sz="4800" dirty="0"/>
          </a:p>
        </p:txBody>
      </p:sp>
      <p:sp>
        <p:nvSpPr>
          <p:cNvPr id="5" name="Subtitle 4"/>
          <p:cNvSpPr>
            <a:spLocks noGrp="1"/>
          </p:cNvSpPr>
          <p:nvPr>
            <p:ph type="subTitle" idx="1"/>
          </p:nvPr>
        </p:nvSpPr>
        <p:spPr>
          <a:xfrm>
            <a:off x="301586" y="3276600"/>
            <a:ext cx="6858000" cy="2308324"/>
          </a:xfrm>
        </p:spPr>
        <p:txBody>
          <a:bodyPr/>
          <a:lstStyle/>
          <a:p>
            <a:pPr algn="l"/>
            <a:r>
              <a:rPr lang="en-US" sz="4800" b="1" dirty="0"/>
              <a:t>COMPUTER COMMUNICATION AND NETWORKING</a:t>
            </a:r>
            <a:endParaRPr lang="en-GB" sz="4800" b="1" dirty="0"/>
          </a:p>
        </p:txBody>
      </p:sp>
      <p:sp>
        <p:nvSpPr>
          <p:cNvPr id="6" name="TextBox 5"/>
          <p:cNvSpPr txBox="1"/>
          <p:nvPr/>
        </p:nvSpPr>
        <p:spPr>
          <a:xfrm>
            <a:off x="2551426" y="2366521"/>
            <a:ext cx="4043287" cy="769441"/>
          </a:xfrm>
          <a:prstGeom prst="rect">
            <a:avLst/>
          </a:prstGeom>
          <a:noFill/>
        </p:spPr>
        <p:txBody>
          <a:bodyPr wrap="none" rtlCol="0">
            <a:spAutoFit/>
          </a:bodyPr>
          <a:lstStyle/>
          <a:p>
            <a:pPr algn="ctr"/>
            <a:r>
              <a:rPr lang="en-US" sz="4400" b="1" dirty="0" smtClean="0"/>
              <a:t>Part 2-Session_1</a:t>
            </a:r>
            <a:endParaRPr lang="en-GB" sz="4400" b="1" dirty="0"/>
          </a:p>
        </p:txBody>
      </p:sp>
      <p:sp>
        <p:nvSpPr>
          <p:cNvPr id="7" name="TextBox 6"/>
          <p:cNvSpPr txBox="1"/>
          <p:nvPr/>
        </p:nvSpPr>
        <p:spPr>
          <a:xfrm>
            <a:off x="5334000" y="5105400"/>
            <a:ext cx="3651173" cy="1446550"/>
          </a:xfrm>
          <a:prstGeom prst="rect">
            <a:avLst/>
          </a:prstGeom>
          <a:noFill/>
        </p:spPr>
        <p:txBody>
          <a:bodyPr wrap="square" rtlCol="0">
            <a:spAutoFit/>
          </a:bodyPr>
          <a:lstStyle/>
          <a:p>
            <a:pPr algn="ctr"/>
            <a:r>
              <a:rPr lang="en-US" sz="2800" b="1" dirty="0" smtClean="0">
                <a:latin typeface="Times New Roman" pitchFamily="18" charset="0"/>
              </a:rPr>
              <a:t>Akanferi Albert </a:t>
            </a:r>
          </a:p>
          <a:p>
            <a:pPr algn="ctr"/>
            <a:r>
              <a:rPr lang="en-US" sz="2000" b="1" dirty="0" smtClean="0">
                <a:latin typeface="Times New Roman" pitchFamily="18" charset="0"/>
                <a:hlinkClick r:id="rId3"/>
              </a:rPr>
              <a:t>akanferi@yahoo.com</a:t>
            </a:r>
            <a:endParaRPr lang="en-US" sz="2000" b="1" dirty="0" smtClean="0">
              <a:latin typeface="Times New Roman" pitchFamily="18" charset="0"/>
            </a:endParaRPr>
          </a:p>
          <a:p>
            <a:pPr algn="ctr"/>
            <a:r>
              <a:rPr lang="en-US" sz="2000" b="1" dirty="0" smtClean="0">
                <a:latin typeface="Times New Roman" pitchFamily="18" charset="0"/>
                <a:hlinkClick r:id="rId4"/>
              </a:rPr>
              <a:t>akanferi@gmail.com</a:t>
            </a:r>
            <a:endParaRPr lang="en-US" sz="2000" b="1" dirty="0" smtClean="0">
              <a:latin typeface="Times New Roman" pitchFamily="18" charset="0"/>
            </a:endParaRPr>
          </a:p>
          <a:p>
            <a:pPr algn="ctr"/>
            <a:r>
              <a:rPr lang="en-US" sz="2000" b="1" dirty="0" smtClean="0">
                <a:latin typeface="Times New Roman" pitchFamily="18" charset="0"/>
              </a:rPr>
              <a:t>026-7023-177</a:t>
            </a:r>
            <a:endParaRPr lang="en-GB"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INTRODUCTION TO COMPUTER NETWORKS</a:t>
            </a:r>
            <a:endParaRPr lang="en-GB" dirty="0"/>
          </a:p>
        </p:txBody>
      </p:sp>
      <p:sp>
        <p:nvSpPr>
          <p:cNvPr id="3" name="Content Placeholder 2"/>
          <p:cNvSpPr>
            <a:spLocks noGrp="1"/>
          </p:cNvSpPr>
          <p:nvPr>
            <p:ph idx="1"/>
          </p:nvPr>
        </p:nvSpPr>
        <p:spPr/>
        <p:txBody>
          <a:bodyPr>
            <a:normAutofit/>
          </a:bodyPr>
          <a:lstStyle/>
          <a:p>
            <a:r>
              <a:rPr lang="en-US" sz="3600" dirty="0"/>
              <a:t>A network is an interconnection of group of computers that can communicate and share resources, such as hard disks and printers.</a:t>
            </a:r>
            <a:endParaRPr lang="en-GB" sz="3600" dirty="0"/>
          </a:p>
          <a:p>
            <a:r>
              <a:rPr lang="en-US" sz="3600" dirty="0"/>
              <a:t>In the preceding figure four computers and a printer are connected on a network.  </a:t>
            </a:r>
            <a:endParaRPr lang="en-GB" sz="3600" dirty="0"/>
          </a:p>
        </p:txBody>
      </p:sp>
    </p:spTree>
    <p:extLst>
      <p:ext uri="{BB962C8B-B14F-4D97-AF65-F5344CB8AC3E}">
        <p14:creationId xmlns:p14="http://schemas.microsoft.com/office/powerpoint/2010/main" val="21057322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COMPUTER NETWORK</a:t>
            </a:r>
            <a:endParaRPr lang="en-GB" dirty="0"/>
          </a:p>
        </p:txBody>
      </p:sp>
      <p:sp>
        <p:nvSpPr>
          <p:cNvPr id="4" name="AutoShape 2" descr="https://encrypted-tbn0.gstatic.com/images?q=tbn:ANd9GcTvF2ekfdiXZozLkUqAv36XcsMd5d5_WeOTDQ-4CJs_ir5Kfx3E6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data:image/jpeg;base64,/9j/4AAQSkZJRgABAQAAAQABAAD/2wCEAAkGBhQSERUUEBQWFRQVFBYYFRUVFBgWFhgXFBQXFhYXFxYYHCYeFxojGRcVHy8gIycpLSwsFx4xNTAqNSYrLCkBCQoKDgwOGg8PGiwkHiQtLTUwLywsLCksLyosLCkpKSwqLywsLCwqKSovLC4sLCkpLCwpKSksLCwsLCksKSwsKv/AABEIAK0BIwMBIgACEQEDEQH/xAAcAAABBQEBAQAAAAAAAAAAAAAAAQMFBgcEAgj/xABIEAACAQIEAwUEBgYGCQUAAAABAgMAEQQSITEFE0EGIlFhcSMygZEUQlJyobEHM2KCksFDU2OTotEkNHODsrPC8PEVFkSj4f/EABoBAAIDAQEAAAAAAAAAAAAAAAABAgMEBQb/xAAxEQACAQIEAwUIAwEBAAAAAAAAAQIDEQQSITEFQVETImFx8BQygZGhscHRI0LhYlL/2gAMAwEAAhEDEQA/ANrA1+VO14UV7qpEmFFFFTIhRRRQAUUUUAFFFFIYUUUUCCiiigAooooAKKKKLjCiiigQUUUUrjCiiipCCiiloASiiigAooopDClpKWmIKSlpKACiiloAKKKKAG0Ne6bXenKjEbCiiipCFoopKAFpL0V4ZqTY7Hq9LXLNi1QZnZVUblmCgepOlPo16jcbR7oooNSEFJeuLi3FEw8TSyXyrbQC5JYhVVR1JJArxwnjCThsgYFGyOroUZWsDYg+RB00sR40tQJGiig0xCGkVgRcaioPHr9InyHWKGxZfqvKbMobxCLZrbXdfs0vB25U8kH1GHOiHgGYrKg8g+Vv97bpWJYqLrOktyeXS5O15ZwN6Qmqn2mxZlVyLiPDskhIuA7wyK7feVAreWb7tSr4mNFLNz0CMWy04nFLGjO5CqoLMSbAAC5JPhanEa4vUDxNvpBaP+iGZD+29rEfdT8WFvqm8jwGUthoGO5hjJ9Sgv8AjUaOIjUqSgv62+o3GyTO+ikLUA1rza2IC0XooqVwCkNLTOKlyqT0G9JsER3G+P8AIyqsbSSOHKqpUABMtyxYiwuy7XNRmF7eJnKzwyQ2scxyyKAdLsUJKgHrYgdSKonNaa2LnJfMxOXvh4lDEhk10AIK2Wxst9STeSxKiy2JfugBicxYOD3Sb3Pd/Kop32LHFrRo1IGlqr9ieMM8Zgm1lgCjN9tNVVrH6wylT6A/Wqzg1JMraFoooqQgpaS9FAC0UlFADa705Xhd691FEmFAooqREWkNFBoYFZ7ecZlwuHEsLABXUOuVSzK7BBlLXCnMy7qb+W9UnF9uMZMMquqLcjmItpGt63VCPEb20ttVk/SuhOBcjZZIGbxyiYf5/lWZQT2VlF3YByqAEk2BsbD9ojXyrBXqTTSidbBUac4uU+Q5xDiBjObKz7EyNIGY3uDo5uTe+nXw1rWewCzLhQs6lQDeK7K3smUMo7pNgCWAHQZayxOEEo7ykEiJiqqpADZD3rHXNr8NfGtuwDDlplN1yrYjYiwsR5EUsM73J8QhlUVbRnZekJrznpmaYBSfAGtlzk2Kj2vx/MxOFw9+7zedLbqkFiqnyMmXXyru7CyNIs87Huz4h2jFvqqFiDfERiqZi8cZjiJ0JzSuuGgPTKXyZh6sZGv4JV57EDJh2hJzHDyvEG8V0kTT7rqPhWmccsCpO8ix1ycTx3KjLWzNsi/ac6KvxPXoLnpXVeoWV+biCfqw3VfAyMO+3nlUhPVnHSudisQqNNyZbGN2cnO5CxRKVM0pYkm9mI780hG/U2Hmo226SbYnDnxWZP4gj2/+u/wrinS6jEnpKtuvsRmiJHrzHf0tT/Enyct/6ueMn0duS3+GQn4V52lmo4inKX9t/j6X1NDs07ElxfFMFCxm0khyqbXy6XZ7eQBPrYdah8HGJIXUW5TB40O5KZShYk+8S2Y36ix60Y6RnEkinvP7GHXRQzBM3xe7X8FXwogxXKWRJjb6P5AZozflFVHiO5YfWUiq8dOpiJZ6e0XZefUcEorU5+G4go0GHsqssWaW3uiwAsp6sXYOb9PvXqe7Pm0AH2HlX0CSuoHyArgPD+XHFI49pnzSnzmXIR6KeWo8kFcmJlA52HY2E7RstjYlJbJOFO4IWN2JG2etWGXseIkp84Xfmm7kZd9aHX2qw3PyQ5mAId+6xXVQFiJtuBI4a21062qU4Rjubh4pDu8asfUqL/jeqZh8VJHfnSDPHiViYhSLQRQtJHmve5a+ckfa6WqSw2PaOJ8MhtIJZFQ9Eie0olPkiyBR4sAPEjRSx6dWbk9Mqf7E6eiPHaTiuJXENFFLy1OHDxZYwzNKCwyszkgLfJst+9uKtfD8WJYo5BtIiuP3lDfzqgzYdUbCvA4bDmTKljeyzDMQG2ZSyKR1BZvK1s7Iv/ocQO6Bo/jFI0f/AE10sHiFXhnXUrnHLoTVQ/afGCLDySNeyi9h1OwHxJGvTepW/jVY7c8RKwiJPfmOTMRcKuVmdrHchRoPEitE2krsKcXKSSKTBwTkATGR8ywkMucmMZFzNZeuzb9fC9N9m4WYXa4VI1QAGw5gFmNv2dr+JNdg7MieLJhUtlIzOGZVYj3ozrlkZjoxsbAfaNhGYfiEpiAgiKodMxW5BZjnVgzKCc1zmUkCwXe5qOGjKz5tmzFtSmoxWxfuxWDBD4g3u7MkZuf1alQxtt3pEJv4AVbBUP2cmiMCLA2ZY1Ca6MCosQ6nVW8QamAatRhkLSXrxNKFUkmwAuT5CqBJifpxZ5TII83sow7xgR20dwhF3a99SQBYWvc1dTpSqPulM6kYLU0IGlqsdg2blTKzs6R4mSOLOxZgiBe6WOpsxcAnparPVb0ZPcKSlooGeF3r3TY3omnVRdiAB1JsPmaihscopjC4xJFzRsrrqMykMLjfUU/UhBSGg01K9hSYEF2zwRmwWIjAuzQvlA3LAZlA88wFZH2aw5UNMwK2zP092MEW103F9/CtP7bceGGw7EH2j3SP1I1bTWyi7H0HiKy18AIECrLIVbKSGKsty6mzpYDKTa4Fuvxm+H1cRDNFac2XUOIU8NJqW/JeJaeFxPO3+jAMBa8raRoTrr1ZuuQajqVrQeD4EQQpECWyg6kAXLMWbQaKLk2A0AsKr/ZvtUs3s5AI5he63urdSYz18bbjzGtd3H+0iYSPM12Zgcka+8xA19ANLk7VVTwcqUuzSdy3E494hKcmrHbxzjQgS9wZHOWJCfec7D0G5PQA1mHFePYtA6rLM+buMS4ZQz6ZiuQiP3gQoYHbTxY4pjZZH5srAyXv1yx5WBRI7anvWFt2J8akuPYyMrh0WMxRwRDEyxsLFXbZXvqTcG5N72WttbAVKU4OT5XaX5MdDG0505pR15N/gZ4cQuKUMxEOCjBcfVEhTS/mqX9CfOtG7IRMMOHe2edmma1tOZbKCepCBR+HSs4wmDcLHDJYySe3xV97yMGEZ6gscqW8Fbxq5diOIWafDNvG/Mj6ezlJuAOgEgcW6XtSrJuNyELXsWTi+OMcfc/WOckY/bIJufJQGY+Smo98PZFhRjmfuBt2CgXkcnxtfX7TjxppMSJXackCJFKwk6ArvJN6GwAP2Vvs1SXBsOdZXBDSWyqRYpGPdUjoxuWPm1vqivMzXteKyf1hv4voa/dj5j+LwKtCYrWUoU06Arl09BUIAcRhGVtHeN428pFvGxHo4JHpVlYVCMnLnZfqykuh8HAHMX4gZx49/wAKOKUW6XaR3jqFN62OHByZkwYXQNJHcHUjJC7EHzBS1WCfhMUjpI6BnjJKMdwT+ewOuxAO4BqGfDBJcNl2+kuT6yQzn5ZmOnnVlFT4Wk6N11Yqr1OfH4bmRsn2lIB8D0PwNjUEFRxFOwsyI+v2Q4HMB9Mn+GrKRVVxkdpzhbaTtzF8OWbnED+JT/frRxLCyqqLhvt8HuFOSW54w8q4k4ZmAIlWRioNxYw5SD6Byp8zauExCYjDke1JMOIb63Igbva72kDqB/tielWrDcFRJWlUtdg1lJ7i52VpCq9CzKCd9fC5r39DRXeRUUO4UO4AzMEBChjubXNQp8NjGMVLk7/W9vt8iXadCi9s5Bh5Y1iHdeRJ3X6qcuZLsgA0zljcbXW41Jq0djnvFIPs4mf/ABPnH4OD8apfHsZzJcc+lkhaNSSAAIgXc69c7H+EVZOxOJKmeN73zxuB+y8KgHyHs66tKmqaslzK27lsaqX26T2mGPgZviTGCB+Bqxy8chDlDLGGG6mRQR8CfCqv26nu+GUbl3b90Rsv5utKt7j8jRhF/PDzQ1/6gYsCkSnLJJJOl7+6omkMj36WU6HxZajDCB7vuop0uAAo2FvDf8K4psXIJJXKlow7DmdIwHLSZVG63IzONtrjKbMYvENKOTEt8wLOdCFS4AzHoNvXpqRXc4bGChe/n69amqMbXb5kpw7ioiPOQZSjAsBfvwg99SNmsCzLfVSBYi5Fair3rJ5hdwxAy6934EMLbW0tV47JY7Nhwje9CeUfEhAMh+MZQ+t6XEKKjJTjz+5nxEEu8jz23xuWDlLo07CO43Ckd8/wAj1IqBbFLDGzuBlALWHUKLIgHixyj5U1xziHO4gwGqwIIx/tJLM3yFh6mofjssk08ccLMpheHbYzySKIVI+sFUFyKUV2OHu95HEf8tay2RpnZrhxgwyI/wCsN3lPjJKxeT4BmIHkBUrXkUpNcw3C3ooopiGr1kXanjjYzFukmYYeGVo0UMQM6XVpHA0c5tADsBpua1zrWSdpsAcNjplIOSdjPGbblsvNQHxElj++K28Pydr3/h5mfF5snd9Ie7J8d+iYjK5tGxCy693buS/u3AJ+yTf3a1kNWITRNqws2Q7dCDYfwsL71pXYbi3NwigklovZkney+4T5mMofnWviVBK1aGz38/8ASnB1HrTluvsWUmuWZ6eLVVO2vFciCBDZ5rhm6pENHfyJuFHmSelcqnBzkorc2Tkoq7M+7UcTOIxSsCSjsyRjoIkbVv33KtfwC+FMYrvBeoIVRtr7VQLDx33tTU5H0or9WOLS2yi97ADyUfKurh0d3w9yBmkjtr/aq/XpkW/wr2CpqjhnFcv0cHM6lZSfP9nbjYFuHUG1xpYq6NuUcAgo4OoOhF7g2N64mkMjvK7PIWbLGXYsxUZSoF+l77WF71ofFez8eIAIOSQDuyJvpsGGzr5HboRUDH2RledfpATJcZ2RrIUFwIlBOYFtAQRot9STeuZTx1Nxz1F34rfqbJ4Wd8sPdf0OzsN2aH+tS6sf1QOw8ZR66hT9kXHvVwjhb4rESwTQSoJMQDIxUhTBG2ZbSDQgqkSgA7sTbStCj0Gmg2t/+U5XFnXlOTlLVs6caUYpRWxQuOcAhwssH0dBGrrKGsCbsmSRSx3OzDX51w8UiCYqKW5EcjCOYLoWjly90nquewvvZzrrcWPtg6tyMpBKYlFYBhcc2ORBcDUalflURxPD82EgaBlUdNGdRlIt5kH4VbC8oWIS0ldFpwqCdxltyIyCSPdkZfdRLbopAJOxIAGzVYBVY7F9oY8RAoDLzI1CyRgjMpHdN13AuDVmU1y6OHVCORfHxfUvlLNqLXHxTh3OjKg5WBDI41KOuqsPHXcdQSOtdopKuauiJVVxRxMkcKd2SOVZMR/Z8prhRf8ArGFl8ULHwq1ikCAa233r1VGFw6oRyrqOUswV4yC97a+PWvdNzTBVLMQqgEkkgAAbkk6AVpZEU1zYmQAEnQAXJ8hvUVN25wQ/+TGfukuPmoNQPajtthmwsyRSMztE6jLFL9YZd8lhoSfhUGWKLIzspwqPEtmxCh1kWaXK2ovK8ZDAeIErAHpc1PQywYIyLGWLsuZlaTPI+QWS2Y3sbkDz+NU2XtGp5T4R8RGyR5LrC0kZQ5TqjKvULsenWmpOKNKzmbDc9iEHMblRbZ/qFmKjvfnQ5JbsmqcnshbTSRiOII2JmbO/MyZMwOd2kZulyqgbkGwFqkcVgA8hXljClYReJSF7zOeYYSu62RNRtcbVCDhjFrrFhlA1ys+a/lpH+etSMJlQGwweRrdwxMyBluMwuwAYiwPQhQel6p7ji433NadVVFPLt8CZ4Ng3kPLhsoCgMR7sSbAAdWI2U+ZOm7nE+DQ4NlWFbGWN1JJLMSrwlSSegJOmwzG1e+BcUnSaFL4bkuxVkghyEHlSPmuJWAHcHTrTnaaTNiwekMP+KV+p+6h/CteBp5ZpJ8xVKzq1FdW8CG4ie4uUafyJLa/4dfKpPsnj8sjFjpIjX3/WQd5j+8jt/d+VRGIxIIUAiwBBtqD0t/CBt4UcOsJURjo0umuuV4Z0e/n3/wAK9Fi4Xoa8v2Osr02cvCsYqRPiZb/Wmc395nJZQPE6gD7tS/6O+GtNK081iI5GdvBsTILNbyijIQebHwqDm4LOkyx4nl8uGMygRliH5dlR3DbHKpOUX71aP2JwfLwMA6tGJGPi8vtGPzauTi66qNKOySONh6Tppt7tlgWvdeVr1WFGhhRSXoouA0N6rH6SeHB8E0gHfw5EynrZP1i+hjLirQN6Z4lhw8ToRcMjKR45gRTpu0k0E9UY5DNd3y/WtbXQgr0J2Nrn4ip39G+MKYmWEm4aMMPPlsbkfCVR8KpmAchISdxZTr+yt9L6+4P4qneATGPiEJ6GQRnwtIjJv65f4a9PUj2mGn5JnGi8lePyNaxOKWNGdzZVUsx8AouT8qzDiGJaRmlkU55mFl3yRLqqDzCnUeJY9at3bPElYo1N+XJIA+W17IrSKouQLsyqPw1vaqRjJASxOxQKNxcE9L6+I9LGsnCaKcnNl2PqNJQRV5mLyMRa7qLajWzXO/5eBqVg4OiLecHMdiwuFFrgJ4dNRqa7OOQRQYaVGAtcnVQSDlyqBp9rLXP2d4fg55URGdHC5jlYpa0drd/QtnbYA9a7FbERSeZd3f5/Qw06Mnaz1OrB8dxELLFh3ds2Y5JiHARRq4ky5wASBY5tSBXjF4jMebizzSc3fOUxqVABjWO9o/In3iTc3qZ4h2WWFRI8hcZ4YrMuW0ZfLclLHN3raWGpuDeulo0AAVSFGyBHCgDpqR5143ic1Uqtx0j4fdnrOFx7OnrrLq9V5HBg+0eIiVli5rIFDAyQSO8Yv7ozDvafauVFj3qi8XxTEyE8wY2Ym3szmiQg/splHzqyR5ANSRbqR/MmvZxsWl5Yh0Gd7fLUWvWWlinTVrX+5fWwqqSzXt4LYrXD0mW5TCNHrAyqGjALQzGQlzmFrqSvWuk4+XKFWCW2UC/sm2uBY8zW2m/h8alH4vDr7aHzPPUeWgv/AN61zT8ViP8ATRf3kZvr5H4fCrVjZ3vYp9hj/wCjmhnlXFjELA6EupI9mujKUmXSW5DARsB9pb1qfCsZzYw+UrqQVYgkFWKkXGh1HSs14bxjD5hndAdgSwXTfTpfc26Wq+9jwfokTE3Lhn/vHZvyNQjWlVeqI1qEaSVmTdJalotVpkAUtAopgFQPbbhL4nBSRRqGYlCFJyhskisVvsLgEa6a1PUjUMEZh2h4lPEodsHLd3VBmkgW7NoqqI2c+d/AGuaRMSSoyQLmzb4iQju7m4i0AHrVi7ZPmxWFj6KJpT4d0JGv/Maobi6FiEFgWAgB88SwjzfDOx+FY5pZ7JHTpSk6bk2LwrgOJxUUcrHDxCRFaxjkkaxFxfVRe1jUrH2Da3tMU/ny4Yk+RcORVughCgKNgAAPICw/CnMlXKEehklWm+bKLxPsphoY2eVp5QovZp2F+gAWPLck2FRmAxjPFHnAzRg5iVDgk7k6XNtBt0q9cb4WJoXjP10Zb9RcaWPSxtVB4dIw5kcllljJEltjcXDKD0P4G46V1uHwpyzJrXl+Tn4qc9NdDrSKCZc4SM2Ns6op12ytYXU+RtXmXgyBSYjkuLFozYW/bi9x+u6mokMyYhJOYYywKFst1L3ugkUaurHuW3BZSNd5jE4qRLGXDsjEbI8TkXGugcN4bittoxn2c46+Wn+FGaWXPFleaKRHswzrckGMLb0ZGYZdeoNdWGwbtPC7kqefGERD3FUtrmI1clSy+He2rtxfF4GBA5mfpfDyqx020Fj/AJVyYHHu0gJVE5ZzWdr98CyBlXYLe9s24Xwq2r/JBqN34evyWvGVHaM3p9ye7T4e+KRek0Dx3vsVbN/wux/dqxdisVzMDhz1WJY2Hg8Xs3BHkymqViuLNipYY2VVljcyXQkqVyMqkX2zMbW/YNW/sHDaCRh+rkxErxeaEhQ3oxVnH3q8/Ui4txe5rjJSjdFmA0pTSA0tVgJRS0UANCvbjSvCU4wpIcjB5cOQi5fejklU/ejxDACx3Nq6RN7cONlmgf19sht6gn8qn+3fYoxJicVDOUU3laIxhhnJGbK9xlB32O511qJ4XghAXmxDmVoZoVjhSNU5rSfqmdjcgBlZtOiA67V6GGNh2Lik7tW+Jy5YaXaKV1ZO5qeOwqSI0cgDIwsR8dLEagggEEaggVm/aXhT4YASEtBnGWW1yL7rKBsbX190/snSpPFcUxDkiSYjUgpCFRbWGz2LnU2vfp0qM4lhlN9ZT4EzyNsup1bT1pYPD1qUlJNCxFanUjZlX7XcSWU2RwyMcxK6jQ6WPmRmt5edV7TZtf8Asga/Grfi+D4Zy3eysQLuG1v4EEkG22vzFQ8nZds3voUOxJZCRc7XBF/XTWvQUKsIQtUX5/HTwMTWZrK/wdPDe2eJjjMbZMRFlI5c4DEd3SzbsPI/OpDh/aXBuSZsGL6ZjFPIoudy0buMp+JHmd6pU8hjdkIOdCbgEWB6EldLW8DT1yXTU3ZSpPidCB5i4rPV4dha3fj9PF/f1Y1U8RVg8sjdOz/CMBiIxJFho92U8xAzhlNiDmv4VPx8DgUaQxD0jX/KoL9H+Hthc+uWV2db/ZNlU/EKG/eq2gV4ypCKk0tjsqTscDcJi/qo/wC7X/KqfPCgxmKCoBlGGVQBa1opHuPDVxt4VfXFULG/69i/uwfPlMP8qy1ElE04dtzRyTrbFYMnYYlQf97DJH+ZX51o8VZzxZ7BX6xz4Z/4cVGD+BatHSlR2HiveHaKQCitRiFopBS0gCvLGlNNTvYa0mNFG4zNzOItbaHDopPTPI5kI+AWP+KvPDI8+Kg0vd5ZTfwhiyKf7yVfiL1EYPH8znzHaaVnX7i5UT1GVAflVj7KRhsTIf6vDxKPWd3lb/CsXzrJHvVLnSmslFL11LdavYWkAr1Wk5zGZBVE7UYIR4tJFAHNjdW8yjIy39AW+Zq+PVQ7bL7TDnymt62j/leteDlarEprruMgOJYHPF4X69QRYhvIg3b1FPorzRh40lIZQXsUtzFusiFswbRwd9Nbg07iJSBkyFnc3RFXMzAAZtBsNjc2t4il4HxQYeUxTRMhmmswzK4jzRqsOfKSFZwraXvprpa/TxGIs06b1+em5kp0rpqa0K7JIiliUck6+9EAdfrd+5FtNKZieTltaEZLE6u2hNwzXW99tNR+NO8W4Aq8RhwyPMIefEgj5zd1GhLsFN8w1v10q+x9gsH9aHmf7WSST8GYj8Kyz4jiLe8WxwdFcilcMwrSZUgsXmyAvGCREr6sxOuTIgFgTfN6k1rWDwqxosaDKiKFUeCqAAPgAKTD4cKAqAKoFgoFgANgB0p8LXNlJyd2bEklZCigUUUhHqiiipXEMp/OnaaTf409UIkpFZ7fxE8OxVv6lz8tf5VS04W2KgnMIu6fRJUS9s+VJjkv0ursAehtWmcYwQmieNtA6spPkwtWXQy4nA91laNlURlxA8sEyRk5HBQ3U6k6kHvkWNhWmnKy0etyqSuQA4jkaxlZQSQyyPynB6hkbvKdTqLi50NJLxGLOCZkbQXJcta1tfAkA2+BqX4hxnF4maDlhHaLmHOIMVksyWKkZWJOgsRt6VFYqXElpjJkVo3VLFZAWzGPKQrMMhs6kA611o8Rm+ifhr+TC8HHxHMHxCOQlYw8jXXKIo5GNhoTYKRa17Hypnjs/wBGGYrKGFhEk0OXMx1LEEm4AB0O9aNhcJHw3DyvK7SMWzSPaxdrZURE2AtYAX8STvWM9puNvjJzLJ6Io1VFvoAepPU21+FX4KVbFVP+VuFWnTpLxI2RmZzISSzElj43N7mpjstwg4zFpGl9DqR0H12v5KTb9ooOtRskmVNNSdB5E7/kflWv/oe7M8nDc9x35wCt9xED3f4jd/TL4V0+JV1hqDjDRv16+HUrwsHUnmlyNCwWGVEVVACqAqgbAAWArpFIq17rxR1htxWe4174zF+sC/Dl/wAs1/8AzWiNWayuTi8X9+EelolI+ZHyrNX902YRXmeOOG+GxFtDy0O99RJGb/Mn5VpSCs04w3+jYnTXkXNvIhjt5WrS4zpSo+6GKXeHRRSClrUYgooooADVc7ccQMWDlKmzsBGn35SEX5E3+FWI1Ru37l3hiGyh539EtGmn3pCf3arqOybLaUc00iCSEJEiKfdAC+tgq/4bfGpbgc5w+MUH9XiUWK56TQqeX/EmZdeqrXLhcEXt9kWPh11FvlXvieEZoXCaOrCSI66OrBkI9GFvS9YIStK51a0VKFkaEppb1xcJ4is8Mcq+7IiuPLML2+G3wrqzVuOQ0JI9tTsNSfTrVR49jo8YORhsszXBaRWPLiW+pMqGxY2sFBO9yLCpjtTw8z4YoFLDMjMgYKXVHDFLnQZrW18apvEeKOJORikGCwzoW9/OXOYAxySqMqd3UqDre2a1xV1NcyEh3s9wdmLyxSvAJSRGYwHUohsM3NDFi3v3J3Pz88e4jhcOEwfMzTSTRvI3vyDLIsjSPbXNZbADXvDS1euNcfCxLh8C6B3uE5diABu2hKqALk29NCRUd9EjwcJZNZ2FhcDM8hNgWJ7zXJufDXa1ScrbCUb7nDN2nifiX0gkokM0LSZlIKqqSQuSoBYAF03A3rVeH8RjmQPA6yIdmQhh+G1ZVMYsLLheY9lLPzNCcweOTM7W3756+e9qnsPw7DzjmwKCTe8uGkyOPMmIg7/auKqk7lljQ0enQ1Z6vE8RhGjBxBkVsRHEY541z5ZJFRmWVMpzLm2YG9X8C1QADXtBQBXsUxBRRaimIaSnq5466KURyPLLTJj8KfJptjTEcsi1knaxv9IxYHWSBbftGGIfPb5VrsprGe2ETPjJkjIDHEwZSToGaPDKp+ZGtaKO78n9iuZMfpN4qrDlRks8Zd3VRcKgGQufTMR8SelZeY7NbqPHxOvwrR+CzBoMO5VRIs00EgmBGYyqzXkYA3NgbtbXWqlNwQXkZLGITCJlv34wbnQMbkEKQDc6Xr03DK6owdJ+mc3EQztSQx2W7NtjsXHHb2VyXa39Eh75v0LEhR94Hoa+jMHCFACiwAAAGwA0AHwrO+xqrhLYZz9HxGVQGmOeOdQWIMbFgNCzdwEEXOm9aLw+fNGjn6yqT6ka/jeuJj8VKvO725evXQ6FGChGyOsUteC/WojGdsMJEbSYiIH7IbM38K3Nc25ck2TDVl7MPpeLOmkuH/5ep86s+I/SHh/6JJ5j/ZwP+bACqjCcQZ55UwhEcsqMqySxqQqRhLEDNre5+VZazzLQ34WLg7yR14lc6TR/bw8nnZuU3y1FaDwvEcyGN/txo38SA/zrPsOcYrAqMPGPdbO7ykA2uQAqC48Cepq19hJb4GEWsYw0R1vrA7Rf9FFDRNBjNWmWIUUgoDeFakc89UUlLTA8ms74/wAViOJxId1DHlQoNSbRjmSHKt2PeltoPqitDfbSs14RhcRlYyYbE82R3eTKEjGd2Zms7MAy7AWOwqmrdqyRow7Slduw9/7ggF7czL4Lh5r3J806U3N2pQJ3Y5841F4iNRrre2mldCcFxF9MGvrLiFB+GTP504eCY0kWjwsXh7Rn/wCGIfnes2SXQ29rDqcXBe1bwRGOLCSsvNldeZJGlhLI0gQC5JAzECpJO1uMa2XCRgno2IvvtfIhsfj40g7K41/exMKfcidrfN1v8fCnYuxU1tcW1xtlhQf8bNVi7TmUydBbEx2c40cTE5dQkscrxyxhswV0PQ2F1KlWBtsaovGVxAxGLVGRgXV2OmZl5aeyCOyoCkZ94nqepNXfs72bOGaZ2laV5iuYlURfZghSFQAXsbE9bDwpOJ9jIJ5DI2dS2XmBHIWVV2WRdreYsbaXtWhGN2uQXZ3sFBkWcPJ7ZFbuBcN3XAYK3K7+xF+/VI7UTYdOIxJCgighdhJILlndBaXMxuzBQcoBOpv4g1t6xAAACwGgAGwHQeFZXxP9HuLmxIBjXKZGkkxPNABLyK2ZYxYhlRbBbbnfqWh31Lf2W4IVQzTJaWZg2U+9HGARFHf7QUkt+07V34vsjhJDd8PEW+1kAY+rDU1MBaWo2FcxrAcDbnYdG57YhJxzsNJzTCo5re0Q+6IkWzK1zfQbitiAoagU2B7tQWtSilpiFooopkTnj3p40ym9PVFE2NTShRcmwqpcV/SFCtxADOwNiQcsQPgZLHMfJQx9KiO3hfEYkRxwzzRwBufyRcB3jDxqVZgHIGtrfXG5sK5eF9m8TLGjQxQxRuqsrySGRsrDSyILDQ3tm61ppxp2vJlMnLkjj4lxjEYllM7WQ7QR544zfQZ2DB5PytfSo3jGER1K5Fz5I3/Yc3yIFB1yjIi+FrVbl/RmzsDPiWNthFGkfTxIc/j61B9q+BjBy4ZeZLMr8xO8oYqqmJ7ARqCVGQkmxIvV8KtNNKJW4S3ZHYR8sN0AWKVo3K2sIpYCo1N7AZxlYG1sxN+lTc/AZJVPLC5T+qkeykRjvKjt75KNopAIIY6nSpDshwAT4dmGInUGWcPEhjUKTM5y2aMsAVKtYnXNUjH+j0R5Rh8VioUUksiykg36i+iH0FvKksQtthukyOwHFJMRhcpwbYhhmRriIxl1NjfmMLaWN7VF8Axsn0dYmxZhMLSRmCOaJCoWVwAXZc400Go0C1eOz3Zk4d2dnBBBVUXNaxcsZJGYnmStpdrC2wqXl4ZGxu0aMfFkUn5kVkqyzq0dDTStB3auZxJBhGPtJY5W/tcU85P7hdh47L8q7sHPEoth0Nr68jBynp+zHl/81oEcIX3QB6C35U5as3Yp7tmj2lrZIz9uYx0ixfibYci/ldiptQ3DZmHdw+IJ8X5KDx6z6fKr+VpLUdhDoHtVTqUeDh2NX3YOlrNPHb5BTapzspweWGJxOVDSTSS5UYsF5hBsGstze5261OgUVOMFHYqnVlPcRY/E3pykFLVqKQpLUtFACXryRSmgmkxjTLSMtO5aXl0stx5htVpSK95KLUWC54tXqlFAoEJaltRSigBKQUppCtAHm1KK9WopDClpBS0xCXopaKAOZN66AK54t66AaSJSIfiHZqOSQyBpYnZQrtDK0edV93OBoSASAdwDvXfhcKsaKiDKqKFUeCqLAfIU+RXkmmIXLVV7bdnpZ+W8Co7IroUdshtI0bcyN/qyKYwQT473q0hqakahCuRnAcBJG08k+QSTyhysZLKgWJI1XMwBY2S5NhvUyFryi05ekMULQRQKWpCClpKKYgtSUteCe9SYHoUtqKKAFooopgFFFFACNXm1LekpMaPSmvVNivYNSi+QmLRRRUxBRaiigBLUtFFABaktS0UAJloy0tFKyATLSZa9UUWQCWpK9UUsqA//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AutoShape 6" descr="data:image/jpeg;base64,/9j/4AAQSkZJRgABAQAAAQABAAD/2wCEAAkGBhQSERUUEBQWFRQVFBYYFRUVFBgWFhgXFBQXFhYXFxYYHCYeFxojGRcVHy8gIycpLSwsFx4xNTAqNSYrLCkBCQoKDgwOGg8PGiwkHiQtLTUwLywsLCksLyosLCkpKSwqLywsLCwqKSovLC4sLCkpLCwpKSksLCwsLCksKSwsKv/AABEIAK0BIwMBIgACEQEDEQH/xAAcAAABBQEBAQAAAAAAAAAAAAAAAQMFBgcEAgj/xABIEAACAQIEAwUEBgYGCQUAAAABAgMAEQQSITEFE0EGIlFhcSMygZEUQlJyobEHM2KCksFDU2OTotEkNHODsrPC8PEVFkSj4f/EABoBAAIDAQEAAAAAAAAAAAAAAAABAgMEBQb/xAAxEQACAQIEAwUIAwEBAAAAAAAAAQIDEQQSITEFQVETImFx8BQygZGhscHRI0LhYlL/2gAMAwEAAhEDEQA/ANrA1+VO14UV7qpEmFFFFTIhRRRQAUUUUAFFFFIYUUUUCCiiigAooooAKKKKLjCiiigQUUUUrjCiiipCCiiloASiiigAooopDClpKWmIKSlpKACiiloAKKKKAG0Ne6bXenKjEbCiiipCFoopKAFpL0V4ZqTY7Hq9LXLNi1QZnZVUblmCgepOlPo16jcbR7oooNSEFJeuLi3FEw8TSyXyrbQC5JYhVVR1JJArxwnjCThsgYFGyOroUZWsDYg+RB00sR40tQJGiig0xCGkVgRcaioPHr9InyHWKGxZfqvKbMobxCLZrbXdfs0vB25U8kH1GHOiHgGYrKg8g+Vv97bpWJYqLrOktyeXS5O15ZwN6Qmqn2mxZlVyLiPDskhIuA7wyK7feVAreWb7tSr4mNFLNz0CMWy04nFLGjO5CqoLMSbAAC5JPhanEa4vUDxNvpBaP+iGZD+29rEfdT8WFvqm8jwGUthoGO5hjJ9Sgv8AjUaOIjUqSgv62+o3GyTO+ikLUA1rza2IC0XooqVwCkNLTOKlyqT0G9JsER3G+P8AIyqsbSSOHKqpUABMtyxYiwuy7XNRmF7eJnKzwyQ2scxyyKAdLsUJKgHrYgdSKonNaa2LnJfMxOXvh4lDEhk10AIK2Wxst9STeSxKiy2JfugBicxYOD3Sb3Pd/Kop32LHFrRo1IGlqr9ieMM8Zgm1lgCjN9tNVVrH6wylT6A/Wqzg1JMraFoooqQgpaS9FAC0UlFADa705Xhd691FEmFAooqREWkNFBoYFZ7ecZlwuHEsLABXUOuVSzK7BBlLXCnMy7qb+W9UnF9uMZMMquqLcjmItpGt63VCPEb20ttVk/SuhOBcjZZIGbxyiYf5/lWZQT2VlF3YByqAEk2BsbD9ojXyrBXqTTSidbBUac4uU+Q5xDiBjObKz7EyNIGY3uDo5uTe+nXw1rWewCzLhQs6lQDeK7K3smUMo7pNgCWAHQZayxOEEo7ykEiJiqqpADZD3rHXNr8NfGtuwDDlplN1yrYjYiwsR5EUsM73J8QhlUVbRnZekJrznpmaYBSfAGtlzk2Kj2vx/MxOFw9+7zedLbqkFiqnyMmXXyru7CyNIs87Huz4h2jFvqqFiDfERiqZi8cZjiJ0JzSuuGgPTKXyZh6sZGv4JV57EDJh2hJzHDyvEG8V0kTT7rqPhWmccsCpO8ix1ycTx3KjLWzNsi/ac6KvxPXoLnpXVeoWV+biCfqw3VfAyMO+3nlUhPVnHSudisQqNNyZbGN2cnO5CxRKVM0pYkm9mI780hG/U2Hmo226SbYnDnxWZP4gj2/+u/wrinS6jEnpKtuvsRmiJHrzHf0tT/Enyct/6ueMn0duS3+GQn4V52lmo4inKX9t/j6X1NDs07ElxfFMFCxm0khyqbXy6XZ7eQBPrYdah8HGJIXUW5TB40O5KZShYk+8S2Y36ix60Y6RnEkinvP7GHXRQzBM3xe7X8FXwogxXKWRJjb6P5AZozflFVHiO5YfWUiq8dOpiJZ6e0XZefUcEorU5+G4go0GHsqssWaW3uiwAsp6sXYOb9PvXqe7Pm0AH2HlX0CSuoHyArgPD+XHFI49pnzSnzmXIR6KeWo8kFcmJlA52HY2E7RstjYlJbJOFO4IWN2JG2etWGXseIkp84Xfmm7kZd9aHX2qw3PyQ5mAId+6xXVQFiJtuBI4a21062qU4Rjubh4pDu8asfUqL/jeqZh8VJHfnSDPHiViYhSLQRQtJHmve5a+ckfa6WqSw2PaOJ8MhtIJZFQ9Eie0olPkiyBR4sAPEjRSx6dWbk9Mqf7E6eiPHaTiuJXENFFLy1OHDxZYwzNKCwyszkgLfJst+9uKtfD8WJYo5BtIiuP3lDfzqgzYdUbCvA4bDmTKljeyzDMQG2ZSyKR1BZvK1s7Iv/ocQO6Bo/jFI0f/AE10sHiFXhnXUrnHLoTVQ/afGCLDySNeyi9h1OwHxJGvTepW/jVY7c8RKwiJPfmOTMRcKuVmdrHchRoPEitE2krsKcXKSSKTBwTkATGR8ywkMucmMZFzNZeuzb9fC9N9m4WYXa4VI1QAGw5gFmNv2dr+JNdg7MieLJhUtlIzOGZVYj3ozrlkZjoxsbAfaNhGYfiEpiAgiKodMxW5BZjnVgzKCc1zmUkCwXe5qOGjKz5tmzFtSmoxWxfuxWDBD4g3u7MkZuf1alQxtt3pEJv4AVbBUP2cmiMCLA2ZY1Ca6MCosQ6nVW8QamAatRhkLSXrxNKFUkmwAuT5CqBJifpxZ5TII83sow7xgR20dwhF3a99SQBYWvc1dTpSqPulM6kYLU0IGlqsdg2blTKzs6R4mSOLOxZgiBe6WOpsxcAnparPVb0ZPcKSlooGeF3r3TY3omnVRdiAB1JsPmaihscopjC4xJFzRsrrqMykMLjfUU/UhBSGg01K9hSYEF2zwRmwWIjAuzQvlA3LAZlA88wFZH2aw5UNMwK2zP092MEW103F9/CtP7bceGGw7EH2j3SP1I1bTWyi7H0HiKy18AIECrLIVbKSGKsty6mzpYDKTa4Fuvxm+H1cRDNFac2XUOIU8NJqW/JeJaeFxPO3+jAMBa8raRoTrr1ZuuQajqVrQeD4EQQpECWyg6kAXLMWbQaKLk2A0AsKr/ZvtUs3s5AI5he63urdSYz18bbjzGtd3H+0iYSPM12Zgcka+8xA19ANLk7VVTwcqUuzSdy3E494hKcmrHbxzjQgS9wZHOWJCfec7D0G5PQA1mHFePYtA6rLM+buMS4ZQz6ZiuQiP3gQoYHbTxY4pjZZH5srAyXv1yx5WBRI7anvWFt2J8akuPYyMrh0WMxRwRDEyxsLFXbZXvqTcG5N72WttbAVKU4OT5XaX5MdDG0505pR15N/gZ4cQuKUMxEOCjBcfVEhTS/mqX9CfOtG7IRMMOHe2edmma1tOZbKCepCBR+HSs4wmDcLHDJYySe3xV97yMGEZ6gscqW8Fbxq5diOIWafDNvG/Mj6ezlJuAOgEgcW6XtSrJuNyELXsWTi+OMcfc/WOckY/bIJufJQGY+Smo98PZFhRjmfuBt2CgXkcnxtfX7TjxppMSJXackCJFKwk6ArvJN6GwAP2Vvs1SXBsOdZXBDSWyqRYpGPdUjoxuWPm1vqivMzXteKyf1hv4voa/dj5j+LwKtCYrWUoU06Arl09BUIAcRhGVtHeN428pFvGxHo4JHpVlYVCMnLnZfqykuh8HAHMX4gZx49/wAKOKUW6XaR3jqFN62OHByZkwYXQNJHcHUjJC7EHzBS1WCfhMUjpI6BnjJKMdwT+ewOuxAO4BqGfDBJcNl2+kuT6yQzn5ZmOnnVlFT4Wk6N11Yqr1OfH4bmRsn2lIB8D0PwNjUEFRxFOwsyI+v2Q4HMB9Mn+GrKRVVxkdpzhbaTtzF8OWbnED+JT/frRxLCyqqLhvt8HuFOSW54w8q4k4ZmAIlWRioNxYw5SD6Byp8zauExCYjDke1JMOIb63Igbva72kDqB/tielWrDcFRJWlUtdg1lJ7i52VpCq9CzKCd9fC5r39DRXeRUUO4UO4AzMEBChjubXNQp8NjGMVLk7/W9vt8iXadCi9s5Bh5Y1iHdeRJ3X6qcuZLsgA0zljcbXW41Jq0djnvFIPs4mf/ABPnH4OD8apfHsZzJcc+lkhaNSSAAIgXc69c7H+EVZOxOJKmeN73zxuB+y8KgHyHs66tKmqaslzK27lsaqX26T2mGPgZviTGCB+Bqxy8chDlDLGGG6mRQR8CfCqv26nu+GUbl3b90Rsv5utKt7j8jRhF/PDzQ1/6gYsCkSnLJJJOl7+6omkMj36WU6HxZajDCB7vuop0uAAo2FvDf8K4psXIJJXKlow7DmdIwHLSZVG63IzONtrjKbMYvENKOTEt8wLOdCFS4AzHoNvXpqRXc4bGChe/n69amqMbXb5kpw7ioiPOQZSjAsBfvwg99SNmsCzLfVSBYi5Fair3rJ5hdwxAy6934EMLbW0tV47JY7Nhwje9CeUfEhAMh+MZQ+t6XEKKjJTjz+5nxEEu8jz23xuWDlLo07CO43Ckd8/wAj1IqBbFLDGzuBlALWHUKLIgHixyj5U1xziHO4gwGqwIIx/tJLM3yFh6mofjssk08ccLMpheHbYzySKIVI+sFUFyKUV2OHu95HEf8tay2RpnZrhxgwyI/wCsN3lPjJKxeT4BmIHkBUrXkUpNcw3C3ooopiGr1kXanjjYzFukmYYeGVo0UMQM6XVpHA0c5tADsBpua1zrWSdpsAcNjplIOSdjPGbblsvNQHxElj++K28Pydr3/h5mfF5snd9Ie7J8d+iYjK5tGxCy693buS/u3AJ+yTf3a1kNWITRNqws2Q7dCDYfwsL71pXYbi3NwigklovZkney+4T5mMofnWviVBK1aGz38/8ASnB1HrTluvsWUmuWZ6eLVVO2vFciCBDZ5rhm6pENHfyJuFHmSelcqnBzkorc2Tkoq7M+7UcTOIxSsCSjsyRjoIkbVv33KtfwC+FMYrvBeoIVRtr7VQLDx33tTU5H0or9WOLS2yi97ADyUfKurh0d3w9yBmkjtr/aq/XpkW/wr2CpqjhnFcv0cHM6lZSfP9nbjYFuHUG1xpYq6NuUcAgo4OoOhF7g2N64mkMjvK7PIWbLGXYsxUZSoF+l77WF71ofFez8eIAIOSQDuyJvpsGGzr5HboRUDH2RledfpATJcZ2RrIUFwIlBOYFtAQRot9STeuZTx1Nxz1F34rfqbJ4Wd8sPdf0OzsN2aH+tS6sf1QOw8ZR66hT9kXHvVwjhb4rESwTQSoJMQDIxUhTBG2ZbSDQgqkSgA7sTbStCj0Gmg2t/+U5XFnXlOTlLVs6caUYpRWxQuOcAhwssH0dBGrrKGsCbsmSRSx3OzDX51w8UiCYqKW5EcjCOYLoWjly90nquewvvZzrrcWPtg6tyMpBKYlFYBhcc2ORBcDUalflURxPD82EgaBlUdNGdRlIt5kH4VbC8oWIS0ldFpwqCdxltyIyCSPdkZfdRLbopAJOxIAGzVYBVY7F9oY8RAoDLzI1CyRgjMpHdN13AuDVmU1y6OHVCORfHxfUvlLNqLXHxTh3OjKg5WBDI41KOuqsPHXcdQSOtdopKuauiJVVxRxMkcKd2SOVZMR/Z8prhRf8ArGFl8ULHwq1ikCAa233r1VGFw6oRyrqOUswV4yC97a+PWvdNzTBVLMQqgEkkgAAbkk6AVpZEU1zYmQAEnQAXJ8hvUVN25wQ/+TGfukuPmoNQPajtthmwsyRSMztE6jLFL9YZd8lhoSfhUGWKLIzspwqPEtmxCh1kWaXK2ovK8ZDAeIErAHpc1PQywYIyLGWLsuZlaTPI+QWS2Y3sbkDz+NU2XtGp5T4R8RGyR5LrC0kZQ5TqjKvULsenWmpOKNKzmbDc9iEHMblRbZ/qFmKjvfnQ5JbsmqcnshbTSRiOII2JmbO/MyZMwOd2kZulyqgbkGwFqkcVgA8hXljClYReJSF7zOeYYSu62RNRtcbVCDhjFrrFhlA1ys+a/lpH+etSMJlQGwweRrdwxMyBluMwuwAYiwPQhQel6p7ji433NadVVFPLt8CZ4Ng3kPLhsoCgMR7sSbAAdWI2U+ZOm7nE+DQ4NlWFbGWN1JJLMSrwlSSegJOmwzG1e+BcUnSaFL4bkuxVkghyEHlSPmuJWAHcHTrTnaaTNiwekMP+KV+p+6h/CteBp5ZpJ8xVKzq1FdW8CG4ie4uUafyJLa/4dfKpPsnj8sjFjpIjX3/WQd5j+8jt/d+VRGIxIIUAiwBBtqD0t/CBt4UcOsJURjo0umuuV4Z0e/n3/wAK9Fi4Xoa8v2Osr02cvCsYqRPiZb/Wmc395nJZQPE6gD7tS/6O+GtNK081iI5GdvBsTILNbyijIQebHwqDm4LOkyx4nl8uGMygRliH5dlR3DbHKpOUX71aP2JwfLwMA6tGJGPi8vtGPzauTi66qNKOySONh6Tppt7tlgWvdeVr1WFGhhRSXoouA0N6rH6SeHB8E0gHfw5EynrZP1i+hjLirQN6Z4lhw8ToRcMjKR45gRTpu0k0E9UY5DNd3y/WtbXQgr0J2Nrn4ip39G+MKYmWEm4aMMPPlsbkfCVR8KpmAchISdxZTr+yt9L6+4P4qneATGPiEJ6GQRnwtIjJv65f4a9PUj2mGn5JnGi8lePyNaxOKWNGdzZVUsx8AouT8qzDiGJaRmlkU55mFl3yRLqqDzCnUeJY9at3bPElYo1N+XJIA+W17IrSKouQLsyqPw1vaqRjJASxOxQKNxcE9L6+I9LGsnCaKcnNl2PqNJQRV5mLyMRa7qLajWzXO/5eBqVg4OiLecHMdiwuFFrgJ4dNRqa7OOQRQYaVGAtcnVQSDlyqBp9rLXP2d4fg55URGdHC5jlYpa0drd/QtnbYA9a7FbERSeZd3f5/Qw06Mnaz1OrB8dxELLFh3ds2Y5JiHARRq4ky5wASBY5tSBXjF4jMebizzSc3fOUxqVABjWO9o/In3iTc3qZ4h2WWFRI8hcZ4YrMuW0ZfLclLHN3raWGpuDeulo0AAVSFGyBHCgDpqR5143ic1Uqtx0j4fdnrOFx7OnrrLq9V5HBg+0eIiVli5rIFDAyQSO8Yv7ozDvafauVFj3qi8XxTEyE8wY2Ym3szmiQg/splHzqyR5ANSRbqR/MmvZxsWl5Yh0Gd7fLUWvWWlinTVrX+5fWwqqSzXt4LYrXD0mW5TCNHrAyqGjALQzGQlzmFrqSvWuk4+XKFWCW2UC/sm2uBY8zW2m/h8alH4vDr7aHzPPUeWgv/AN61zT8ViP8ATRf3kZvr5H4fCrVjZ3vYp9hj/wCjmhnlXFjELA6EupI9mujKUmXSW5DARsB9pb1qfCsZzYw+UrqQVYgkFWKkXGh1HSs14bxjD5hndAdgSwXTfTpfc26Wq+9jwfokTE3Lhn/vHZvyNQjWlVeqI1qEaSVmTdJalotVpkAUtAopgFQPbbhL4nBSRRqGYlCFJyhskisVvsLgEa6a1PUjUMEZh2h4lPEodsHLd3VBmkgW7NoqqI2c+d/AGuaRMSSoyQLmzb4iQju7m4i0AHrVi7ZPmxWFj6KJpT4d0JGv/Maobi6FiEFgWAgB88SwjzfDOx+FY5pZ7JHTpSk6bk2LwrgOJxUUcrHDxCRFaxjkkaxFxfVRe1jUrH2Da3tMU/ny4Yk+RcORVughCgKNgAAPICw/CnMlXKEehklWm+bKLxPsphoY2eVp5QovZp2F+gAWPLck2FRmAxjPFHnAzRg5iVDgk7k6XNtBt0q9cb4WJoXjP10Zb9RcaWPSxtVB4dIw5kcllljJEltjcXDKD0P4G46V1uHwpyzJrXl+Tn4qc9NdDrSKCZc4SM2Ns6op12ytYXU+RtXmXgyBSYjkuLFozYW/bi9x+u6mokMyYhJOYYywKFst1L3ugkUaurHuW3BZSNd5jE4qRLGXDsjEbI8TkXGugcN4bittoxn2c46+Wn+FGaWXPFleaKRHswzrckGMLb0ZGYZdeoNdWGwbtPC7kqefGERD3FUtrmI1clSy+He2rtxfF4GBA5mfpfDyqx020Fj/AJVyYHHu0gJVE5ZzWdr98CyBlXYLe9s24Xwq2r/JBqN34evyWvGVHaM3p9ye7T4e+KRek0Dx3vsVbN/wux/dqxdisVzMDhz1WJY2Hg8Xs3BHkymqViuLNipYY2VVljcyXQkqVyMqkX2zMbW/YNW/sHDaCRh+rkxErxeaEhQ3oxVnH3q8/Ui4txe5rjJSjdFmA0pTSA0tVgJRS0UANCvbjSvCU4wpIcjB5cOQi5fejklU/ejxDACx3Nq6RN7cONlmgf19sht6gn8qn+3fYoxJicVDOUU3laIxhhnJGbK9xlB32O511qJ4XghAXmxDmVoZoVjhSNU5rSfqmdjcgBlZtOiA67V6GGNh2Lik7tW+Jy5YaXaKV1ZO5qeOwqSI0cgDIwsR8dLEagggEEaggVm/aXhT4YASEtBnGWW1yL7rKBsbX190/snSpPFcUxDkiSYjUgpCFRbWGz2LnU2vfp0qM4lhlN9ZT4EzyNsup1bT1pYPD1qUlJNCxFanUjZlX7XcSWU2RwyMcxK6jQ6WPmRmt5edV7TZtf8Asga/Grfi+D4Zy3eysQLuG1v4EEkG22vzFQ8nZds3voUOxJZCRc7XBF/XTWvQUKsIQtUX5/HTwMTWZrK/wdPDe2eJjjMbZMRFlI5c4DEd3SzbsPI/OpDh/aXBuSZsGL6ZjFPIoudy0buMp+JHmd6pU8hjdkIOdCbgEWB6EldLW8DT1yXTU3ZSpPidCB5i4rPV4dha3fj9PF/f1Y1U8RVg8sjdOz/CMBiIxJFho92U8xAzhlNiDmv4VPx8DgUaQxD0jX/KoL9H+Hthc+uWV2db/ZNlU/EKG/eq2gV4ypCKk0tjsqTscDcJi/qo/wC7X/KqfPCgxmKCoBlGGVQBa1opHuPDVxt4VfXFULG/69i/uwfPlMP8qy1ElE04dtzRyTrbFYMnYYlQf97DJH+ZX51o8VZzxZ7BX6xz4Z/4cVGD+BatHSlR2HiveHaKQCitRiFopBS0gCvLGlNNTvYa0mNFG4zNzOItbaHDopPTPI5kI+AWP+KvPDI8+Kg0vd5ZTfwhiyKf7yVfiL1EYPH8znzHaaVnX7i5UT1GVAflVj7KRhsTIf6vDxKPWd3lb/CsXzrJHvVLnSmslFL11LdavYWkAr1Wk5zGZBVE7UYIR4tJFAHNjdW8yjIy39AW+Zq+PVQ7bL7TDnymt62j/leteDlarEprruMgOJYHPF4X69QRYhvIg3b1FPorzRh40lIZQXsUtzFusiFswbRwd9Nbg07iJSBkyFnc3RFXMzAAZtBsNjc2t4il4HxQYeUxTRMhmmswzK4jzRqsOfKSFZwraXvprpa/TxGIs06b1+em5kp0rpqa0K7JIiliUck6+9EAdfrd+5FtNKZieTltaEZLE6u2hNwzXW99tNR+NO8W4Aq8RhwyPMIefEgj5zd1GhLsFN8w1v10q+x9gsH9aHmf7WSST8GYj8Kyz4jiLe8WxwdFcilcMwrSZUgsXmyAvGCREr6sxOuTIgFgTfN6k1rWDwqxosaDKiKFUeCqAAPgAKTD4cKAqAKoFgoFgANgB0p8LXNlJyd2bEklZCigUUUhHqiiipXEMp/OnaaTf409UIkpFZ7fxE8OxVv6lz8tf5VS04W2KgnMIu6fRJUS9s+VJjkv0ursAehtWmcYwQmieNtA6spPkwtWXQy4nA91laNlURlxA8sEyRk5HBQ3U6k6kHvkWNhWmnKy0etyqSuQA4jkaxlZQSQyyPynB6hkbvKdTqLi50NJLxGLOCZkbQXJcta1tfAkA2+BqX4hxnF4maDlhHaLmHOIMVksyWKkZWJOgsRt6VFYqXElpjJkVo3VLFZAWzGPKQrMMhs6kA611o8Rm+ifhr+TC8HHxHMHxCOQlYw8jXXKIo5GNhoTYKRa17Hypnjs/wBGGYrKGFhEk0OXMx1LEEm4AB0O9aNhcJHw3DyvK7SMWzSPaxdrZURE2AtYAX8STvWM9puNvjJzLJ6Io1VFvoAepPU21+FX4KVbFVP+VuFWnTpLxI2RmZzISSzElj43N7mpjstwg4zFpGl9DqR0H12v5KTb9ooOtRskmVNNSdB5E7/kflWv/oe7M8nDc9x35wCt9xED3f4jd/TL4V0+JV1hqDjDRv16+HUrwsHUnmlyNCwWGVEVVACqAqgbAAWArpFIq17rxR1htxWe4174zF+sC/Dl/wAs1/8AzWiNWayuTi8X9+EelolI+ZHyrNX902YRXmeOOG+GxFtDy0O99RJGb/Mn5VpSCs04w3+jYnTXkXNvIhjt5WrS4zpSo+6GKXeHRRSClrUYgooooADVc7ccQMWDlKmzsBGn35SEX5E3+FWI1Ru37l3hiGyh539EtGmn3pCf3arqOybLaUc00iCSEJEiKfdAC+tgq/4bfGpbgc5w+MUH9XiUWK56TQqeX/EmZdeqrXLhcEXt9kWPh11FvlXvieEZoXCaOrCSI66OrBkI9GFvS9YIStK51a0VKFkaEppb1xcJ4is8Mcq+7IiuPLML2+G3wrqzVuOQ0JI9tTsNSfTrVR49jo8YORhsszXBaRWPLiW+pMqGxY2sFBO9yLCpjtTw8z4YoFLDMjMgYKXVHDFLnQZrW18apvEeKOJORikGCwzoW9/OXOYAxySqMqd3UqDre2a1xV1NcyEh3s9wdmLyxSvAJSRGYwHUohsM3NDFi3v3J3Pz88e4jhcOEwfMzTSTRvI3vyDLIsjSPbXNZbADXvDS1euNcfCxLh8C6B3uE5diABu2hKqALk29NCRUd9EjwcJZNZ2FhcDM8hNgWJ7zXJufDXa1ScrbCUb7nDN2nifiX0gkokM0LSZlIKqqSQuSoBYAF03A3rVeH8RjmQPA6yIdmQhh+G1ZVMYsLLheY9lLPzNCcweOTM7W3756+e9qnsPw7DzjmwKCTe8uGkyOPMmIg7/auKqk7lljQ0enQ1Z6vE8RhGjBxBkVsRHEY541z5ZJFRmWVMpzLm2YG9X8C1QADXtBQBXsUxBRRaimIaSnq5466KURyPLLTJj8KfJptjTEcsi1knaxv9IxYHWSBbftGGIfPb5VrsprGe2ETPjJkjIDHEwZSToGaPDKp+ZGtaKO78n9iuZMfpN4qrDlRks8Zd3VRcKgGQufTMR8SelZeY7NbqPHxOvwrR+CzBoMO5VRIs00EgmBGYyqzXkYA3NgbtbXWqlNwQXkZLGITCJlv34wbnQMbkEKQDc6Xr03DK6owdJ+mc3EQztSQx2W7NtjsXHHb2VyXa39Eh75v0LEhR94Hoa+jMHCFACiwAAAGwA0AHwrO+xqrhLYZz9HxGVQGmOeOdQWIMbFgNCzdwEEXOm9aLw+fNGjn6yqT6ka/jeuJj8VKvO725evXQ6FGChGyOsUteC/WojGdsMJEbSYiIH7IbM38K3Nc25ck2TDVl7MPpeLOmkuH/5ep86s+I/SHh/6JJ5j/ZwP+bACqjCcQZ55UwhEcsqMqySxqQqRhLEDNre5+VZazzLQ34WLg7yR14lc6TR/bw8nnZuU3y1FaDwvEcyGN/txo38SA/zrPsOcYrAqMPGPdbO7ykA2uQAqC48Cepq19hJb4GEWsYw0R1vrA7Rf9FFDRNBjNWmWIUUgoDeFakc89UUlLTA8ms74/wAViOJxId1DHlQoNSbRjmSHKt2PeltoPqitDfbSs14RhcRlYyYbE82R3eTKEjGd2Zms7MAy7AWOwqmrdqyRow7Slduw9/7ggF7czL4Lh5r3J806U3N2pQJ3Y5841F4iNRrre2mldCcFxF9MGvrLiFB+GTP504eCY0kWjwsXh7Rn/wCGIfnes2SXQ29rDqcXBe1bwRGOLCSsvNldeZJGlhLI0gQC5JAzECpJO1uMa2XCRgno2IvvtfIhsfj40g7K41/exMKfcidrfN1v8fCnYuxU1tcW1xtlhQf8bNVi7TmUydBbEx2c40cTE5dQkscrxyxhswV0PQ2F1KlWBtsaovGVxAxGLVGRgXV2OmZl5aeyCOyoCkZ94nqepNXfs72bOGaZ2laV5iuYlURfZghSFQAXsbE9bDwpOJ9jIJ5DI2dS2XmBHIWVV2WRdreYsbaXtWhGN2uQXZ3sFBkWcPJ7ZFbuBcN3XAYK3K7+xF+/VI7UTYdOIxJCgighdhJILlndBaXMxuzBQcoBOpv4g1t6xAAACwGgAGwHQeFZXxP9HuLmxIBjXKZGkkxPNABLyK2ZYxYhlRbBbbnfqWh31Lf2W4IVQzTJaWZg2U+9HGARFHf7QUkt+07V34vsjhJDd8PEW+1kAY+rDU1MBaWo2FcxrAcDbnYdG57YhJxzsNJzTCo5re0Q+6IkWzK1zfQbitiAoagU2B7tQWtSilpiFooopkTnj3p40ym9PVFE2NTShRcmwqpcV/SFCtxADOwNiQcsQPgZLHMfJQx9KiO3hfEYkRxwzzRwBufyRcB3jDxqVZgHIGtrfXG5sK5eF9m8TLGjQxQxRuqsrySGRsrDSyILDQ3tm61ppxp2vJlMnLkjj4lxjEYllM7WQ7QR544zfQZ2DB5PytfSo3jGER1K5Fz5I3/Yc3yIFB1yjIi+FrVbl/RmzsDPiWNthFGkfTxIc/j61B9q+BjBy4ZeZLMr8xO8oYqqmJ7ARqCVGQkmxIvV8KtNNKJW4S3ZHYR8sN0AWKVo3K2sIpYCo1N7AZxlYG1sxN+lTc/AZJVPLC5T+qkeykRjvKjt75KNopAIIY6nSpDshwAT4dmGInUGWcPEhjUKTM5y2aMsAVKtYnXNUjH+j0R5Rh8VioUUksiykg36i+iH0FvKksQtthukyOwHFJMRhcpwbYhhmRriIxl1NjfmMLaWN7VF8Axsn0dYmxZhMLSRmCOaJCoWVwAXZc400Go0C1eOz3Zk4d2dnBBBVUXNaxcsZJGYnmStpdrC2wqXl4ZGxu0aMfFkUn5kVkqyzq0dDTStB3auZxJBhGPtJY5W/tcU85P7hdh47L8q7sHPEoth0Nr68jBynp+zHl/81oEcIX3QB6C35U5as3Yp7tmj2lrZIz9uYx0ixfibYci/ldiptQ3DZmHdw+IJ8X5KDx6z6fKr+VpLUdhDoHtVTqUeDh2NX3YOlrNPHb5BTapzspweWGJxOVDSTSS5UYsF5hBsGstze5261OgUVOMFHYqnVlPcRY/E3pykFLVqKQpLUtFACXryRSmgmkxjTLSMtO5aXl0stx5htVpSK95KLUWC54tXqlFAoEJaltRSigBKQUppCtAHm1KK9WopDClpBS0xCXopaKAOZN66AK54t66AaSJSIfiHZqOSQyBpYnZQrtDK0edV93OBoSASAdwDvXfhcKsaKiDKqKFUeCqLAfIU+RXkmmIXLVV7bdnpZ+W8Co7IroUdshtI0bcyN/qyKYwQT473q0hqakahCuRnAcBJG08k+QSTyhysZLKgWJI1XMwBY2S5NhvUyFryi05ekMULQRQKWpCClpKKYgtSUteCe9SYHoUtqKKAFooopgFFFFACNXm1LekpMaPSmvVNivYNSi+QmLRRRUxBRaiigBLUtFFABaktS0UAJloy0tFKyATLSZa9UUWQCWpK9UUsqA//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7" name="AutoShape 8" descr="data:image/jpeg;base64,/9j/4AAQSkZJRgABAQAAAQABAAD/2wCEAAkGBhQSERUUEBQWFRQVFBYYFRUVFBgWFhgXFBQXFhYXFxYYHCYeFxojGRcVHy8gIycpLSwsFx4xNTAqNSYrLCkBCQoKDgwOGg8PGiwkHiQtLTUwLywsLCksLyosLCkpKSwqLywsLCwqKSovLC4sLCkpLCwpKSksLCwsLCksKSwsKv/AABEIAK0BIwMBIgACEQEDEQH/xAAcAAABBQEBAQAAAAAAAAAAAAAAAQMFBgcEAgj/xABIEAACAQIEAwUEBgYGCQUAAAABAgMAEQQSITEFE0EGIlFhcSMygZEUQlJyobEHM2KCksFDU2OTotEkNHODsrPC8PEVFkSj4f/EABoBAAIDAQEAAAAAAAAAAAAAAAABAgMEBQb/xAAxEQACAQIEAwUIAwEBAAAAAAAAAQIDEQQSITEFQVETImFx8BQygZGhscHRI0LhYlL/2gAMAwEAAhEDEQA/ANrA1+VO14UV7qpEmFFFFTIhRRRQAUUUUAFFFFIYUUUUCCiiigAooooAKKKKLjCiiigQUUUUrjCiiipCCiiloASiiigAooopDClpKWmIKSlpKACiiloAKKKKAG0Ne6bXenKjEbCiiipCFoopKAFpL0V4ZqTY7Hq9LXLNi1QZnZVUblmCgepOlPo16jcbR7oooNSEFJeuLi3FEw8TSyXyrbQC5JYhVVR1JJArxwnjCThsgYFGyOroUZWsDYg+RB00sR40tQJGiig0xCGkVgRcaioPHr9InyHWKGxZfqvKbMobxCLZrbXdfs0vB25U8kH1GHOiHgGYrKg8g+Vv97bpWJYqLrOktyeXS5O15ZwN6Qmqn2mxZlVyLiPDskhIuA7wyK7feVAreWb7tSr4mNFLNz0CMWy04nFLGjO5CqoLMSbAAC5JPhanEa4vUDxNvpBaP+iGZD+29rEfdT8WFvqm8jwGUthoGO5hjJ9Sgv8AjUaOIjUqSgv62+o3GyTO+ikLUA1rza2IC0XooqVwCkNLTOKlyqT0G9JsER3G+P8AIyqsbSSOHKqpUABMtyxYiwuy7XNRmF7eJnKzwyQ2scxyyKAdLsUJKgHrYgdSKonNaa2LnJfMxOXvh4lDEhk10AIK2Wxst9STeSxKiy2JfugBicxYOD3Sb3Pd/Kop32LHFrRo1IGlqr9ieMM8Zgm1lgCjN9tNVVrH6wylT6A/Wqzg1JMraFoooqQgpaS9FAC0UlFADa705Xhd691FEmFAooqREWkNFBoYFZ7ecZlwuHEsLABXUOuVSzK7BBlLXCnMy7qb+W9UnF9uMZMMquqLcjmItpGt63VCPEb20ttVk/SuhOBcjZZIGbxyiYf5/lWZQT2VlF3YByqAEk2BsbD9ojXyrBXqTTSidbBUac4uU+Q5xDiBjObKz7EyNIGY3uDo5uTe+nXw1rWewCzLhQs6lQDeK7K3smUMo7pNgCWAHQZayxOEEo7ykEiJiqqpADZD3rHXNr8NfGtuwDDlplN1yrYjYiwsR5EUsM73J8QhlUVbRnZekJrznpmaYBSfAGtlzk2Kj2vx/MxOFw9+7zedLbqkFiqnyMmXXyru7CyNIs87Huz4h2jFvqqFiDfERiqZi8cZjiJ0JzSuuGgPTKXyZh6sZGv4JV57EDJh2hJzHDyvEG8V0kTT7rqPhWmccsCpO8ix1ycTx3KjLWzNsi/ac6KvxPXoLnpXVeoWV+biCfqw3VfAyMO+3nlUhPVnHSudisQqNNyZbGN2cnO5CxRKVM0pYkm9mI780hG/U2Hmo226SbYnDnxWZP4gj2/+u/wrinS6jEnpKtuvsRmiJHrzHf0tT/Enyct/6ueMn0duS3+GQn4V52lmo4inKX9t/j6X1NDs07ElxfFMFCxm0khyqbXy6XZ7eQBPrYdah8HGJIXUW5TB40O5KZShYk+8S2Y36ix60Y6RnEkinvP7GHXRQzBM3xe7X8FXwogxXKWRJjb6P5AZozflFVHiO5YfWUiq8dOpiJZ6e0XZefUcEorU5+G4go0GHsqssWaW3uiwAsp6sXYOb9PvXqe7Pm0AH2HlX0CSuoHyArgPD+XHFI49pnzSnzmXIR6KeWo8kFcmJlA52HY2E7RstjYlJbJOFO4IWN2JG2etWGXseIkp84Xfmm7kZd9aHX2qw3PyQ5mAId+6xXVQFiJtuBI4a21062qU4Rjubh4pDu8asfUqL/jeqZh8VJHfnSDPHiViYhSLQRQtJHmve5a+ckfa6WqSw2PaOJ8MhtIJZFQ9Eie0olPkiyBR4sAPEjRSx6dWbk9Mqf7E6eiPHaTiuJXENFFLy1OHDxZYwzNKCwyszkgLfJst+9uKtfD8WJYo5BtIiuP3lDfzqgzYdUbCvA4bDmTKljeyzDMQG2ZSyKR1BZvK1s7Iv/ocQO6Bo/jFI0f/AE10sHiFXhnXUrnHLoTVQ/afGCLDySNeyi9h1OwHxJGvTepW/jVY7c8RKwiJPfmOTMRcKuVmdrHchRoPEitE2krsKcXKSSKTBwTkATGR8ywkMucmMZFzNZeuzb9fC9N9m4WYXa4VI1QAGw5gFmNv2dr+JNdg7MieLJhUtlIzOGZVYj3ozrlkZjoxsbAfaNhGYfiEpiAgiKodMxW5BZjnVgzKCc1zmUkCwXe5qOGjKz5tmzFtSmoxWxfuxWDBD4g3u7MkZuf1alQxtt3pEJv4AVbBUP2cmiMCLA2ZY1Ca6MCosQ6nVW8QamAatRhkLSXrxNKFUkmwAuT5CqBJifpxZ5TII83sow7xgR20dwhF3a99SQBYWvc1dTpSqPulM6kYLU0IGlqsdg2blTKzs6R4mSOLOxZgiBe6WOpsxcAnparPVb0ZPcKSlooGeF3r3TY3omnVRdiAB1JsPmaihscopjC4xJFzRsrrqMykMLjfUU/UhBSGg01K9hSYEF2zwRmwWIjAuzQvlA3LAZlA88wFZH2aw5UNMwK2zP092MEW103F9/CtP7bceGGw7EH2j3SP1I1bTWyi7H0HiKy18AIECrLIVbKSGKsty6mzpYDKTa4Fuvxm+H1cRDNFac2XUOIU8NJqW/JeJaeFxPO3+jAMBa8raRoTrr1ZuuQajqVrQeD4EQQpECWyg6kAXLMWbQaKLk2A0AsKr/ZvtUs3s5AI5he63urdSYz18bbjzGtd3H+0iYSPM12Zgcka+8xA19ANLk7VVTwcqUuzSdy3E494hKcmrHbxzjQgS9wZHOWJCfec7D0G5PQA1mHFePYtA6rLM+buMS4ZQz6ZiuQiP3gQoYHbTxY4pjZZH5srAyXv1yx5WBRI7anvWFt2J8akuPYyMrh0WMxRwRDEyxsLFXbZXvqTcG5N72WttbAVKU4OT5XaX5MdDG0505pR15N/gZ4cQuKUMxEOCjBcfVEhTS/mqX9CfOtG7IRMMOHe2edmma1tOZbKCepCBR+HSs4wmDcLHDJYySe3xV97yMGEZ6gscqW8Fbxq5diOIWafDNvG/Mj6ezlJuAOgEgcW6XtSrJuNyELXsWTi+OMcfc/WOckY/bIJufJQGY+Smo98PZFhRjmfuBt2CgXkcnxtfX7TjxppMSJXackCJFKwk6ArvJN6GwAP2Vvs1SXBsOdZXBDSWyqRYpGPdUjoxuWPm1vqivMzXteKyf1hv4voa/dj5j+LwKtCYrWUoU06Arl09BUIAcRhGVtHeN428pFvGxHo4JHpVlYVCMnLnZfqykuh8HAHMX4gZx49/wAKOKUW6XaR3jqFN62OHByZkwYXQNJHcHUjJC7EHzBS1WCfhMUjpI6BnjJKMdwT+ewOuxAO4BqGfDBJcNl2+kuT6yQzn5ZmOnnVlFT4Wk6N11Yqr1OfH4bmRsn2lIB8D0PwNjUEFRxFOwsyI+v2Q4HMB9Mn+GrKRVVxkdpzhbaTtzF8OWbnED+JT/frRxLCyqqLhvt8HuFOSW54w8q4k4ZmAIlWRioNxYw5SD6Byp8zauExCYjDke1JMOIb63Igbva72kDqB/tielWrDcFRJWlUtdg1lJ7i52VpCq9CzKCd9fC5r39DRXeRUUO4UO4AzMEBChjubXNQp8NjGMVLk7/W9vt8iXadCi9s5Bh5Y1iHdeRJ3X6qcuZLsgA0zljcbXW41Jq0djnvFIPs4mf/ABPnH4OD8apfHsZzJcc+lkhaNSSAAIgXc69c7H+EVZOxOJKmeN73zxuB+y8KgHyHs66tKmqaslzK27lsaqX26T2mGPgZviTGCB+Bqxy8chDlDLGGG6mRQR8CfCqv26nu+GUbl3b90Rsv5utKt7j8jRhF/PDzQ1/6gYsCkSnLJJJOl7+6omkMj36WU6HxZajDCB7vuop0uAAo2FvDf8K4psXIJJXKlow7DmdIwHLSZVG63IzONtrjKbMYvENKOTEt8wLOdCFS4AzHoNvXpqRXc4bGChe/n69amqMbXb5kpw7ioiPOQZSjAsBfvwg99SNmsCzLfVSBYi5Fair3rJ5hdwxAy6934EMLbW0tV47JY7Nhwje9CeUfEhAMh+MZQ+t6XEKKjJTjz+5nxEEu8jz23xuWDlLo07CO43Ckd8/wAj1IqBbFLDGzuBlALWHUKLIgHixyj5U1xziHO4gwGqwIIx/tJLM3yFh6mofjssk08ccLMpheHbYzySKIVI+sFUFyKUV2OHu95HEf8tay2RpnZrhxgwyI/wCsN3lPjJKxeT4BmIHkBUrXkUpNcw3C3ooopiGr1kXanjjYzFukmYYeGVo0UMQM6XVpHA0c5tADsBpua1zrWSdpsAcNjplIOSdjPGbblsvNQHxElj++K28Pydr3/h5mfF5snd9Ie7J8d+iYjK5tGxCy693buS/u3AJ+yTf3a1kNWITRNqws2Q7dCDYfwsL71pXYbi3NwigklovZkney+4T5mMofnWviVBK1aGz38/8ASnB1HrTluvsWUmuWZ6eLVVO2vFciCBDZ5rhm6pENHfyJuFHmSelcqnBzkorc2Tkoq7M+7UcTOIxSsCSjsyRjoIkbVv33KtfwC+FMYrvBeoIVRtr7VQLDx33tTU5H0or9WOLS2yi97ADyUfKurh0d3w9yBmkjtr/aq/XpkW/wr2CpqjhnFcv0cHM6lZSfP9nbjYFuHUG1xpYq6NuUcAgo4OoOhF7g2N64mkMjvK7PIWbLGXYsxUZSoF+l77WF71ofFez8eIAIOSQDuyJvpsGGzr5HboRUDH2RledfpATJcZ2RrIUFwIlBOYFtAQRot9STeuZTx1Nxz1F34rfqbJ4Wd8sPdf0OzsN2aH+tS6sf1QOw8ZR66hT9kXHvVwjhb4rESwTQSoJMQDIxUhTBG2ZbSDQgqkSgA7sTbStCj0Gmg2t/+U5XFnXlOTlLVs6caUYpRWxQuOcAhwssH0dBGrrKGsCbsmSRSx3OzDX51w8UiCYqKW5EcjCOYLoWjly90nquewvvZzrrcWPtg6tyMpBKYlFYBhcc2ORBcDUalflURxPD82EgaBlUdNGdRlIt5kH4VbC8oWIS0ldFpwqCdxltyIyCSPdkZfdRLbopAJOxIAGzVYBVY7F9oY8RAoDLzI1CyRgjMpHdN13AuDVmU1y6OHVCORfHxfUvlLNqLXHxTh3OjKg5WBDI41KOuqsPHXcdQSOtdopKuauiJVVxRxMkcKd2SOVZMR/Z8prhRf8ArGFl8ULHwq1ikCAa233r1VGFw6oRyrqOUswV4yC97a+PWvdNzTBVLMQqgEkkgAAbkk6AVpZEU1zYmQAEnQAXJ8hvUVN25wQ/+TGfukuPmoNQPajtthmwsyRSMztE6jLFL9YZd8lhoSfhUGWKLIzspwqPEtmxCh1kWaXK2ovK8ZDAeIErAHpc1PQywYIyLGWLsuZlaTPI+QWS2Y3sbkDz+NU2XtGp5T4R8RGyR5LrC0kZQ5TqjKvULsenWmpOKNKzmbDc9iEHMblRbZ/qFmKjvfnQ5JbsmqcnshbTSRiOII2JmbO/MyZMwOd2kZulyqgbkGwFqkcVgA8hXljClYReJSF7zOeYYSu62RNRtcbVCDhjFrrFhlA1ys+a/lpH+etSMJlQGwweRrdwxMyBluMwuwAYiwPQhQel6p7ji433NadVVFPLt8CZ4Ng3kPLhsoCgMR7sSbAAdWI2U+ZOm7nE+DQ4NlWFbGWN1JJLMSrwlSSegJOmwzG1e+BcUnSaFL4bkuxVkghyEHlSPmuJWAHcHTrTnaaTNiwekMP+KV+p+6h/CteBp5ZpJ8xVKzq1FdW8CG4ie4uUafyJLa/4dfKpPsnj8sjFjpIjX3/WQd5j+8jt/d+VRGIxIIUAiwBBtqD0t/CBt4UcOsJURjo0umuuV4Z0e/n3/wAK9Fi4Xoa8v2Osr02cvCsYqRPiZb/Wmc395nJZQPE6gD7tS/6O+GtNK081iI5GdvBsTILNbyijIQebHwqDm4LOkyx4nl8uGMygRliH5dlR3DbHKpOUX71aP2JwfLwMA6tGJGPi8vtGPzauTi66qNKOySONh6Tppt7tlgWvdeVr1WFGhhRSXoouA0N6rH6SeHB8E0gHfw5EynrZP1i+hjLirQN6Z4lhw8ToRcMjKR45gRTpu0k0E9UY5DNd3y/WtbXQgr0J2Nrn4ip39G+MKYmWEm4aMMPPlsbkfCVR8KpmAchISdxZTr+yt9L6+4P4qneATGPiEJ6GQRnwtIjJv65f4a9PUj2mGn5JnGi8lePyNaxOKWNGdzZVUsx8AouT8qzDiGJaRmlkU55mFl3yRLqqDzCnUeJY9at3bPElYo1N+XJIA+W17IrSKouQLsyqPw1vaqRjJASxOxQKNxcE9L6+I9LGsnCaKcnNl2PqNJQRV5mLyMRa7qLajWzXO/5eBqVg4OiLecHMdiwuFFrgJ4dNRqa7OOQRQYaVGAtcnVQSDlyqBp9rLXP2d4fg55URGdHC5jlYpa0drd/QtnbYA9a7FbERSeZd3f5/Qw06Mnaz1OrB8dxELLFh3ds2Y5JiHARRq4ky5wASBY5tSBXjF4jMebizzSc3fOUxqVABjWO9o/In3iTc3qZ4h2WWFRI8hcZ4YrMuW0ZfLclLHN3raWGpuDeulo0AAVSFGyBHCgDpqR5143ic1Uqtx0j4fdnrOFx7OnrrLq9V5HBg+0eIiVli5rIFDAyQSO8Yv7ozDvafauVFj3qi8XxTEyE8wY2Ym3szmiQg/splHzqyR5ANSRbqR/MmvZxsWl5Yh0Gd7fLUWvWWlinTVrX+5fWwqqSzXt4LYrXD0mW5TCNHrAyqGjALQzGQlzmFrqSvWuk4+XKFWCW2UC/sm2uBY8zW2m/h8alH4vDr7aHzPPUeWgv/AN61zT8ViP8ATRf3kZvr5H4fCrVjZ3vYp9hj/wCjmhnlXFjELA6EupI9mujKUmXSW5DARsB9pb1qfCsZzYw+UrqQVYgkFWKkXGh1HSs14bxjD5hndAdgSwXTfTpfc26Wq+9jwfokTE3Lhn/vHZvyNQjWlVeqI1qEaSVmTdJalotVpkAUtAopgFQPbbhL4nBSRRqGYlCFJyhskisVvsLgEa6a1PUjUMEZh2h4lPEodsHLd3VBmkgW7NoqqI2c+d/AGuaRMSSoyQLmzb4iQju7m4i0AHrVi7ZPmxWFj6KJpT4d0JGv/Maobi6FiEFgWAgB88SwjzfDOx+FY5pZ7JHTpSk6bk2LwrgOJxUUcrHDxCRFaxjkkaxFxfVRe1jUrH2Da3tMU/ny4Yk+RcORVughCgKNgAAPICw/CnMlXKEehklWm+bKLxPsphoY2eVp5QovZp2F+gAWPLck2FRmAxjPFHnAzRg5iVDgk7k6XNtBt0q9cb4WJoXjP10Zb9RcaWPSxtVB4dIw5kcllljJEltjcXDKD0P4G46V1uHwpyzJrXl+Tn4qc9NdDrSKCZc4SM2Ns6op12ytYXU+RtXmXgyBSYjkuLFozYW/bi9x+u6mokMyYhJOYYywKFst1L3ugkUaurHuW3BZSNd5jE4qRLGXDsjEbI8TkXGugcN4bittoxn2c46+Wn+FGaWXPFleaKRHswzrckGMLb0ZGYZdeoNdWGwbtPC7kqefGERD3FUtrmI1clSy+He2rtxfF4GBA5mfpfDyqx020Fj/AJVyYHHu0gJVE5ZzWdr98CyBlXYLe9s24Xwq2r/JBqN34evyWvGVHaM3p9ye7T4e+KRek0Dx3vsVbN/wux/dqxdisVzMDhz1WJY2Hg8Xs3BHkymqViuLNipYY2VVljcyXQkqVyMqkX2zMbW/YNW/sHDaCRh+rkxErxeaEhQ3oxVnH3q8/Ui4txe5rjJSjdFmA0pTSA0tVgJRS0UANCvbjSvCU4wpIcjB5cOQi5fejklU/ejxDACx3Nq6RN7cONlmgf19sht6gn8qn+3fYoxJicVDOUU3laIxhhnJGbK9xlB32O511qJ4XghAXmxDmVoZoVjhSNU5rSfqmdjcgBlZtOiA67V6GGNh2Lik7tW+Jy5YaXaKV1ZO5qeOwqSI0cgDIwsR8dLEagggEEaggVm/aXhT4YASEtBnGWW1yL7rKBsbX190/snSpPFcUxDkiSYjUgpCFRbWGz2LnU2vfp0qM4lhlN9ZT4EzyNsup1bT1pYPD1qUlJNCxFanUjZlX7XcSWU2RwyMcxK6jQ6WPmRmt5edV7TZtf8Asga/Grfi+D4Zy3eysQLuG1v4EEkG22vzFQ8nZds3voUOxJZCRc7XBF/XTWvQUKsIQtUX5/HTwMTWZrK/wdPDe2eJjjMbZMRFlI5c4DEd3SzbsPI/OpDh/aXBuSZsGL6ZjFPIoudy0buMp+JHmd6pU8hjdkIOdCbgEWB6EldLW8DT1yXTU3ZSpPidCB5i4rPV4dha3fj9PF/f1Y1U8RVg8sjdOz/CMBiIxJFho92U8xAzhlNiDmv4VPx8DgUaQxD0jX/KoL9H+Hthc+uWV2db/ZNlU/EKG/eq2gV4ypCKk0tjsqTscDcJi/qo/wC7X/KqfPCgxmKCoBlGGVQBa1opHuPDVxt4VfXFULG/69i/uwfPlMP8qy1ElE04dtzRyTrbFYMnYYlQf97DJH+ZX51o8VZzxZ7BX6xz4Z/4cVGD+BatHSlR2HiveHaKQCitRiFopBS0gCvLGlNNTvYa0mNFG4zNzOItbaHDopPTPI5kI+AWP+KvPDI8+Kg0vd5ZTfwhiyKf7yVfiL1EYPH8znzHaaVnX7i5UT1GVAflVj7KRhsTIf6vDxKPWd3lb/CsXzrJHvVLnSmslFL11LdavYWkAr1Wk5zGZBVE7UYIR4tJFAHNjdW8yjIy39AW+Zq+PVQ7bL7TDnymt62j/leteDlarEprruMgOJYHPF4X69QRYhvIg3b1FPorzRh40lIZQXsUtzFusiFswbRwd9Nbg07iJSBkyFnc3RFXMzAAZtBsNjc2t4il4HxQYeUxTRMhmmswzK4jzRqsOfKSFZwraXvprpa/TxGIs06b1+em5kp0rpqa0K7JIiliUck6+9EAdfrd+5FtNKZieTltaEZLE6u2hNwzXW99tNR+NO8W4Aq8RhwyPMIefEgj5zd1GhLsFN8w1v10q+x9gsH9aHmf7WSST8GYj8Kyz4jiLe8WxwdFcilcMwrSZUgsXmyAvGCREr6sxOuTIgFgTfN6k1rWDwqxosaDKiKFUeCqAAPgAKTD4cKAqAKoFgoFgANgB0p8LXNlJyd2bEklZCigUUUhHqiiipXEMp/OnaaTf409UIkpFZ7fxE8OxVv6lz8tf5VS04W2KgnMIu6fRJUS9s+VJjkv0ursAehtWmcYwQmieNtA6spPkwtWXQy4nA91laNlURlxA8sEyRk5HBQ3U6k6kHvkWNhWmnKy0etyqSuQA4jkaxlZQSQyyPynB6hkbvKdTqLi50NJLxGLOCZkbQXJcta1tfAkA2+BqX4hxnF4maDlhHaLmHOIMVksyWKkZWJOgsRt6VFYqXElpjJkVo3VLFZAWzGPKQrMMhs6kA611o8Rm+ifhr+TC8HHxHMHxCOQlYw8jXXKIo5GNhoTYKRa17Hypnjs/wBGGYrKGFhEk0OXMx1LEEm4AB0O9aNhcJHw3DyvK7SMWzSPaxdrZURE2AtYAX8STvWM9puNvjJzLJ6Io1VFvoAepPU21+FX4KVbFVP+VuFWnTpLxI2RmZzISSzElj43N7mpjstwg4zFpGl9DqR0H12v5KTb9ooOtRskmVNNSdB5E7/kflWv/oe7M8nDc9x35wCt9xED3f4jd/TL4V0+JV1hqDjDRv16+HUrwsHUnmlyNCwWGVEVVACqAqgbAAWArpFIq17rxR1htxWe4174zF+sC/Dl/wAs1/8AzWiNWayuTi8X9+EelolI+ZHyrNX902YRXmeOOG+GxFtDy0O99RJGb/Mn5VpSCs04w3+jYnTXkXNvIhjt5WrS4zpSo+6GKXeHRRSClrUYgooooADVc7ccQMWDlKmzsBGn35SEX5E3+FWI1Ru37l3hiGyh539EtGmn3pCf3arqOybLaUc00iCSEJEiKfdAC+tgq/4bfGpbgc5w+MUH9XiUWK56TQqeX/EmZdeqrXLhcEXt9kWPh11FvlXvieEZoXCaOrCSI66OrBkI9GFvS9YIStK51a0VKFkaEppb1xcJ4is8Mcq+7IiuPLML2+G3wrqzVuOQ0JI9tTsNSfTrVR49jo8YORhsszXBaRWPLiW+pMqGxY2sFBO9yLCpjtTw8z4YoFLDMjMgYKXVHDFLnQZrW18apvEeKOJORikGCwzoW9/OXOYAxySqMqd3UqDre2a1xV1NcyEh3s9wdmLyxSvAJSRGYwHUohsM3NDFi3v3J3Pz88e4jhcOEwfMzTSTRvI3vyDLIsjSPbXNZbADXvDS1euNcfCxLh8C6B3uE5diABu2hKqALk29NCRUd9EjwcJZNZ2FhcDM8hNgWJ7zXJufDXa1ScrbCUb7nDN2nifiX0gkokM0LSZlIKqqSQuSoBYAF03A3rVeH8RjmQPA6yIdmQhh+G1ZVMYsLLheY9lLPzNCcweOTM7W3756+e9qnsPw7DzjmwKCTe8uGkyOPMmIg7/auKqk7lljQ0enQ1Z6vE8RhGjBxBkVsRHEY541z5ZJFRmWVMpzLm2YG9X8C1QADXtBQBXsUxBRRaimIaSnq5466KURyPLLTJj8KfJptjTEcsi1knaxv9IxYHWSBbftGGIfPb5VrsprGe2ETPjJkjIDHEwZSToGaPDKp+ZGtaKO78n9iuZMfpN4qrDlRks8Zd3VRcKgGQufTMR8SelZeY7NbqPHxOvwrR+CzBoMO5VRIs00EgmBGYyqzXkYA3NgbtbXWqlNwQXkZLGITCJlv34wbnQMbkEKQDc6Xr03DK6owdJ+mc3EQztSQx2W7NtjsXHHb2VyXa39Eh75v0LEhR94Hoa+jMHCFACiwAAAGwA0AHwrO+xqrhLYZz9HxGVQGmOeOdQWIMbFgNCzdwEEXOm9aLw+fNGjn6yqT6ka/jeuJj8VKvO725evXQ6FGChGyOsUteC/WojGdsMJEbSYiIH7IbM38K3Nc25ck2TDVl7MPpeLOmkuH/5ep86s+I/SHh/6JJ5j/ZwP+bACqjCcQZ55UwhEcsqMqySxqQqRhLEDNre5+VZazzLQ34WLg7yR14lc6TR/bw8nnZuU3y1FaDwvEcyGN/txo38SA/zrPsOcYrAqMPGPdbO7ykA2uQAqC48Cepq19hJb4GEWsYw0R1vrA7Rf9FFDRNBjNWmWIUUgoDeFakc89UUlLTA8ms74/wAViOJxId1DHlQoNSbRjmSHKt2PeltoPqitDfbSs14RhcRlYyYbE82R3eTKEjGd2Zms7MAy7AWOwqmrdqyRow7Slduw9/7ggF7czL4Lh5r3J806U3N2pQJ3Y5841F4iNRrre2mldCcFxF9MGvrLiFB+GTP504eCY0kWjwsXh7Rn/wCGIfnes2SXQ29rDqcXBe1bwRGOLCSsvNldeZJGlhLI0gQC5JAzECpJO1uMa2XCRgno2IvvtfIhsfj40g7K41/exMKfcidrfN1v8fCnYuxU1tcW1xtlhQf8bNVi7TmUydBbEx2c40cTE5dQkscrxyxhswV0PQ2F1KlWBtsaovGVxAxGLVGRgXV2OmZl5aeyCOyoCkZ94nqepNXfs72bOGaZ2laV5iuYlURfZghSFQAXsbE9bDwpOJ9jIJ5DI2dS2XmBHIWVV2WRdreYsbaXtWhGN2uQXZ3sFBkWcPJ7ZFbuBcN3XAYK3K7+xF+/VI7UTYdOIxJCgighdhJILlndBaXMxuzBQcoBOpv4g1t6xAAACwGgAGwHQeFZXxP9HuLmxIBjXKZGkkxPNABLyK2ZYxYhlRbBbbnfqWh31Lf2W4IVQzTJaWZg2U+9HGARFHf7QUkt+07V34vsjhJDd8PEW+1kAY+rDU1MBaWo2FcxrAcDbnYdG57YhJxzsNJzTCo5re0Q+6IkWzK1zfQbitiAoagU2B7tQWtSilpiFooopkTnj3p40ym9PVFE2NTShRcmwqpcV/SFCtxADOwNiQcsQPgZLHMfJQx9KiO3hfEYkRxwzzRwBufyRcB3jDxqVZgHIGtrfXG5sK5eF9m8TLGjQxQxRuqsrySGRsrDSyILDQ3tm61ppxp2vJlMnLkjj4lxjEYllM7WQ7QR544zfQZ2DB5PytfSo3jGER1K5Fz5I3/Yc3yIFB1yjIi+FrVbl/RmzsDPiWNthFGkfTxIc/j61B9q+BjBy4ZeZLMr8xO8oYqqmJ7ARqCVGQkmxIvV8KtNNKJW4S3ZHYR8sN0AWKVo3K2sIpYCo1N7AZxlYG1sxN+lTc/AZJVPLC5T+qkeykRjvKjt75KNopAIIY6nSpDshwAT4dmGInUGWcPEhjUKTM5y2aMsAVKtYnXNUjH+j0R5Rh8VioUUksiykg36i+iH0FvKksQtthukyOwHFJMRhcpwbYhhmRriIxl1NjfmMLaWN7VF8Axsn0dYmxZhMLSRmCOaJCoWVwAXZc400Go0C1eOz3Zk4d2dnBBBVUXNaxcsZJGYnmStpdrC2wqXl4ZGxu0aMfFkUn5kVkqyzq0dDTStB3auZxJBhGPtJY5W/tcU85P7hdh47L8q7sHPEoth0Nr68jBynp+zHl/81oEcIX3QB6C35U5as3Yp7tmj2lrZIz9uYx0ixfibYci/ldiptQ3DZmHdw+IJ8X5KDx6z6fKr+VpLUdhDoHtVTqUeDh2NX3YOlrNPHb5BTapzspweWGJxOVDSTSS5UYsF5hBsGstze5261OgUVOMFHYqnVlPcRY/E3pykFLVqKQpLUtFACXryRSmgmkxjTLSMtO5aXl0stx5htVpSK95KLUWC54tXqlFAoEJaltRSigBKQUppCtAHm1KK9WopDClpBS0xCXopaKAOZN66AK54t66AaSJSIfiHZqOSQyBpYnZQrtDK0edV93OBoSASAdwDvXfhcKsaKiDKqKFUeCqLAfIU+RXkmmIXLVV7bdnpZ+W8Co7IroUdshtI0bcyN/qyKYwQT473q0hqakahCuRnAcBJG08k+QSTyhysZLKgWJI1XMwBY2S5NhvUyFryi05ekMULQRQKWpCClpKKYgtSUteCe9SYHoUtqKKAFooopgFFFFACNXm1LekpMaPSmvVNivYNSi+QmLRRRUxBRaiigBLUtFFABaktS0UAJloy0tFKyATLSZa9UUWQCWpK9UUsqA//2Q=="/>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2057" name="Picture 9" descr="ntw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752599"/>
            <a:ext cx="8646053" cy="50419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45848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NETWORK</a:t>
            </a:r>
            <a:endParaRPr lang="en-GB" dirty="0"/>
          </a:p>
        </p:txBody>
      </p:sp>
      <p:sp>
        <p:nvSpPr>
          <p:cNvPr id="3" name="Content Placeholder 2"/>
          <p:cNvSpPr>
            <a:spLocks noGrp="1"/>
          </p:cNvSpPr>
          <p:nvPr>
            <p:ph idx="1"/>
          </p:nvPr>
        </p:nvSpPr>
        <p:spPr>
          <a:xfrm>
            <a:off x="152400" y="1219200"/>
            <a:ext cx="8763000" cy="4906963"/>
          </a:xfrm>
        </p:spPr>
        <p:txBody>
          <a:bodyPr>
            <a:noAutofit/>
          </a:bodyPr>
          <a:lstStyle/>
          <a:p>
            <a:r>
              <a:rPr lang="en-US" sz="3600" dirty="0"/>
              <a:t>A network is logical extension of a telecommunication system which links computers and other devices. </a:t>
            </a:r>
            <a:endParaRPr lang="en-US" sz="3600" dirty="0" smtClean="0"/>
          </a:p>
          <a:p>
            <a:r>
              <a:rPr lang="en-US" sz="3600" dirty="0" smtClean="0"/>
              <a:t>It </a:t>
            </a:r>
            <a:r>
              <a:rPr lang="en-US" sz="3600" dirty="0"/>
              <a:t>is communication software that instructs computers and other devices how data is to be transferred from one place to another</a:t>
            </a:r>
            <a:endParaRPr lang="en-GB" sz="3600" dirty="0"/>
          </a:p>
          <a:p>
            <a:pPr lvl="0"/>
            <a:r>
              <a:rPr lang="en-US" sz="3600" dirty="0"/>
              <a:t>LAN: Local Area Network</a:t>
            </a:r>
            <a:endParaRPr lang="en-GB" sz="3600" dirty="0"/>
          </a:p>
          <a:p>
            <a:pPr lvl="0"/>
            <a:r>
              <a:rPr lang="en-US" sz="3600" dirty="0"/>
              <a:t>MAN: Metropolitan Area Network</a:t>
            </a:r>
            <a:endParaRPr lang="en-GB" sz="3600" dirty="0"/>
          </a:p>
          <a:p>
            <a:r>
              <a:rPr lang="en-US" sz="3600" dirty="0"/>
              <a:t>WAN: Wide Area Network</a:t>
            </a:r>
            <a:endParaRPr lang="en-GB" sz="3600" dirty="0"/>
          </a:p>
        </p:txBody>
      </p:sp>
    </p:spTree>
    <p:extLst>
      <p:ext uri="{BB962C8B-B14F-4D97-AF65-F5344CB8AC3E}">
        <p14:creationId xmlns:p14="http://schemas.microsoft.com/office/powerpoint/2010/main" val="24913588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TELECOMMUNICATIONS NETWORK</a:t>
            </a:r>
            <a:endParaRPr lang="en-GB" dirty="0"/>
          </a:p>
        </p:txBody>
      </p:sp>
      <p:sp>
        <p:nvSpPr>
          <p:cNvPr id="3" name="Content Placeholder 2"/>
          <p:cNvSpPr>
            <a:spLocks noGrp="1"/>
          </p:cNvSpPr>
          <p:nvPr>
            <p:ph idx="1"/>
          </p:nvPr>
        </p:nvSpPr>
        <p:spPr>
          <a:xfrm>
            <a:off x="0" y="1295400"/>
            <a:ext cx="8686800" cy="4830763"/>
          </a:xfrm>
        </p:spPr>
        <p:txBody>
          <a:bodyPr>
            <a:noAutofit/>
          </a:bodyPr>
          <a:lstStyle/>
          <a:p>
            <a:r>
              <a:rPr lang="en-GB" sz="3200" dirty="0"/>
              <a:t>A </a:t>
            </a:r>
            <a:r>
              <a:rPr lang="en-GB" sz="3200" b="1" dirty="0"/>
              <a:t>telecommunications network</a:t>
            </a:r>
            <a:r>
              <a:rPr lang="en-GB" sz="3200" dirty="0"/>
              <a:t> is a collection </a:t>
            </a:r>
            <a:r>
              <a:rPr lang="en-GB" sz="3200" dirty="0" smtClean="0"/>
              <a:t>of terminals, links and nodes which </a:t>
            </a:r>
            <a:r>
              <a:rPr lang="en-GB" sz="3200" dirty="0"/>
              <a:t>connect to </a:t>
            </a:r>
            <a:r>
              <a:rPr lang="en-GB" sz="3200" dirty="0" smtClean="0"/>
              <a:t>enable telecommunication</a:t>
            </a:r>
            <a:r>
              <a:rPr lang="en-GB" sz="3200" dirty="0"/>
              <a:t> between users of the terminals. </a:t>
            </a:r>
          </a:p>
          <a:p>
            <a:r>
              <a:rPr lang="en-GB" sz="3200" dirty="0"/>
              <a:t>Each terminal in the network </a:t>
            </a:r>
            <a:r>
              <a:rPr lang="en-GB" sz="3200" dirty="0" smtClean="0"/>
              <a:t>has </a:t>
            </a:r>
            <a:r>
              <a:rPr lang="en-GB" sz="3200" dirty="0"/>
              <a:t>a unique address so messages or connections can be routed to the correct recipients. </a:t>
            </a:r>
          </a:p>
          <a:p>
            <a:r>
              <a:rPr lang="en-GB" sz="3200" dirty="0"/>
              <a:t>The collection of addresses in the network is called the address space.</a:t>
            </a:r>
          </a:p>
          <a:p>
            <a:endParaRPr lang="en-GB" sz="3200" dirty="0"/>
          </a:p>
        </p:txBody>
      </p:sp>
    </p:spTree>
    <p:extLst>
      <p:ext uri="{BB962C8B-B14F-4D97-AF65-F5344CB8AC3E}">
        <p14:creationId xmlns:p14="http://schemas.microsoft.com/office/powerpoint/2010/main" val="1561744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ADVANTAGES OF NETWORK</a:t>
            </a:r>
            <a:endParaRPr lang="en-GB" dirty="0"/>
          </a:p>
        </p:txBody>
      </p:sp>
      <p:sp>
        <p:nvSpPr>
          <p:cNvPr id="3" name="Content Placeholder 2"/>
          <p:cNvSpPr>
            <a:spLocks noGrp="1"/>
          </p:cNvSpPr>
          <p:nvPr>
            <p:ph idx="1"/>
          </p:nvPr>
        </p:nvSpPr>
        <p:spPr/>
        <p:txBody>
          <a:bodyPr>
            <a:normAutofit/>
          </a:bodyPr>
          <a:lstStyle/>
          <a:p>
            <a:pPr lvl="0"/>
            <a:r>
              <a:rPr lang="en-US" sz="3600" dirty="0"/>
              <a:t>Sharing of information over the </a:t>
            </a:r>
            <a:r>
              <a:rPr lang="en-US" sz="3600" dirty="0" smtClean="0"/>
              <a:t>network</a:t>
            </a:r>
            <a:endParaRPr lang="en-GB" sz="3600" dirty="0"/>
          </a:p>
          <a:p>
            <a:pPr lvl="0"/>
            <a:r>
              <a:rPr lang="en-US" sz="3600" dirty="0"/>
              <a:t>Optimum utilization of hardware </a:t>
            </a:r>
            <a:r>
              <a:rPr lang="en-US" sz="3600" dirty="0" smtClean="0"/>
              <a:t>resources</a:t>
            </a:r>
            <a:endParaRPr lang="en-GB" sz="3600" dirty="0"/>
          </a:p>
          <a:p>
            <a:pPr lvl="0"/>
            <a:r>
              <a:rPr lang="en-US" sz="3600" dirty="0"/>
              <a:t>Centralization of data </a:t>
            </a:r>
            <a:r>
              <a:rPr lang="en-US" sz="3600" dirty="0" smtClean="0"/>
              <a:t>management</a:t>
            </a:r>
            <a:endParaRPr lang="en-GB" sz="3600" dirty="0"/>
          </a:p>
        </p:txBody>
      </p:sp>
    </p:spTree>
    <p:extLst>
      <p:ext uri="{BB962C8B-B14F-4D97-AF65-F5344CB8AC3E}">
        <p14:creationId xmlns:p14="http://schemas.microsoft.com/office/powerpoint/2010/main" val="28201573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NETWORK </a:t>
            </a:r>
            <a:r>
              <a:rPr lang="en-US" dirty="0" smtClean="0"/>
              <a:t>TOPOLOGY </a:t>
            </a:r>
            <a:endParaRPr lang="en-GB" dirty="0"/>
          </a:p>
        </p:txBody>
      </p:sp>
      <p:sp>
        <p:nvSpPr>
          <p:cNvPr id="3" name="Content Placeholder 2"/>
          <p:cNvSpPr>
            <a:spLocks noGrp="1"/>
          </p:cNvSpPr>
          <p:nvPr>
            <p:ph idx="1"/>
          </p:nvPr>
        </p:nvSpPr>
        <p:spPr>
          <a:xfrm>
            <a:off x="304800" y="1143000"/>
            <a:ext cx="8534400" cy="5257800"/>
          </a:xfrm>
        </p:spPr>
        <p:txBody>
          <a:bodyPr>
            <a:noAutofit/>
          </a:bodyPr>
          <a:lstStyle/>
          <a:p>
            <a:r>
              <a:rPr lang="en-US" sz="3600" dirty="0"/>
              <a:t>Network topology is a schematic layout or map of the arrangement of nodes over a network. </a:t>
            </a:r>
            <a:endParaRPr lang="en-US" sz="3600" dirty="0" smtClean="0"/>
          </a:p>
          <a:p>
            <a:r>
              <a:rPr lang="en-US" sz="3600" dirty="0" smtClean="0"/>
              <a:t>This </a:t>
            </a:r>
            <a:r>
              <a:rPr lang="en-US" sz="3600" dirty="0"/>
              <a:t>layout also determines the manner in which information is exchange within the network. (Note; a node is any device on the network)</a:t>
            </a:r>
            <a:endParaRPr lang="en-GB" sz="3600" dirty="0"/>
          </a:p>
          <a:p>
            <a:pPr marL="0" indent="0">
              <a:buNone/>
            </a:pPr>
            <a:endParaRPr lang="en-GB" sz="3600" dirty="0" smtClean="0"/>
          </a:p>
        </p:txBody>
      </p:sp>
    </p:spTree>
    <p:extLst>
      <p:ext uri="{BB962C8B-B14F-4D97-AF65-F5344CB8AC3E}">
        <p14:creationId xmlns:p14="http://schemas.microsoft.com/office/powerpoint/2010/main" val="31913024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NETWORK </a:t>
            </a:r>
            <a:r>
              <a:rPr lang="en-US" dirty="0" smtClean="0"/>
              <a:t>TOPOLOGY</a:t>
            </a:r>
            <a:endParaRPr lang="en-GB" dirty="0"/>
          </a:p>
        </p:txBody>
      </p:sp>
      <p:sp>
        <p:nvSpPr>
          <p:cNvPr id="3" name="Content Placeholder 2"/>
          <p:cNvSpPr>
            <a:spLocks noGrp="1"/>
          </p:cNvSpPr>
          <p:nvPr>
            <p:ph idx="1"/>
          </p:nvPr>
        </p:nvSpPr>
        <p:spPr/>
        <p:txBody>
          <a:bodyPr>
            <a:noAutofit/>
          </a:bodyPr>
          <a:lstStyle/>
          <a:p>
            <a:r>
              <a:rPr lang="en-GB" sz="3600" dirty="0"/>
              <a:t>Communicating systems use well-defined formats for exchanging messages. </a:t>
            </a:r>
            <a:endParaRPr lang="en-GB" sz="3600" dirty="0" smtClean="0"/>
          </a:p>
          <a:p>
            <a:r>
              <a:rPr lang="en-GB" sz="3600" dirty="0" smtClean="0"/>
              <a:t>Each </a:t>
            </a:r>
            <a:r>
              <a:rPr lang="en-GB" sz="3600" dirty="0"/>
              <a:t>message has an exact meaning intended to provoke a defined response of the receiver. </a:t>
            </a:r>
            <a:endParaRPr lang="en-GB" sz="3600" dirty="0" smtClean="0"/>
          </a:p>
          <a:p>
            <a:r>
              <a:rPr lang="en-GB" sz="3600" dirty="0" smtClean="0"/>
              <a:t>A </a:t>
            </a:r>
            <a:r>
              <a:rPr lang="en-GB" sz="3600" dirty="0"/>
              <a:t>protocol therefore describes </a:t>
            </a:r>
            <a:r>
              <a:rPr lang="en-GB" sz="3600" dirty="0" smtClean="0"/>
              <a:t>the syntax, semantics and synchronisation of communication.</a:t>
            </a:r>
          </a:p>
        </p:txBody>
      </p:sp>
    </p:spTree>
    <p:extLst>
      <p:ext uri="{BB962C8B-B14F-4D97-AF65-F5344CB8AC3E}">
        <p14:creationId xmlns:p14="http://schemas.microsoft.com/office/powerpoint/2010/main" val="23500993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NETWORK </a:t>
            </a:r>
            <a:r>
              <a:rPr lang="en-US" dirty="0" smtClean="0"/>
              <a:t>TOPOLOGY</a:t>
            </a:r>
            <a:endParaRPr lang="en-GB" dirty="0"/>
          </a:p>
        </p:txBody>
      </p:sp>
      <p:sp>
        <p:nvSpPr>
          <p:cNvPr id="3" name="Content Placeholder 2"/>
          <p:cNvSpPr>
            <a:spLocks noGrp="1"/>
          </p:cNvSpPr>
          <p:nvPr>
            <p:ph idx="1"/>
          </p:nvPr>
        </p:nvSpPr>
        <p:spPr>
          <a:xfrm>
            <a:off x="457200" y="1295400"/>
            <a:ext cx="8229600" cy="4830763"/>
          </a:xfrm>
        </p:spPr>
        <p:txBody>
          <a:bodyPr>
            <a:normAutofit/>
          </a:bodyPr>
          <a:lstStyle/>
          <a:p>
            <a:r>
              <a:rPr lang="en-US" sz="3600" dirty="0"/>
              <a:t>The shape or configuration of a network. </a:t>
            </a:r>
            <a:endParaRPr lang="en-US" sz="3600" dirty="0" smtClean="0"/>
          </a:p>
          <a:p>
            <a:r>
              <a:rPr lang="en-US" sz="3600" dirty="0" smtClean="0"/>
              <a:t>It </a:t>
            </a:r>
            <a:r>
              <a:rPr lang="en-US" sz="3600" dirty="0"/>
              <a:t>is the geometric interconnecting arrangement of computers in a network.</a:t>
            </a:r>
            <a:endParaRPr lang="en-GB" sz="3600" dirty="0"/>
          </a:p>
          <a:p>
            <a:pPr lvl="0"/>
            <a:r>
              <a:rPr lang="en-US" sz="3600" dirty="0"/>
              <a:t>Star topology</a:t>
            </a:r>
            <a:endParaRPr lang="en-GB" sz="3600" dirty="0"/>
          </a:p>
          <a:p>
            <a:pPr lvl="0"/>
            <a:r>
              <a:rPr lang="en-US" sz="3600" dirty="0"/>
              <a:t>Bus topology</a:t>
            </a:r>
            <a:endParaRPr lang="en-GB" sz="3600" dirty="0"/>
          </a:p>
          <a:p>
            <a:pPr lvl="0"/>
            <a:r>
              <a:rPr lang="en-US" sz="3600" dirty="0"/>
              <a:t>Ring topology</a:t>
            </a:r>
            <a:endParaRPr lang="en-GB" sz="3600" dirty="0"/>
          </a:p>
          <a:p>
            <a:pPr lvl="0"/>
            <a:r>
              <a:rPr lang="en-US" sz="3600" dirty="0"/>
              <a:t>Mesh topology</a:t>
            </a:r>
            <a:endParaRPr lang="en-GB" sz="3600" dirty="0"/>
          </a:p>
          <a:p>
            <a:endParaRPr lang="en-GB" sz="3600" dirty="0"/>
          </a:p>
        </p:txBody>
      </p:sp>
    </p:spTree>
    <p:extLst>
      <p:ext uri="{BB962C8B-B14F-4D97-AF65-F5344CB8AC3E}">
        <p14:creationId xmlns:p14="http://schemas.microsoft.com/office/powerpoint/2010/main" val="29139942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 </a:t>
            </a:r>
            <a:r>
              <a:rPr lang="en-US" dirty="0" smtClean="0"/>
              <a:t>TOPOLOGY</a:t>
            </a:r>
            <a:endParaRPr lang="en-GB" dirty="0"/>
          </a:p>
        </p:txBody>
      </p:sp>
      <p:pic>
        <p:nvPicPr>
          <p:cNvPr id="3076" name="Picture 4" descr="https://encrypted-tbn2.gstatic.com/images?q=tbn:ANd9GcTvekYray8BUxdx81SZnN6c_mW4DJKvAtjS2km4N3pB4LYpXm_me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4" y="3076632"/>
            <a:ext cx="8836026" cy="340036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457200" y="1295400"/>
            <a:ext cx="7810408" cy="2246769"/>
          </a:xfrm>
          <a:prstGeom prst="rect">
            <a:avLst/>
          </a:prstGeom>
          <a:noFill/>
        </p:spPr>
        <p:txBody>
          <a:bodyPr wrap="none" rtlCol="0">
            <a:spAutoFit/>
          </a:bodyPr>
          <a:lstStyle/>
          <a:p>
            <a:r>
              <a:rPr lang="en-US" sz="3600" dirty="0">
                <a:solidFill>
                  <a:schemeClr val="accent1">
                    <a:lumMod val="75000"/>
                  </a:schemeClr>
                </a:solidFill>
              </a:rPr>
              <a:t>The bus topology connects all the nodes </a:t>
            </a:r>
          </a:p>
          <a:p>
            <a:r>
              <a:rPr lang="en-US" sz="3600" dirty="0">
                <a:solidFill>
                  <a:schemeClr val="accent1">
                    <a:lumMod val="75000"/>
                  </a:schemeClr>
                </a:solidFill>
              </a:rPr>
              <a:t>on a network to a main cable called bus, </a:t>
            </a:r>
          </a:p>
          <a:p>
            <a:r>
              <a:rPr lang="en-US" sz="3600" dirty="0">
                <a:solidFill>
                  <a:schemeClr val="accent1">
                    <a:lumMod val="75000"/>
                  </a:schemeClr>
                </a:solidFill>
              </a:rPr>
              <a:t>as shown in the following figure:</a:t>
            </a:r>
            <a:endParaRPr lang="en-GB" sz="3600" dirty="0">
              <a:solidFill>
                <a:schemeClr val="accent1">
                  <a:lumMod val="75000"/>
                </a:schemeClr>
              </a:solidFill>
            </a:endParaRPr>
          </a:p>
          <a:p>
            <a:endParaRPr lang="en-GB" sz="3200" dirty="0"/>
          </a:p>
        </p:txBody>
      </p:sp>
    </p:spTree>
    <p:extLst>
      <p:ext uri="{BB962C8B-B14F-4D97-AF65-F5344CB8AC3E}">
        <p14:creationId xmlns:p14="http://schemas.microsoft.com/office/powerpoint/2010/main" val="41007629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ADVANTAGES</a:t>
            </a:r>
            <a:endParaRPr lang="en-GB" dirty="0"/>
          </a:p>
        </p:txBody>
      </p:sp>
      <p:sp>
        <p:nvSpPr>
          <p:cNvPr id="3" name="Content Placeholder 2"/>
          <p:cNvSpPr>
            <a:spLocks noGrp="1"/>
          </p:cNvSpPr>
          <p:nvPr>
            <p:ph idx="1"/>
          </p:nvPr>
        </p:nvSpPr>
        <p:spPr/>
        <p:txBody>
          <a:bodyPr>
            <a:normAutofit/>
          </a:bodyPr>
          <a:lstStyle/>
          <a:p>
            <a:pPr lvl="0"/>
            <a:r>
              <a:rPr lang="en-US" sz="3600" dirty="0" smtClean="0"/>
              <a:t>Easy installation</a:t>
            </a:r>
          </a:p>
          <a:p>
            <a:pPr lvl="0"/>
            <a:r>
              <a:rPr lang="en-US" sz="3600" dirty="0" smtClean="0"/>
              <a:t>Relatively inexpensive</a:t>
            </a:r>
            <a:endParaRPr lang="en-GB" sz="3600" dirty="0"/>
          </a:p>
        </p:txBody>
      </p:sp>
    </p:spTree>
    <p:extLst>
      <p:ext uri="{BB962C8B-B14F-4D97-AF65-F5344CB8AC3E}">
        <p14:creationId xmlns:p14="http://schemas.microsoft.com/office/powerpoint/2010/main" val="2692496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6200"/>
            <a:ext cx="8229600" cy="1143000"/>
          </a:xfrm>
        </p:spPr>
        <p:txBody>
          <a:bodyPr/>
          <a:lstStyle/>
          <a:p>
            <a:r>
              <a:rPr lang="en-GB" dirty="0" smtClean="0"/>
              <a:t>OBJECTIVES OF THE SESSION</a:t>
            </a:r>
            <a:endParaRPr lang="en-GB" dirty="0"/>
          </a:p>
        </p:txBody>
      </p:sp>
      <p:sp>
        <p:nvSpPr>
          <p:cNvPr id="2" name="Content Placeholder 1"/>
          <p:cNvSpPr>
            <a:spLocks noGrp="1"/>
          </p:cNvSpPr>
          <p:nvPr>
            <p:ph idx="1"/>
          </p:nvPr>
        </p:nvSpPr>
        <p:spPr>
          <a:xfrm>
            <a:off x="457200" y="1066800"/>
            <a:ext cx="8229600" cy="4525963"/>
          </a:xfrm>
        </p:spPr>
        <p:txBody>
          <a:bodyPr>
            <a:noAutofit/>
          </a:bodyPr>
          <a:lstStyle/>
          <a:p>
            <a:r>
              <a:rPr lang="en-GB" sz="3200" dirty="0" smtClean="0"/>
              <a:t>To understand the types of signals</a:t>
            </a:r>
          </a:p>
          <a:p>
            <a:r>
              <a:rPr lang="en-GB" sz="3200" dirty="0" smtClean="0"/>
              <a:t>To identify and define the types of telecommunication channels/modes</a:t>
            </a:r>
          </a:p>
          <a:p>
            <a:r>
              <a:rPr lang="en-GB" sz="3200" dirty="0" smtClean="0"/>
              <a:t>To understand computer networks</a:t>
            </a:r>
          </a:p>
          <a:p>
            <a:r>
              <a:rPr lang="en-GB" sz="3200" dirty="0" smtClean="0"/>
              <a:t>To identify and explain the types of network topologies including their advantages and disadvantages</a:t>
            </a:r>
            <a:endParaRPr lang="en-GB" sz="3200" dirty="0"/>
          </a:p>
        </p:txBody>
      </p:sp>
    </p:spTree>
    <p:extLst>
      <p:ext uri="{BB962C8B-B14F-4D97-AF65-F5344CB8AC3E}">
        <p14:creationId xmlns:p14="http://schemas.microsoft.com/office/powerpoint/2010/main" val="34160594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a:t>
            </a:r>
            <a:endParaRPr lang="en-GB" dirty="0"/>
          </a:p>
        </p:txBody>
      </p:sp>
      <p:sp>
        <p:nvSpPr>
          <p:cNvPr id="3" name="Content Placeholder 2"/>
          <p:cNvSpPr>
            <a:spLocks noGrp="1"/>
          </p:cNvSpPr>
          <p:nvPr>
            <p:ph idx="1"/>
          </p:nvPr>
        </p:nvSpPr>
        <p:spPr/>
        <p:txBody>
          <a:bodyPr>
            <a:normAutofit/>
          </a:bodyPr>
          <a:lstStyle/>
          <a:p>
            <a:pPr lvl="0"/>
            <a:r>
              <a:rPr lang="en-US" sz="3600" dirty="0" smtClean="0"/>
              <a:t>Low </a:t>
            </a:r>
            <a:r>
              <a:rPr lang="en-US" sz="3600" dirty="0"/>
              <a:t>fault </a:t>
            </a:r>
            <a:r>
              <a:rPr lang="en-US" sz="3600" dirty="0" smtClean="0"/>
              <a:t>tolerance</a:t>
            </a:r>
            <a:endParaRPr lang="en-GB" sz="3600" dirty="0"/>
          </a:p>
          <a:p>
            <a:pPr lvl="0"/>
            <a:r>
              <a:rPr lang="en-US" sz="3600" dirty="0"/>
              <a:t>Inability to handle high network </a:t>
            </a:r>
            <a:r>
              <a:rPr lang="en-US" sz="3600" dirty="0" smtClean="0"/>
              <a:t>traffic</a:t>
            </a:r>
          </a:p>
          <a:p>
            <a:pPr lvl="0"/>
            <a:r>
              <a:rPr lang="en-US" sz="3600" dirty="0" smtClean="0"/>
              <a:t>Lower scalability</a:t>
            </a:r>
            <a:endParaRPr lang="en-GB" sz="3600" dirty="0"/>
          </a:p>
          <a:p>
            <a:pPr lvl="0"/>
            <a:r>
              <a:rPr lang="en-US" sz="3600" dirty="0"/>
              <a:t>Difficulty in troubleshooting and </a:t>
            </a:r>
            <a:r>
              <a:rPr lang="en-US" sz="3600" dirty="0" smtClean="0"/>
              <a:t>maintenance</a:t>
            </a:r>
            <a:endParaRPr lang="en-GB" sz="3600" dirty="0"/>
          </a:p>
        </p:txBody>
      </p:sp>
    </p:spTree>
    <p:extLst>
      <p:ext uri="{BB962C8B-B14F-4D97-AF65-F5344CB8AC3E}">
        <p14:creationId xmlns:p14="http://schemas.microsoft.com/office/powerpoint/2010/main" val="21300104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star top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810" y="2680737"/>
            <a:ext cx="7696200" cy="417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76200"/>
            <a:ext cx="8229600" cy="1143000"/>
          </a:xfrm>
        </p:spPr>
        <p:txBody>
          <a:bodyPr>
            <a:normAutofit/>
          </a:bodyPr>
          <a:lstStyle/>
          <a:p>
            <a:r>
              <a:rPr lang="en-US" dirty="0"/>
              <a:t>STAR </a:t>
            </a:r>
            <a:r>
              <a:rPr lang="en-US" dirty="0" smtClean="0"/>
              <a:t>TOPOLOGY</a:t>
            </a:r>
            <a:endParaRPr lang="en-GB" dirty="0"/>
          </a:p>
        </p:txBody>
      </p:sp>
      <p:sp>
        <p:nvSpPr>
          <p:cNvPr id="4" name="TextBox 3"/>
          <p:cNvSpPr txBox="1"/>
          <p:nvPr/>
        </p:nvSpPr>
        <p:spPr>
          <a:xfrm>
            <a:off x="304800" y="990600"/>
            <a:ext cx="8488221" cy="2062103"/>
          </a:xfrm>
          <a:prstGeom prst="rect">
            <a:avLst/>
          </a:prstGeom>
          <a:noFill/>
        </p:spPr>
        <p:txBody>
          <a:bodyPr wrap="none" rtlCol="0">
            <a:spAutoFit/>
          </a:bodyPr>
          <a:lstStyle/>
          <a:p>
            <a:r>
              <a:rPr lang="en-US" sz="3200" dirty="0">
                <a:solidFill>
                  <a:schemeClr val="accent1">
                    <a:lumMod val="75000"/>
                  </a:schemeClr>
                </a:solidFill>
              </a:rPr>
              <a:t>The star topology connects nodes over a network </a:t>
            </a:r>
          </a:p>
          <a:p>
            <a:r>
              <a:rPr lang="en-US" sz="3200" dirty="0">
                <a:solidFill>
                  <a:schemeClr val="accent1">
                    <a:lumMod val="75000"/>
                  </a:schemeClr>
                </a:solidFill>
              </a:rPr>
              <a:t>using a central control unit called the hub.  </a:t>
            </a:r>
          </a:p>
          <a:p>
            <a:r>
              <a:rPr lang="en-US" sz="3200" dirty="0">
                <a:solidFill>
                  <a:schemeClr val="accent1">
                    <a:lumMod val="75000"/>
                  </a:schemeClr>
                </a:solidFill>
              </a:rPr>
              <a:t>The hub is a device that transmits information </a:t>
            </a:r>
          </a:p>
          <a:p>
            <a:r>
              <a:rPr lang="en-US" sz="3200" dirty="0">
                <a:solidFill>
                  <a:schemeClr val="accent1">
                    <a:lumMod val="75000"/>
                  </a:schemeClr>
                </a:solidFill>
              </a:rPr>
              <a:t>from one node to another.</a:t>
            </a:r>
            <a:endParaRPr lang="en-GB" sz="3200" dirty="0">
              <a:solidFill>
                <a:schemeClr val="accent1">
                  <a:lumMod val="75000"/>
                </a:schemeClr>
              </a:solidFill>
            </a:endParaRPr>
          </a:p>
        </p:txBody>
      </p:sp>
    </p:spTree>
    <p:extLst>
      <p:ext uri="{BB962C8B-B14F-4D97-AF65-F5344CB8AC3E}">
        <p14:creationId xmlns:p14="http://schemas.microsoft.com/office/powerpoint/2010/main" val="40223343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a:t>
            </a:r>
            <a:endParaRPr lang="en-GB" dirty="0"/>
          </a:p>
        </p:txBody>
      </p:sp>
      <p:sp>
        <p:nvSpPr>
          <p:cNvPr id="3" name="Content Placeholder 2"/>
          <p:cNvSpPr>
            <a:spLocks noGrp="1"/>
          </p:cNvSpPr>
          <p:nvPr>
            <p:ph idx="1"/>
          </p:nvPr>
        </p:nvSpPr>
        <p:spPr>
          <a:xfrm>
            <a:off x="76200" y="1600200"/>
            <a:ext cx="8686800" cy="4525963"/>
          </a:xfrm>
        </p:spPr>
        <p:txBody>
          <a:bodyPr>
            <a:normAutofit/>
          </a:bodyPr>
          <a:lstStyle/>
          <a:p>
            <a:pPr lvl="0"/>
            <a:r>
              <a:rPr lang="en-US" sz="3600" dirty="0"/>
              <a:t>Higher </a:t>
            </a:r>
            <a:r>
              <a:rPr lang="en-US" sz="3600" dirty="0" smtClean="0"/>
              <a:t>scalability</a:t>
            </a:r>
            <a:endParaRPr lang="en-GB" sz="3600" dirty="0"/>
          </a:p>
          <a:p>
            <a:r>
              <a:rPr lang="en-US" sz="3600" dirty="0"/>
              <a:t>Ease in troubleshooting and </a:t>
            </a:r>
            <a:r>
              <a:rPr lang="en-US" sz="3600" dirty="0" smtClean="0"/>
              <a:t>maintenance</a:t>
            </a:r>
          </a:p>
          <a:p>
            <a:endParaRPr lang="en-GB" sz="3600" dirty="0"/>
          </a:p>
        </p:txBody>
      </p:sp>
    </p:spTree>
    <p:extLst>
      <p:ext uri="{BB962C8B-B14F-4D97-AF65-F5344CB8AC3E}">
        <p14:creationId xmlns:p14="http://schemas.microsoft.com/office/powerpoint/2010/main" val="6884036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DISADVANTAGES</a:t>
            </a:r>
            <a:endParaRPr lang="en-GB" dirty="0"/>
          </a:p>
        </p:txBody>
      </p:sp>
      <p:sp>
        <p:nvSpPr>
          <p:cNvPr id="3" name="Content Placeholder 2"/>
          <p:cNvSpPr>
            <a:spLocks noGrp="1"/>
          </p:cNvSpPr>
          <p:nvPr>
            <p:ph idx="1"/>
          </p:nvPr>
        </p:nvSpPr>
        <p:spPr/>
        <p:txBody>
          <a:bodyPr>
            <a:normAutofit/>
          </a:bodyPr>
          <a:lstStyle/>
          <a:p>
            <a:pPr lvl="0"/>
            <a:r>
              <a:rPr lang="en-US" sz="3600" dirty="0"/>
              <a:t>High cost of </a:t>
            </a:r>
            <a:r>
              <a:rPr lang="en-US" sz="3600" dirty="0" smtClean="0"/>
              <a:t>installation</a:t>
            </a:r>
            <a:r>
              <a:rPr lang="en-US" sz="3600" dirty="0"/>
              <a:t> </a:t>
            </a:r>
            <a:endParaRPr lang="en-GB" sz="3600" dirty="0"/>
          </a:p>
          <a:p>
            <a:pPr lvl="0"/>
            <a:r>
              <a:rPr lang="en-US" sz="3600" dirty="0"/>
              <a:t>Single point of </a:t>
            </a:r>
            <a:r>
              <a:rPr lang="en-US" sz="3600" dirty="0" smtClean="0"/>
              <a:t>failure</a:t>
            </a:r>
            <a:endParaRPr lang="en-GB" sz="3600" dirty="0"/>
          </a:p>
        </p:txBody>
      </p:sp>
    </p:spTree>
    <p:extLst>
      <p:ext uri="{BB962C8B-B14F-4D97-AF65-F5344CB8AC3E}">
        <p14:creationId xmlns:p14="http://schemas.microsoft.com/office/powerpoint/2010/main" val="14730027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RING </a:t>
            </a:r>
            <a:r>
              <a:rPr lang="en-US" dirty="0" smtClean="0"/>
              <a:t>TOPOLOGY</a:t>
            </a:r>
            <a:endParaRPr lang="en-GB" dirty="0"/>
          </a:p>
        </p:txBody>
      </p:sp>
      <p:pic>
        <p:nvPicPr>
          <p:cNvPr id="10242" name="Picture 2" descr="r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233612"/>
            <a:ext cx="8610600" cy="462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0" y="1026348"/>
            <a:ext cx="9198224" cy="1569660"/>
          </a:xfrm>
          <a:prstGeom prst="rect">
            <a:avLst/>
          </a:prstGeom>
          <a:noFill/>
        </p:spPr>
        <p:txBody>
          <a:bodyPr wrap="none" rtlCol="0">
            <a:spAutoFit/>
          </a:bodyPr>
          <a:lstStyle/>
          <a:p>
            <a:r>
              <a:rPr lang="en-US" sz="3200" dirty="0">
                <a:solidFill>
                  <a:schemeClr val="accent1">
                    <a:lumMod val="75000"/>
                  </a:schemeClr>
                </a:solidFill>
              </a:rPr>
              <a:t>The ring topology connects the nodes on a network </a:t>
            </a:r>
          </a:p>
          <a:p>
            <a:r>
              <a:rPr lang="en-US" sz="3200" dirty="0">
                <a:solidFill>
                  <a:schemeClr val="accent1">
                    <a:lumMod val="75000"/>
                  </a:schemeClr>
                </a:solidFill>
              </a:rPr>
              <a:t>through a point-to point connection.  </a:t>
            </a:r>
          </a:p>
          <a:p>
            <a:r>
              <a:rPr lang="en-US" sz="3200" dirty="0">
                <a:solidFill>
                  <a:schemeClr val="accent1">
                    <a:lumMod val="75000"/>
                  </a:schemeClr>
                </a:solidFill>
              </a:rPr>
              <a:t>Consequently, no endpoints exist in this type of setup</a:t>
            </a:r>
            <a:r>
              <a:rPr lang="en-US" sz="3200" dirty="0" smtClean="0"/>
              <a:t>.</a:t>
            </a:r>
            <a:endParaRPr lang="en-GB" sz="3200" dirty="0"/>
          </a:p>
        </p:txBody>
      </p:sp>
    </p:spTree>
    <p:extLst>
      <p:ext uri="{BB962C8B-B14F-4D97-AF65-F5344CB8AC3E}">
        <p14:creationId xmlns:p14="http://schemas.microsoft.com/office/powerpoint/2010/main" val="30866448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ADVANTAGES</a:t>
            </a:r>
            <a:endParaRPr lang="en-GB" dirty="0"/>
          </a:p>
        </p:txBody>
      </p:sp>
      <p:sp>
        <p:nvSpPr>
          <p:cNvPr id="3" name="Content Placeholder 2"/>
          <p:cNvSpPr>
            <a:spLocks noGrp="1"/>
          </p:cNvSpPr>
          <p:nvPr>
            <p:ph idx="1"/>
          </p:nvPr>
        </p:nvSpPr>
        <p:spPr/>
        <p:txBody>
          <a:bodyPr>
            <a:normAutofit/>
          </a:bodyPr>
          <a:lstStyle/>
          <a:p>
            <a:pPr lvl="0"/>
            <a:r>
              <a:rPr lang="en-US" sz="3600" dirty="0"/>
              <a:t>Prevention of </a:t>
            </a:r>
            <a:r>
              <a:rPr lang="en-US" sz="3600" dirty="0" smtClean="0"/>
              <a:t>collisions</a:t>
            </a:r>
          </a:p>
          <a:p>
            <a:pPr lvl="0"/>
            <a:r>
              <a:rPr lang="en-US" sz="3600" dirty="0" smtClean="0"/>
              <a:t>Ease </a:t>
            </a:r>
            <a:r>
              <a:rPr lang="en-US" sz="3600" dirty="0"/>
              <a:t>in troubleshooting and </a:t>
            </a:r>
            <a:r>
              <a:rPr lang="en-US" sz="3600" dirty="0" smtClean="0"/>
              <a:t>maintenance</a:t>
            </a:r>
            <a:endParaRPr lang="en-GB" sz="3600" dirty="0"/>
          </a:p>
        </p:txBody>
      </p:sp>
    </p:spTree>
    <p:extLst>
      <p:ext uri="{BB962C8B-B14F-4D97-AF65-F5344CB8AC3E}">
        <p14:creationId xmlns:p14="http://schemas.microsoft.com/office/powerpoint/2010/main" val="68681261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DISADVANTAGES</a:t>
            </a:r>
            <a:endParaRPr lang="en-GB" dirty="0"/>
          </a:p>
        </p:txBody>
      </p:sp>
      <p:sp>
        <p:nvSpPr>
          <p:cNvPr id="3" name="Content Placeholder 2"/>
          <p:cNvSpPr>
            <a:spLocks noGrp="1"/>
          </p:cNvSpPr>
          <p:nvPr>
            <p:ph idx="1"/>
          </p:nvPr>
        </p:nvSpPr>
        <p:spPr/>
        <p:txBody>
          <a:bodyPr>
            <a:normAutofit/>
          </a:bodyPr>
          <a:lstStyle/>
          <a:p>
            <a:pPr lvl="0"/>
            <a:r>
              <a:rPr lang="en-US" sz="3600" dirty="0"/>
              <a:t>High risk of network </a:t>
            </a:r>
            <a:r>
              <a:rPr lang="en-US" sz="3600" dirty="0" smtClean="0"/>
              <a:t>failure</a:t>
            </a:r>
            <a:endParaRPr lang="en-US" sz="3600" dirty="0"/>
          </a:p>
          <a:p>
            <a:pPr lvl="0"/>
            <a:r>
              <a:rPr lang="en-US" sz="3600" dirty="0" smtClean="0"/>
              <a:t>Expensive </a:t>
            </a:r>
            <a:r>
              <a:rPr lang="en-US" sz="3600" dirty="0"/>
              <a:t>setup and </a:t>
            </a:r>
            <a:r>
              <a:rPr lang="en-US" sz="3600" dirty="0" smtClean="0"/>
              <a:t>installation</a:t>
            </a:r>
            <a:endParaRPr lang="en-GB" sz="3600" dirty="0"/>
          </a:p>
        </p:txBody>
      </p:sp>
    </p:spTree>
    <p:extLst>
      <p:ext uri="{BB962C8B-B14F-4D97-AF65-F5344CB8AC3E}">
        <p14:creationId xmlns:p14="http://schemas.microsoft.com/office/powerpoint/2010/main" val="5247440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MESH </a:t>
            </a:r>
            <a:r>
              <a:rPr lang="en-US" dirty="0" smtClean="0"/>
              <a:t>TOPOLOGY</a:t>
            </a:r>
            <a:endParaRPr lang="en-GB" dirty="0"/>
          </a:p>
        </p:txBody>
      </p:sp>
      <p:pic>
        <p:nvPicPr>
          <p:cNvPr id="11266" name="Picture 2" descr="mes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603548"/>
            <a:ext cx="7086600" cy="42544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304800" y="990600"/>
            <a:ext cx="8748229" cy="1815882"/>
          </a:xfrm>
          <a:prstGeom prst="rect">
            <a:avLst/>
          </a:prstGeom>
          <a:noFill/>
        </p:spPr>
        <p:txBody>
          <a:bodyPr wrap="none" rtlCol="0">
            <a:spAutoFit/>
          </a:bodyPr>
          <a:lstStyle/>
          <a:p>
            <a:r>
              <a:rPr lang="en-US" sz="2800" dirty="0">
                <a:solidFill>
                  <a:schemeClr val="accent1">
                    <a:lumMod val="75000"/>
                  </a:schemeClr>
                </a:solidFill>
              </a:rPr>
              <a:t>The mesh topology is a topology of network in </a:t>
            </a:r>
          </a:p>
          <a:p>
            <a:r>
              <a:rPr lang="en-US" sz="2800" dirty="0">
                <a:solidFill>
                  <a:schemeClr val="accent1">
                    <a:lumMod val="75000"/>
                  </a:schemeClr>
                </a:solidFill>
              </a:rPr>
              <a:t>which each node is connected to all nodes. </a:t>
            </a:r>
          </a:p>
          <a:p>
            <a:r>
              <a:rPr lang="en-US" sz="2800" dirty="0">
                <a:solidFill>
                  <a:schemeClr val="accent1">
                    <a:lumMod val="75000"/>
                  </a:schemeClr>
                </a:solidFill>
              </a:rPr>
              <a:t>This makes it possible to carry messages from one node to </a:t>
            </a:r>
          </a:p>
          <a:p>
            <a:r>
              <a:rPr lang="en-US" sz="2800" dirty="0">
                <a:solidFill>
                  <a:schemeClr val="accent1">
                    <a:lumMod val="75000"/>
                  </a:schemeClr>
                </a:solidFill>
              </a:rPr>
              <a:t>another in different ways. </a:t>
            </a:r>
            <a:endParaRPr lang="en-GB" sz="2800" dirty="0">
              <a:solidFill>
                <a:schemeClr val="accent1">
                  <a:lumMod val="75000"/>
                </a:schemeClr>
              </a:solidFill>
            </a:endParaRPr>
          </a:p>
        </p:txBody>
      </p:sp>
    </p:spTree>
    <p:extLst>
      <p:ext uri="{BB962C8B-B14F-4D97-AF65-F5344CB8AC3E}">
        <p14:creationId xmlns:p14="http://schemas.microsoft.com/office/powerpoint/2010/main" val="393925177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a:t>
            </a:r>
            <a:r>
              <a:rPr lang="en-US" u="sng" dirty="0" smtClean="0"/>
              <a:t> </a:t>
            </a:r>
            <a:endParaRPr lang="en-GB" dirty="0"/>
          </a:p>
        </p:txBody>
      </p:sp>
      <p:sp>
        <p:nvSpPr>
          <p:cNvPr id="3" name="Content Placeholder 2"/>
          <p:cNvSpPr>
            <a:spLocks noGrp="1"/>
          </p:cNvSpPr>
          <p:nvPr>
            <p:ph idx="1"/>
          </p:nvPr>
        </p:nvSpPr>
        <p:spPr/>
        <p:txBody>
          <a:bodyPr/>
          <a:lstStyle/>
          <a:p>
            <a:pPr lvl="0"/>
            <a:r>
              <a:rPr lang="en-US" dirty="0"/>
              <a:t>It is possible to carry messages from one node to another in different ways.</a:t>
            </a:r>
            <a:endParaRPr lang="en-GB" dirty="0"/>
          </a:p>
          <a:p>
            <a:pPr lvl="0"/>
            <a:r>
              <a:rPr lang="en-US" dirty="0"/>
              <a:t>There can be absolutely no interruption in communications.</a:t>
            </a:r>
            <a:endParaRPr lang="en-GB" dirty="0"/>
          </a:p>
          <a:p>
            <a:pPr lvl="0"/>
            <a:r>
              <a:rPr lang="en-US" dirty="0"/>
              <a:t>Each server has its own communications with all other servers.</a:t>
            </a:r>
            <a:endParaRPr lang="en-GB" dirty="0"/>
          </a:p>
          <a:p>
            <a:pPr lvl="0"/>
            <a:r>
              <a:rPr lang="en-US" dirty="0"/>
              <a:t>If a cable fails the other will take over the traffic.</a:t>
            </a:r>
            <a:endParaRPr lang="en-GB" dirty="0"/>
          </a:p>
          <a:p>
            <a:pPr lvl="0"/>
            <a:r>
              <a:rPr lang="en-US" dirty="0"/>
              <a:t>Does not require a central server node or reducing maintenance.</a:t>
            </a:r>
            <a:endParaRPr lang="en-GB" dirty="0"/>
          </a:p>
          <a:p>
            <a:pPr lvl="0"/>
            <a:r>
              <a:rPr lang="en-US" dirty="0"/>
              <a:t>If a node disappears or fails does not affect the other nodes.</a:t>
            </a:r>
            <a:endParaRPr lang="en-GB" dirty="0"/>
          </a:p>
          <a:p>
            <a:endParaRPr lang="en-GB" dirty="0"/>
          </a:p>
        </p:txBody>
      </p:sp>
    </p:spTree>
    <p:extLst>
      <p:ext uri="{BB962C8B-B14F-4D97-AF65-F5344CB8AC3E}">
        <p14:creationId xmlns:p14="http://schemas.microsoft.com/office/powerpoint/2010/main" val="12785406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a:t>
            </a:r>
            <a:r>
              <a:rPr lang="en-US" u="sng" dirty="0" smtClean="0"/>
              <a:t> </a:t>
            </a:r>
            <a:endParaRPr lang="en-GB" dirty="0"/>
          </a:p>
        </p:txBody>
      </p:sp>
      <p:sp>
        <p:nvSpPr>
          <p:cNvPr id="3" name="Content Placeholder 2"/>
          <p:cNvSpPr>
            <a:spLocks noGrp="1"/>
          </p:cNvSpPr>
          <p:nvPr>
            <p:ph idx="1"/>
          </p:nvPr>
        </p:nvSpPr>
        <p:spPr/>
        <p:txBody>
          <a:bodyPr/>
          <a:lstStyle/>
          <a:p>
            <a:r>
              <a:rPr lang="en-US" dirty="0"/>
              <a:t>This network is expensive to install because it requires a lot of cable</a:t>
            </a:r>
            <a:endParaRPr lang="en-GB" dirty="0"/>
          </a:p>
          <a:p>
            <a:endParaRPr lang="en-GB" dirty="0"/>
          </a:p>
        </p:txBody>
      </p:sp>
    </p:spTree>
    <p:extLst>
      <p:ext uri="{BB962C8B-B14F-4D97-AF65-F5344CB8AC3E}">
        <p14:creationId xmlns:p14="http://schemas.microsoft.com/office/powerpoint/2010/main" val="477861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a:xfrm>
            <a:off x="152400" y="1143000"/>
            <a:ext cx="8686800" cy="5334000"/>
          </a:xfrm>
        </p:spPr>
        <p:txBody>
          <a:bodyPr>
            <a:noAutofit/>
          </a:bodyPr>
          <a:lstStyle/>
          <a:p>
            <a:r>
              <a:rPr lang="en-GB" sz="3600" b="1" dirty="0"/>
              <a:t>Telecommunication</a:t>
            </a:r>
            <a:r>
              <a:rPr lang="en-GB" sz="3600" dirty="0"/>
              <a:t> is communication at a distance by technological means, particularly means based on electrical signals or electromagnetic waves.</a:t>
            </a:r>
          </a:p>
          <a:p>
            <a:r>
              <a:rPr lang="en-GB" sz="3600" dirty="0"/>
              <a:t>Early communication technologies based on visual signals, such as beacons, smoke signals, semaphore telegraphs, signal flags, and optical heliographs are sometimes considered to be forms of telecommunication. </a:t>
            </a:r>
            <a:endParaRPr lang="en-GB" sz="3600" dirty="0" smtClean="0"/>
          </a:p>
          <a:p>
            <a:endParaRPr lang="en-GB" sz="3600" dirty="0"/>
          </a:p>
        </p:txBody>
      </p:sp>
    </p:spTree>
    <p:extLst>
      <p:ext uri="{BB962C8B-B14F-4D97-AF65-F5344CB8AC3E}">
        <p14:creationId xmlns:p14="http://schemas.microsoft.com/office/powerpoint/2010/main" val="1134234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INTRODUCTION</a:t>
            </a:r>
            <a:endParaRPr lang="en-GB" dirty="0"/>
          </a:p>
        </p:txBody>
      </p:sp>
      <p:sp>
        <p:nvSpPr>
          <p:cNvPr id="7" name="Content Placeholder 6"/>
          <p:cNvSpPr>
            <a:spLocks noGrp="1"/>
          </p:cNvSpPr>
          <p:nvPr>
            <p:ph idx="1"/>
          </p:nvPr>
        </p:nvSpPr>
        <p:spPr>
          <a:xfrm>
            <a:off x="457200" y="1219200"/>
            <a:ext cx="8229600" cy="4906963"/>
          </a:xfrm>
        </p:spPr>
        <p:txBody>
          <a:bodyPr>
            <a:noAutofit/>
          </a:bodyPr>
          <a:lstStyle/>
          <a:p>
            <a:r>
              <a:rPr lang="en-GB" sz="3400" dirty="0"/>
              <a:t>Other examples of pre-modern "telecommunication" include audio messages such as coded drumbeats, lung-blown horns, and loud whistles. </a:t>
            </a:r>
          </a:p>
          <a:p>
            <a:r>
              <a:rPr lang="en-GB" sz="3400" dirty="0"/>
              <a:t>Electrical and electromagnetic telecommunication technologies include telegraph, telephone, and </a:t>
            </a:r>
            <a:r>
              <a:rPr lang="en-GB" sz="3400" dirty="0" err="1"/>
              <a:t>teleprinter</a:t>
            </a:r>
            <a:r>
              <a:rPr lang="en-GB" sz="3400" dirty="0"/>
              <a:t>, radio, microwave transmission, </a:t>
            </a:r>
            <a:r>
              <a:rPr lang="en-GB" sz="3400" dirty="0" err="1"/>
              <a:t>fiber</a:t>
            </a:r>
            <a:r>
              <a:rPr lang="en-GB" sz="3400" dirty="0"/>
              <a:t> optics, communications satellites and the Internet.</a:t>
            </a:r>
          </a:p>
          <a:p>
            <a:endParaRPr lang="en-GB" sz="3400" dirty="0"/>
          </a:p>
        </p:txBody>
      </p:sp>
      <p:sp>
        <p:nvSpPr>
          <p:cNvPr id="4" name="AutoShape 2" descr="https://encrypted-tbn0.gstatic.com/images?q=tbn:ANd9GcTvF2ekfdiXZozLkUqAv36XcsMd5d5_WeOTDQ-4CJs_ir5Kfx3E6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https://encrypted-tbn0.gstatic.com/images?q=tbn:ANd9GcTvF2ekfdiXZozLkUqAv36XcsMd5d5_WeOTDQ-4CJs_ir5Kfx3E6A"/>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482396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a:xfrm>
            <a:off x="457200" y="1219200"/>
            <a:ext cx="8229600" cy="4906963"/>
          </a:xfrm>
        </p:spPr>
        <p:txBody>
          <a:bodyPr>
            <a:noAutofit/>
          </a:bodyPr>
          <a:lstStyle/>
          <a:p>
            <a:r>
              <a:rPr lang="en-GB" sz="3600" dirty="0" smtClean="0"/>
              <a:t>A revolution in wireless telecommunications began in the first decade of the 1990s with pioneering developments in radio communications by Nikola Tesla &amp; </a:t>
            </a:r>
            <a:r>
              <a:rPr lang="en-GB" sz="3600" dirty="0" err="1" smtClean="0"/>
              <a:t>Guglielmo</a:t>
            </a:r>
            <a:r>
              <a:rPr lang="en-GB" sz="3600" dirty="0" smtClean="0"/>
              <a:t> Marconi who won the Nobel </a:t>
            </a:r>
            <a:r>
              <a:rPr lang="en-GB" sz="3600" dirty="0"/>
              <a:t>Prize in Physics in 1909 for his efforts. </a:t>
            </a:r>
            <a:endParaRPr lang="en-GB" sz="3600" dirty="0" smtClean="0"/>
          </a:p>
          <a:p>
            <a:endParaRPr lang="en-GB" sz="3600" dirty="0"/>
          </a:p>
        </p:txBody>
      </p:sp>
    </p:spTree>
    <p:extLst>
      <p:ext uri="{BB962C8B-B14F-4D97-AF65-F5344CB8AC3E}">
        <p14:creationId xmlns:p14="http://schemas.microsoft.com/office/powerpoint/2010/main" val="4051506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a:xfrm>
            <a:off x="304800" y="1417637"/>
            <a:ext cx="8686800" cy="5135563"/>
          </a:xfrm>
        </p:spPr>
        <p:txBody>
          <a:bodyPr>
            <a:noAutofit/>
          </a:bodyPr>
          <a:lstStyle/>
          <a:p>
            <a:r>
              <a:rPr lang="en-GB" sz="3600" dirty="0"/>
              <a:t>Other highly notable pioneering inventors and developers in the field of electrical and electronic telecommunications include </a:t>
            </a:r>
            <a:endParaRPr lang="en-GB" sz="3600" dirty="0" smtClean="0"/>
          </a:p>
          <a:p>
            <a:pPr marL="1143000" lvl="1" indent="-742950">
              <a:buFont typeface="+mj-lt"/>
              <a:buAutoNum type="arabicPeriod"/>
            </a:pPr>
            <a:r>
              <a:rPr lang="en-GB" sz="3200" dirty="0" smtClean="0"/>
              <a:t>Charles Wheatstone</a:t>
            </a:r>
            <a:r>
              <a:rPr lang="en-GB" sz="3200" dirty="0"/>
              <a:t> and Samuel Morse (telegraph), </a:t>
            </a:r>
          </a:p>
          <a:p>
            <a:pPr marL="1143000" lvl="1" indent="-742950">
              <a:buFont typeface="+mj-lt"/>
              <a:buAutoNum type="arabicPeriod"/>
            </a:pPr>
            <a:r>
              <a:rPr lang="en-GB" sz="3200" dirty="0"/>
              <a:t>Alexander Graham Bell(telephone), </a:t>
            </a:r>
          </a:p>
          <a:p>
            <a:pPr marL="1143000" lvl="1" indent="-742950">
              <a:buFont typeface="+mj-lt"/>
              <a:buAutoNum type="arabicPeriod"/>
            </a:pPr>
            <a:r>
              <a:rPr lang="en-GB" sz="3200" dirty="0"/>
              <a:t>Edwin Armstrong, and Lee de Forest (radio), </a:t>
            </a:r>
          </a:p>
          <a:p>
            <a:pPr marL="1143000" lvl="1" indent="-742950">
              <a:buFont typeface="+mj-lt"/>
              <a:buAutoNum type="arabicPeriod"/>
            </a:pPr>
            <a:r>
              <a:rPr lang="en-GB" sz="3200" dirty="0" smtClean="0"/>
              <a:t>John </a:t>
            </a:r>
            <a:r>
              <a:rPr lang="en-GB" sz="3200" dirty="0" err="1"/>
              <a:t>Logie</a:t>
            </a:r>
            <a:r>
              <a:rPr lang="en-GB" sz="3200" dirty="0"/>
              <a:t> Baird and </a:t>
            </a:r>
            <a:r>
              <a:rPr lang="en-GB" sz="3200" dirty="0" smtClean="0"/>
              <a:t>Philo Farnsworth (television).</a:t>
            </a:r>
            <a:endParaRPr lang="en-GB" sz="3200" dirty="0"/>
          </a:p>
          <a:p>
            <a:endParaRPr lang="en-GB" sz="3600" dirty="0"/>
          </a:p>
        </p:txBody>
      </p:sp>
    </p:spTree>
    <p:extLst>
      <p:ext uri="{BB962C8B-B14F-4D97-AF65-F5344CB8AC3E}">
        <p14:creationId xmlns:p14="http://schemas.microsoft.com/office/powerpoint/2010/main" val="414505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TYPES OF SIGNALS</a:t>
            </a:r>
            <a:endParaRPr lang="en-GB" dirty="0"/>
          </a:p>
        </p:txBody>
      </p:sp>
      <p:sp>
        <p:nvSpPr>
          <p:cNvPr id="3" name="Content Placeholder 2"/>
          <p:cNvSpPr>
            <a:spLocks noGrp="1"/>
          </p:cNvSpPr>
          <p:nvPr>
            <p:ph idx="1"/>
          </p:nvPr>
        </p:nvSpPr>
        <p:spPr>
          <a:xfrm>
            <a:off x="152400" y="1219200"/>
            <a:ext cx="8839200" cy="5410200"/>
          </a:xfrm>
        </p:spPr>
        <p:txBody>
          <a:bodyPr>
            <a:noAutofit/>
          </a:bodyPr>
          <a:lstStyle/>
          <a:p>
            <a:pPr marL="0" indent="0">
              <a:buNone/>
            </a:pPr>
            <a:r>
              <a:rPr lang="en-US" sz="3600" b="1" dirty="0"/>
              <a:t>ANALOG SIGNAL </a:t>
            </a:r>
            <a:endParaRPr lang="en-GB" sz="3600" b="1" dirty="0"/>
          </a:p>
          <a:p>
            <a:r>
              <a:rPr lang="en-US" sz="3600" dirty="0"/>
              <a:t>A continuous waveform that a communication </a:t>
            </a:r>
            <a:r>
              <a:rPr lang="en-US" sz="3600" dirty="0" smtClean="0"/>
              <a:t>medium uses </a:t>
            </a:r>
            <a:r>
              <a:rPr lang="en-US" sz="3600" dirty="0"/>
              <a:t>primarily for voice communications</a:t>
            </a:r>
            <a:r>
              <a:rPr lang="en-US" sz="3600" dirty="0" smtClean="0"/>
              <a:t>.</a:t>
            </a:r>
            <a:endParaRPr lang="en-GB" sz="3600" dirty="0"/>
          </a:p>
          <a:p>
            <a:pPr marL="0" indent="0">
              <a:buNone/>
            </a:pPr>
            <a:r>
              <a:rPr lang="en-US" sz="3600" b="1" dirty="0"/>
              <a:t>DIGITAL SIGNAL</a:t>
            </a:r>
            <a:endParaRPr lang="en-GB" sz="3600" b="1" dirty="0"/>
          </a:p>
          <a:p>
            <a:r>
              <a:rPr lang="en-US" sz="3600" dirty="0"/>
              <a:t>A discrete waveform that transmits data coded into two discrete states as 1-bit and 0-bit which are represented by on and off electrical pulses</a:t>
            </a:r>
            <a:r>
              <a:rPr lang="en-US" sz="3600" dirty="0" smtClean="0"/>
              <a:t>.</a:t>
            </a:r>
            <a:endParaRPr lang="en-GB" sz="3600" dirty="0"/>
          </a:p>
          <a:p>
            <a:endParaRPr lang="en-GB" sz="3600" dirty="0"/>
          </a:p>
        </p:txBody>
      </p:sp>
    </p:spTree>
    <p:extLst>
      <p:ext uri="{BB962C8B-B14F-4D97-AF65-F5344CB8AC3E}">
        <p14:creationId xmlns:p14="http://schemas.microsoft.com/office/powerpoint/2010/main" val="22154828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MODEM </a:t>
            </a:r>
            <a:endParaRPr lang="en-GB" dirty="0"/>
          </a:p>
        </p:txBody>
      </p:sp>
      <p:sp>
        <p:nvSpPr>
          <p:cNvPr id="3" name="Content Placeholder 2"/>
          <p:cNvSpPr>
            <a:spLocks noGrp="1"/>
          </p:cNvSpPr>
          <p:nvPr>
            <p:ph idx="1"/>
          </p:nvPr>
        </p:nvSpPr>
        <p:spPr/>
        <p:txBody>
          <a:bodyPr>
            <a:normAutofit/>
          </a:bodyPr>
          <a:lstStyle/>
          <a:p>
            <a:pPr lvl="0"/>
            <a:r>
              <a:rPr lang="en-US" sz="3600" dirty="0"/>
              <a:t>A </a:t>
            </a:r>
            <a:r>
              <a:rPr lang="en-US" sz="3600" dirty="0" smtClean="0"/>
              <a:t>is </a:t>
            </a:r>
            <a:r>
              <a:rPr lang="en-US" sz="3600" dirty="0"/>
              <a:t>a device used in translating digital signals into analog signals and the vice versa</a:t>
            </a:r>
            <a:endParaRPr lang="en-GB" sz="3600" dirty="0"/>
          </a:p>
          <a:p>
            <a:pPr lvl="1">
              <a:buFont typeface="Wingdings" pitchFamily="2" charset="2"/>
              <a:buChar char="Ø"/>
            </a:pPr>
            <a:r>
              <a:rPr lang="en-US" sz="3200" dirty="0"/>
              <a:t>Modulation: Converting digital signal into analog signal</a:t>
            </a:r>
            <a:endParaRPr lang="en-GB" sz="3200" dirty="0"/>
          </a:p>
          <a:p>
            <a:pPr lvl="1">
              <a:buFont typeface="Wingdings" pitchFamily="2" charset="2"/>
              <a:buChar char="Ø"/>
            </a:pPr>
            <a:r>
              <a:rPr lang="en-US" sz="3200" dirty="0"/>
              <a:t>Demodulation: Converting analog signals to digital signals</a:t>
            </a:r>
            <a:endParaRPr lang="en-GB" sz="3200" dirty="0"/>
          </a:p>
          <a:p>
            <a:endParaRPr lang="en-GB" sz="3200" dirty="0"/>
          </a:p>
        </p:txBody>
      </p:sp>
    </p:spTree>
    <p:extLst>
      <p:ext uri="{BB962C8B-B14F-4D97-AF65-F5344CB8AC3E}">
        <p14:creationId xmlns:p14="http://schemas.microsoft.com/office/powerpoint/2010/main" val="2437323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TELECOMMUNICATION </a:t>
            </a:r>
            <a:r>
              <a:rPr lang="en-US" dirty="0" smtClean="0"/>
              <a:t>CHANNELS/MODES</a:t>
            </a:r>
            <a:endParaRPr lang="en-GB" dirty="0"/>
          </a:p>
        </p:txBody>
      </p:sp>
      <p:sp>
        <p:nvSpPr>
          <p:cNvPr id="3" name="Content Placeholder 2"/>
          <p:cNvSpPr>
            <a:spLocks noGrp="1"/>
          </p:cNvSpPr>
          <p:nvPr>
            <p:ph idx="1"/>
          </p:nvPr>
        </p:nvSpPr>
        <p:spPr>
          <a:xfrm>
            <a:off x="457200" y="1524000"/>
            <a:ext cx="8229600" cy="5105400"/>
          </a:xfrm>
        </p:spPr>
        <p:txBody>
          <a:bodyPr>
            <a:noAutofit/>
          </a:bodyPr>
          <a:lstStyle/>
          <a:p>
            <a:pPr marL="742950" lvl="0" indent="-742950">
              <a:buFont typeface="+mj-lt"/>
              <a:buAutoNum type="arabicPeriod"/>
            </a:pPr>
            <a:r>
              <a:rPr lang="en-US" sz="3600" dirty="0"/>
              <a:t>Simplex channel</a:t>
            </a:r>
            <a:endParaRPr lang="en-GB" sz="3600" dirty="0"/>
          </a:p>
          <a:p>
            <a:pPr lvl="1">
              <a:buFont typeface="Wingdings" pitchFamily="2" charset="2"/>
              <a:buChar char="Ø"/>
            </a:pPr>
            <a:r>
              <a:rPr lang="en-US" sz="3200" dirty="0"/>
              <a:t>Information/data flows in only one </a:t>
            </a:r>
            <a:r>
              <a:rPr lang="en-US" sz="3200" dirty="0" smtClean="0"/>
              <a:t>direction</a:t>
            </a:r>
            <a:endParaRPr lang="en-GB" sz="3200" dirty="0"/>
          </a:p>
          <a:p>
            <a:pPr marL="0" lvl="0" indent="0">
              <a:buNone/>
            </a:pPr>
            <a:r>
              <a:rPr lang="en-US" sz="3600" dirty="0" smtClean="0"/>
              <a:t>2. 	Half </a:t>
            </a:r>
            <a:r>
              <a:rPr lang="en-US" sz="3600" dirty="0"/>
              <a:t>duplex channel</a:t>
            </a:r>
            <a:endParaRPr lang="en-GB" sz="3600" dirty="0"/>
          </a:p>
          <a:p>
            <a:pPr lvl="1">
              <a:buFont typeface="Wingdings" pitchFamily="2" charset="2"/>
              <a:buChar char="Ø"/>
            </a:pPr>
            <a:r>
              <a:rPr lang="en-US" sz="3200" dirty="0"/>
              <a:t>Information/data flows in both directions but not at the same </a:t>
            </a:r>
            <a:r>
              <a:rPr lang="en-US" sz="3200" dirty="0" smtClean="0"/>
              <a:t>time</a:t>
            </a:r>
            <a:endParaRPr lang="en-GB" sz="3200" dirty="0"/>
          </a:p>
          <a:p>
            <a:pPr marL="0" lvl="0" indent="0">
              <a:buNone/>
            </a:pPr>
            <a:r>
              <a:rPr lang="en-US" sz="3600" dirty="0" smtClean="0"/>
              <a:t>3. 	Full </a:t>
            </a:r>
            <a:r>
              <a:rPr lang="en-US" sz="3600" dirty="0"/>
              <a:t>duplex channel</a:t>
            </a:r>
            <a:endParaRPr lang="en-GB" sz="3600" dirty="0"/>
          </a:p>
          <a:p>
            <a:pPr lvl="1">
              <a:buFont typeface="Wingdings" pitchFamily="2" charset="2"/>
              <a:buChar char="Ø"/>
            </a:pPr>
            <a:r>
              <a:rPr lang="en-US" sz="3200" dirty="0"/>
              <a:t>Information/data flows in both directions</a:t>
            </a:r>
            <a:endParaRPr lang="en-GB" sz="3200" dirty="0"/>
          </a:p>
          <a:p>
            <a:endParaRPr lang="en-GB" sz="3600" dirty="0"/>
          </a:p>
        </p:txBody>
      </p:sp>
    </p:spTree>
    <p:extLst>
      <p:ext uri="{BB962C8B-B14F-4D97-AF65-F5344CB8AC3E}">
        <p14:creationId xmlns:p14="http://schemas.microsoft.com/office/powerpoint/2010/main" val="2823126528"/>
      </p:ext>
    </p:extLst>
  </p:cSld>
  <p:clrMapOvr>
    <a:masterClrMapping/>
  </p:clrMapOvr>
  <p:timing>
    <p:tnLst>
      <p:par>
        <p:cTn id="1" dur="indefinite" restart="never" nodeType="tmRoot"/>
      </p:par>
    </p:tnLst>
  </p:timing>
</p:sld>
</file>

<file path=ppt/theme/theme1.xml><?xml version="1.0" encoding="utf-8"?>
<a:theme xmlns:a="http://schemas.openxmlformats.org/drawingml/2006/main" name="TS010385378">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TS010385378</Template>
  <TotalTime>1993</TotalTime>
  <Words>2014</Words>
  <Application>Microsoft Office PowerPoint</Application>
  <PresentationFormat>On-screen Show (4:3)</PresentationFormat>
  <Paragraphs>178</Paragraphs>
  <Slides>29</Slides>
  <Notes>14</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TS010385378</vt:lpstr>
      <vt:lpstr>INTRODUCTION TO COMPUTER TECHNOLOGY</vt:lpstr>
      <vt:lpstr>OBJECTIVES OF THE SESSION</vt:lpstr>
      <vt:lpstr>INTRODUCTION</vt:lpstr>
      <vt:lpstr>INTRODUCTION</vt:lpstr>
      <vt:lpstr>INTRODUCTION</vt:lpstr>
      <vt:lpstr>INTRODUCTION</vt:lpstr>
      <vt:lpstr>TYPES OF SIGNALS</vt:lpstr>
      <vt:lpstr>MODEM </vt:lpstr>
      <vt:lpstr>TELECOMMUNICATION CHANNELS/MODES</vt:lpstr>
      <vt:lpstr>INTRODUCTION TO COMPUTER NETWORKS</vt:lpstr>
      <vt:lpstr>COMPUTER NETWORK</vt:lpstr>
      <vt:lpstr>NETWORK</vt:lpstr>
      <vt:lpstr>TELECOMMUNICATIONS NETWORK</vt:lpstr>
      <vt:lpstr>ADVANTAGES OF NETWORK</vt:lpstr>
      <vt:lpstr>NETWORK TOPOLOGY </vt:lpstr>
      <vt:lpstr>NETWORK TOPOLOGY</vt:lpstr>
      <vt:lpstr>NETWORK TOPOLOGY</vt:lpstr>
      <vt:lpstr>BUS TOPOLOGY</vt:lpstr>
      <vt:lpstr>ADVANTAGES</vt:lpstr>
      <vt:lpstr>DISADVANTAGES</vt:lpstr>
      <vt:lpstr>STAR TOPOLOGY</vt:lpstr>
      <vt:lpstr>ADVANTAGES</vt:lpstr>
      <vt:lpstr>DISADVANTAGES</vt:lpstr>
      <vt:lpstr>RING TOPOLOGY</vt:lpstr>
      <vt:lpstr>ADVANTAGES</vt:lpstr>
      <vt:lpstr>DISADVANTAGES</vt:lpstr>
      <vt:lpstr>MESH TOPOLOGY</vt:lpstr>
      <vt:lpstr>ADVANTAGES </vt:lpstr>
      <vt:lpstr>DISADVANTAGES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Computer Applications</dc:title>
  <dc:creator>Akanferi</dc:creator>
  <cp:lastModifiedBy>Akanferi</cp:lastModifiedBy>
  <cp:revision>303</cp:revision>
  <dcterms:created xsi:type="dcterms:W3CDTF">2012-09-13T09:47:39Z</dcterms:created>
  <dcterms:modified xsi:type="dcterms:W3CDTF">2013-03-04T17:55:17Z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