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2"/>
  </p:notesMasterIdLst>
  <p:handoutMasterIdLst>
    <p:handoutMasterId r:id="rId33"/>
  </p:handoutMasterIdLst>
  <p:sldIdLst>
    <p:sldId id="256" r:id="rId3"/>
    <p:sldId id="257" r:id="rId4"/>
    <p:sldId id="258" r:id="rId5"/>
    <p:sldId id="260" r:id="rId6"/>
    <p:sldId id="267" r:id="rId7"/>
    <p:sldId id="263" r:id="rId8"/>
    <p:sldId id="264" r:id="rId9"/>
    <p:sldId id="265" r:id="rId10"/>
    <p:sldId id="266" r:id="rId11"/>
    <p:sldId id="268" r:id="rId12"/>
    <p:sldId id="269" r:id="rId13"/>
    <p:sldId id="270" r:id="rId14"/>
    <p:sldId id="271" r:id="rId15"/>
    <p:sldId id="273" r:id="rId16"/>
    <p:sldId id="274" r:id="rId17"/>
    <p:sldId id="272"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DA5A"/>
    <a:srgbClr val="C074B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944" autoAdjust="0"/>
    <p:restoredTop sz="85231" autoAdjust="0"/>
  </p:normalViewPr>
  <p:slideViewPr>
    <p:cSldViewPr>
      <p:cViewPr varScale="1">
        <p:scale>
          <a:sx n="58" d="100"/>
          <a:sy n="58" d="100"/>
        </p:scale>
        <p:origin x="-13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188"/>
    </p:cViewPr>
  </p:sorter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3/16/2014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1960759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5921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14</a:t>
            </a:fld>
            <a:endParaRPr lang="en-US"/>
          </a:p>
        </p:txBody>
      </p:sp>
    </p:spTree>
    <p:extLst>
      <p:ext uri="{BB962C8B-B14F-4D97-AF65-F5344CB8AC3E}">
        <p14:creationId xmlns:p14="http://schemas.microsoft.com/office/powerpoint/2010/main" val="270259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2</a:t>
            </a:fld>
            <a:endParaRPr lang="en-US" dirty="0"/>
          </a:p>
        </p:txBody>
      </p:sp>
    </p:spTree>
    <p:extLst>
      <p:ext uri="{BB962C8B-B14F-4D97-AF65-F5344CB8AC3E}">
        <p14:creationId xmlns:p14="http://schemas.microsoft.com/office/powerpoint/2010/main" val="216259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Computer crime, a growing threat to society, is caused by the criminal or irresponsible actions of individuals who are taking advantage of the widespread use and vulnerability of computers and the Internet and other networks. It presents a major challenge to the ethical use of information technologies. Computer crime also poses serious threats to the integrity, safety, and survival of most business systems and thus makes the development of effective security methods a top priority.</a:t>
            </a:r>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a:p>
        </p:txBody>
      </p:sp>
    </p:spTree>
    <p:extLst>
      <p:ext uri="{BB962C8B-B14F-4D97-AF65-F5344CB8AC3E}">
        <p14:creationId xmlns:p14="http://schemas.microsoft.com/office/powerpoint/2010/main" val="3798705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CFC28CD5-E981-4CFB-AD3A-1063A7224C52}" type="slidenum">
              <a:rPr lang="en-US" sz="1200">
                <a:latin typeface="Times New Roman" pitchFamily="18" charset="0"/>
              </a:rPr>
              <a:pPr eaLnBrk="1" hangingPunct="1"/>
              <a:t>5</a:t>
            </a:fld>
            <a:endParaRPr 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Hacking</a:t>
            </a:r>
            <a:r>
              <a:rPr lang="en-US" sz="1200" kern="1200" dirty="0" smtClean="0">
                <a:solidFill>
                  <a:schemeClr val="tx1"/>
                </a:solidFill>
                <a:effectLst/>
                <a:latin typeface="+mn-lt"/>
                <a:ea typeface="+mn-ea"/>
                <a:cs typeface="+mn-cs"/>
              </a:rPr>
              <a:t> is the gaining of unauthorized access to a computer system, and perhaps altering its contents. It may be done in pursuit of a criminal activity or it may be a hobby, with hackers acting alone or passing information to one another. Hacking may be harmless if the participant is only enjoying the challenge of breaking systems defenses, but sever damage can be caused to the computer system owner.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a:t>
            </a:r>
            <a:r>
              <a:rPr lang="en-GB" sz="1200" b="1" kern="1200" dirty="0" smtClean="0">
                <a:solidFill>
                  <a:schemeClr val="tx1"/>
                </a:solidFill>
                <a:effectLst/>
                <a:latin typeface="+mn-lt"/>
                <a:ea typeface="+mn-ea"/>
                <a:cs typeface="+mn-cs"/>
              </a:rPr>
              <a:t>cracker</a:t>
            </a:r>
            <a:r>
              <a:rPr lang="en-GB" sz="1200" kern="1200" dirty="0" smtClean="0">
                <a:solidFill>
                  <a:schemeClr val="tx1"/>
                </a:solidFill>
                <a:effectLst/>
                <a:latin typeface="+mn-lt"/>
                <a:ea typeface="+mn-ea"/>
                <a:cs typeface="+mn-cs"/>
              </a:rPr>
              <a:t> (also called a black hat or </a:t>
            </a:r>
            <a:r>
              <a:rPr lang="en-GB" sz="1200" kern="1200" dirty="0" err="1" smtClean="0">
                <a:solidFill>
                  <a:schemeClr val="tx1"/>
                </a:solidFill>
                <a:effectLst/>
                <a:latin typeface="+mn-lt"/>
                <a:ea typeface="+mn-ea"/>
                <a:cs typeface="+mn-cs"/>
              </a:rPr>
              <a:t>darkside</a:t>
            </a:r>
            <a:r>
              <a:rPr lang="en-GB" sz="1200" kern="1200" dirty="0" smtClean="0">
                <a:solidFill>
                  <a:schemeClr val="tx1"/>
                </a:solidFill>
                <a:effectLst/>
                <a:latin typeface="+mn-lt"/>
                <a:ea typeface="+mn-ea"/>
                <a:cs typeface="+mn-cs"/>
              </a:rPr>
              <a:t> hacker) is a malicious or criminal hacker. Usually a cracker is a person who maintains knowledge of the vulnerabilities he or she finds and exploits them for private advantage, not revealing them to either the general public or the manufacturer for correction. Many crackers promote individual freedom and accessibility over privacy and security. </a:t>
            </a:r>
            <a:endParaRPr lang="en-GB" sz="1200" kern="1200" dirty="0" smtClean="0">
              <a:solidFill>
                <a:schemeClr val="tx1"/>
              </a:solidFill>
              <a:effectLst/>
              <a:latin typeface="+mn-lt"/>
              <a:ea typeface="+mn-ea"/>
              <a:cs typeface="+mn-cs"/>
            </a:endParaRPr>
          </a:p>
          <a:p>
            <a:endParaRPr lang="en-US" dirty="0"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E28FF9BA-FCD2-411A-AA7E-154C19283C08}" type="slidenum">
              <a:rPr lang="en-US" sz="1200">
                <a:latin typeface="Times New Roman" pitchFamily="18" charset="0"/>
              </a:rPr>
              <a:pPr eaLnBrk="1" hangingPunct="1"/>
              <a:t>7</a:t>
            </a:fld>
            <a:endParaRPr lang="en-US"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E931CAB2-8077-4D35-A8AF-09562D9C8BC8}" type="slidenum">
              <a:rPr lang="en-US" sz="1200">
                <a:latin typeface="Times New Roman" pitchFamily="18" charset="0"/>
              </a:rPr>
              <a:pPr eaLnBrk="1" hangingPunct="1"/>
              <a:t>8</a:t>
            </a:fld>
            <a:endParaRPr 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1FF2FB5E-D815-4EF8-9862-885885F1E5E4}" type="slidenum">
              <a:rPr lang="en-US" sz="1200">
                <a:latin typeface="Times New Roman" pitchFamily="18" charset="0"/>
              </a:rPr>
              <a:pPr eaLnBrk="1" hangingPunct="1"/>
              <a:t>9</a:t>
            </a:fld>
            <a:endParaRPr lang="en-US"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178C5771-7B94-4D29-A8C6-302BF87F5AAA}" type="slidenum">
              <a:rPr lang="en-US" sz="1200">
                <a:latin typeface="Times New Roman" pitchFamily="18" charset="0"/>
              </a:rPr>
              <a:pPr eaLnBrk="1" hangingPunct="1"/>
              <a:t>10</a:t>
            </a:fld>
            <a:endParaRPr 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B7F11254-4A4D-4246-BDC7-371D1BF2AB9C}" type="slidenum">
              <a:rPr lang="en-US" sz="1200">
                <a:latin typeface="Times New Roman" pitchFamily="18" charset="0"/>
              </a:rPr>
              <a:pPr eaLnBrk="1" hangingPunct="1"/>
              <a:t>11</a:t>
            </a:fld>
            <a:endParaRPr 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3/16/2014</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95800"/>
          </a:xfrm>
        </p:spPr>
        <p:txBody>
          <a:bodyPr/>
          <a:lstStyle>
            <a:lvl1pPr>
              <a:lnSpc>
                <a:spcPct val="90000"/>
              </a:lnSpc>
              <a:spcBef>
                <a:spcPts val="800"/>
              </a:spcBef>
              <a:spcAft>
                <a:spcPts val="800"/>
              </a:spcAft>
              <a:defRPr sz="28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3"/>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smtClean="0">
                <a:solidFill>
                  <a:schemeClr val="bg1"/>
                </a:solidFill>
              </a:defRPr>
            </a:lvl1pPr>
          </a:lstStyle>
          <a:p>
            <a:pPr>
              <a:defRPr/>
            </a:pPr>
            <a:r>
              <a:rPr lang="en-US"/>
              <a:t>©  Pearson Education 2012</a:t>
            </a:r>
          </a:p>
        </p:txBody>
      </p:sp>
      <p:sp>
        <p:nvSpPr>
          <p:cNvPr id="7" name="Slide Number Placeholder 5"/>
          <p:cNvSpPr>
            <a:spLocks noGrp="1"/>
          </p:cNvSpPr>
          <p:nvPr>
            <p:ph type="sldNum" sz="quarter" idx="14"/>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smtClean="0">
                <a:solidFill>
                  <a:schemeClr val="bg1"/>
                </a:solidFill>
              </a:defRPr>
            </a:lvl1pPr>
          </a:lstStyle>
          <a:p>
            <a:pPr>
              <a:defRPr/>
            </a:pPr>
            <a:fld id="{EC5443C4-1A32-4331-9183-F701FFFE3761}" type="slidenum">
              <a:rPr lang="en-US"/>
              <a:pPr>
                <a:defRPr/>
              </a:pPr>
              <a:t>‹#›</a:t>
            </a:fld>
            <a:endParaRPr lang="en-US"/>
          </a:p>
        </p:txBody>
      </p:sp>
    </p:spTree>
    <p:extLst>
      <p:ext uri="{BB962C8B-B14F-4D97-AF65-F5344CB8AC3E}">
        <p14:creationId xmlns:p14="http://schemas.microsoft.com/office/powerpoint/2010/main" val="31211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kanferi@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kanferi@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473333"/>
            <a:ext cx="6858000" cy="1569660"/>
          </a:xfrm>
        </p:spPr>
        <p:txBody>
          <a:bodyPr/>
          <a:lstStyle/>
          <a:p>
            <a:r>
              <a:rPr lang="en-US" sz="4800" b="1" dirty="0" smtClean="0"/>
              <a:t>INTRODUCTION TO COMPUTER TECHNOLOGY</a:t>
            </a:r>
            <a:endParaRPr lang="en-US" sz="4800" dirty="0"/>
          </a:p>
        </p:txBody>
      </p:sp>
      <p:sp>
        <p:nvSpPr>
          <p:cNvPr id="5" name="Subtitle 4"/>
          <p:cNvSpPr>
            <a:spLocks noGrp="1"/>
          </p:cNvSpPr>
          <p:nvPr>
            <p:ph type="subTitle" idx="1"/>
          </p:nvPr>
        </p:nvSpPr>
        <p:spPr>
          <a:xfrm>
            <a:off x="301586" y="3276600"/>
            <a:ext cx="6858000" cy="2308324"/>
          </a:xfrm>
        </p:spPr>
        <p:txBody>
          <a:bodyPr/>
          <a:lstStyle/>
          <a:p>
            <a:pPr algn="l"/>
            <a:r>
              <a:rPr lang="en-US" sz="4800" b="1" dirty="0"/>
              <a:t>COMPUTER </a:t>
            </a:r>
            <a:r>
              <a:rPr lang="en-US" sz="4800" b="1" dirty="0" smtClean="0"/>
              <a:t>CRIME, SECURITY AND LEGAL ISSUES</a:t>
            </a:r>
            <a:endParaRPr lang="en-GB" sz="4800" b="1" dirty="0"/>
          </a:p>
        </p:txBody>
      </p:sp>
      <p:sp>
        <p:nvSpPr>
          <p:cNvPr id="6" name="TextBox 5"/>
          <p:cNvSpPr txBox="1"/>
          <p:nvPr/>
        </p:nvSpPr>
        <p:spPr>
          <a:xfrm>
            <a:off x="2551426" y="2366521"/>
            <a:ext cx="4043287" cy="769441"/>
          </a:xfrm>
          <a:prstGeom prst="rect">
            <a:avLst/>
          </a:prstGeom>
          <a:noFill/>
        </p:spPr>
        <p:txBody>
          <a:bodyPr wrap="none" rtlCol="0">
            <a:spAutoFit/>
          </a:bodyPr>
          <a:lstStyle/>
          <a:p>
            <a:pPr algn="ctr"/>
            <a:r>
              <a:rPr lang="en-US" sz="4400" b="1" dirty="0" smtClean="0"/>
              <a:t>Part 3-Session_1</a:t>
            </a:r>
            <a:endParaRPr lang="en-GB" sz="4400" b="1" dirty="0"/>
          </a:p>
        </p:txBody>
      </p:sp>
      <p:sp>
        <p:nvSpPr>
          <p:cNvPr id="7" name="TextBox 6"/>
          <p:cNvSpPr txBox="1"/>
          <p:nvPr/>
        </p:nvSpPr>
        <p:spPr>
          <a:xfrm>
            <a:off x="5334000" y="5105400"/>
            <a:ext cx="3651173" cy="1446550"/>
          </a:xfrm>
          <a:prstGeom prst="rect">
            <a:avLst/>
          </a:prstGeom>
          <a:noFill/>
        </p:spPr>
        <p:txBody>
          <a:bodyPr wrap="square" rtlCol="0">
            <a:spAutoFit/>
          </a:bodyPr>
          <a:lstStyle/>
          <a:p>
            <a:pPr algn="ctr"/>
            <a:r>
              <a:rPr lang="en-US" sz="2800" b="1" dirty="0" smtClean="0">
                <a:latin typeface="Times New Roman" pitchFamily="18" charset="0"/>
              </a:rPr>
              <a:t>Akanferi Albert </a:t>
            </a:r>
          </a:p>
          <a:p>
            <a:pPr algn="ctr"/>
            <a:r>
              <a:rPr lang="en-US" sz="2000" b="1" dirty="0" smtClean="0">
                <a:latin typeface="Times New Roman" pitchFamily="18" charset="0"/>
                <a:hlinkClick r:id="rId3"/>
              </a:rPr>
              <a:t>akanferi@yahoo.com</a:t>
            </a:r>
            <a:endParaRPr lang="en-US" sz="2000" b="1" dirty="0" smtClean="0">
              <a:latin typeface="Times New Roman" pitchFamily="18" charset="0"/>
            </a:endParaRPr>
          </a:p>
          <a:p>
            <a:pPr algn="ctr"/>
            <a:r>
              <a:rPr lang="en-US" sz="2000" b="1" dirty="0" smtClean="0">
                <a:latin typeface="Times New Roman" pitchFamily="18" charset="0"/>
                <a:hlinkClick r:id="rId4"/>
              </a:rPr>
              <a:t>akanferi@gmail.com</a:t>
            </a:r>
            <a:endParaRPr lang="en-US" sz="2000" b="1" dirty="0" smtClean="0">
              <a:latin typeface="Times New Roman" pitchFamily="18" charset="0"/>
            </a:endParaRPr>
          </a:p>
          <a:p>
            <a:pPr algn="ctr"/>
            <a:r>
              <a:rPr lang="en-US" sz="2000" b="1" dirty="0" smtClean="0">
                <a:latin typeface="Times New Roman" pitchFamily="18" charset="0"/>
              </a:rPr>
              <a:t>026-7023-177</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0"/>
          <p:cNvSpPr>
            <a:spLocks noGrp="1"/>
          </p:cNvSpPr>
          <p:nvPr>
            <p:ph idx="1"/>
          </p:nvPr>
        </p:nvSpPr>
        <p:spPr>
          <a:xfrm>
            <a:off x="457200" y="1219200"/>
            <a:ext cx="8229600" cy="5257800"/>
          </a:xfrm>
        </p:spPr>
        <p:txBody>
          <a:bodyPr>
            <a:noAutofit/>
          </a:bodyPr>
          <a:lstStyle/>
          <a:p>
            <a:pPr>
              <a:spcAft>
                <a:spcPct val="0"/>
              </a:spcAft>
            </a:pPr>
            <a:r>
              <a:rPr lang="en-US" sz="3200" dirty="0" smtClean="0">
                <a:solidFill>
                  <a:srgbClr val="0D0D0D"/>
                </a:solidFill>
              </a:rPr>
              <a:t>Identity theft</a:t>
            </a:r>
          </a:p>
          <a:p>
            <a:pPr lvl="1"/>
            <a:r>
              <a:rPr lang="en-US" sz="2800" dirty="0" smtClean="0"/>
              <a:t>Theft of personal Information (social security id, driver’s license or credit card numbers) to impersonate someone else</a:t>
            </a:r>
          </a:p>
          <a:p>
            <a:pPr>
              <a:spcAft>
                <a:spcPct val="0"/>
              </a:spcAft>
            </a:pPr>
            <a:r>
              <a:rPr lang="en-US" sz="3200" dirty="0" smtClean="0">
                <a:solidFill>
                  <a:srgbClr val="0D0D0D"/>
                </a:solidFill>
              </a:rPr>
              <a:t>Phishing</a:t>
            </a:r>
          </a:p>
          <a:p>
            <a:pPr lvl="1"/>
            <a:r>
              <a:rPr lang="en-US" sz="2800" dirty="0" smtClean="0"/>
              <a:t>Setting up fake Web sites or sending e-mail messages that look like legitimate businesses to ask users for confidential personal data.</a:t>
            </a:r>
          </a:p>
          <a:p>
            <a:pPr>
              <a:spcAft>
                <a:spcPct val="0"/>
              </a:spcAft>
            </a:pPr>
            <a:r>
              <a:rPr lang="en-US" sz="3200" dirty="0" smtClean="0">
                <a:solidFill>
                  <a:srgbClr val="0D0D0D"/>
                </a:solidFill>
              </a:rPr>
              <a:t>Evil twins</a:t>
            </a:r>
          </a:p>
          <a:p>
            <a:pPr lvl="1"/>
            <a:r>
              <a:rPr lang="en-US" sz="2800" dirty="0" smtClean="0"/>
              <a:t>Wireless networks that pretend to offer trustworthy Wi-Fi connections to the Internet</a:t>
            </a:r>
          </a:p>
          <a:p>
            <a:endParaRPr lang="en-US" sz="3200" dirty="0" smtClean="0">
              <a:solidFill>
                <a:srgbClr val="0D0D0D"/>
              </a:solidFill>
            </a:endParaRPr>
          </a:p>
          <a:p>
            <a:endParaRPr lang="en-US" sz="3200" dirty="0" smtClean="0">
              <a:solidFill>
                <a:srgbClr val="0D0D0D"/>
              </a:solidFill>
            </a:endParaRPr>
          </a:p>
        </p:txBody>
      </p:sp>
      <p:sp>
        <p:nvSpPr>
          <p:cNvPr id="25605"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5606"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17C8D439-BA51-4586-8FB4-9BEE8EA8456C}" type="slidenum">
              <a:rPr lang="en-US" sz="1400">
                <a:solidFill>
                  <a:schemeClr val="bg1"/>
                </a:solidFill>
              </a:rPr>
              <a:pPr eaLnBrk="1" hangingPunct="1"/>
              <a:t>10</a:t>
            </a:fld>
            <a:endParaRPr lang="en-US" sz="1400">
              <a:solidFill>
                <a:schemeClr val="bg1"/>
              </a:solidFill>
            </a:endParaRPr>
          </a:p>
        </p:txBody>
      </p:sp>
      <p:sp>
        <p:nvSpPr>
          <p:cNvPr id="7"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186593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0"/>
          <p:cNvSpPr>
            <a:spLocks noGrp="1"/>
          </p:cNvSpPr>
          <p:nvPr>
            <p:ph idx="1"/>
          </p:nvPr>
        </p:nvSpPr>
        <p:spPr>
          <a:xfrm>
            <a:off x="457200" y="1143000"/>
            <a:ext cx="8229600" cy="5181600"/>
          </a:xfrm>
        </p:spPr>
        <p:txBody>
          <a:bodyPr>
            <a:noAutofit/>
          </a:bodyPr>
          <a:lstStyle/>
          <a:p>
            <a:r>
              <a:rPr lang="en-US" sz="3600" dirty="0" smtClean="0">
                <a:solidFill>
                  <a:srgbClr val="0D0D0D"/>
                </a:solidFill>
              </a:rPr>
              <a:t>Pharming</a:t>
            </a:r>
          </a:p>
          <a:p>
            <a:pPr lvl="1"/>
            <a:r>
              <a:rPr lang="en-US" sz="3200" dirty="0" smtClean="0"/>
              <a:t>Redirects users to a bogus Web page, even when individual types correct Web page address into his or her browser</a:t>
            </a:r>
          </a:p>
          <a:p>
            <a:r>
              <a:rPr lang="en-US" sz="3600" dirty="0" smtClean="0">
                <a:solidFill>
                  <a:srgbClr val="0D0D0D"/>
                </a:solidFill>
              </a:rPr>
              <a:t>Click fraud</a:t>
            </a:r>
          </a:p>
          <a:p>
            <a:pPr lvl="1"/>
            <a:r>
              <a:rPr lang="en-US" sz="3200" dirty="0" smtClean="0"/>
              <a:t>Occurs when individual or computer program fraudulently clicks on online ad without any intention of learning more about the advertiser or making a purchase</a:t>
            </a:r>
          </a:p>
          <a:p>
            <a:r>
              <a:rPr lang="en-US" sz="3600" dirty="0" err="1" smtClean="0">
                <a:solidFill>
                  <a:srgbClr val="0D0D0D"/>
                </a:solidFill>
              </a:rPr>
              <a:t>Cyberterrorism</a:t>
            </a:r>
            <a:r>
              <a:rPr lang="en-US" sz="3600" dirty="0" smtClean="0">
                <a:solidFill>
                  <a:srgbClr val="0D0D0D"/>
                </a:solidFill>
              </a:rPr>
              <a:t> and </a:t>
            </a:r>
            <a:r>
              <a:rPr lang="en-US" sz="3600" dirty="0" err="1" smtClean="0">
                <a:solidFill>
                  <a:srgbClr val="0D0D0D"/>
                </a:solidFill>
              </a:rPr>
              <a:t>Cyberwarfare</a:t>
            </a:r>
            <a:endParaRPr lang="en-US" sz="3600" dirty="0" smtClean="0">
              <a:solidFill>
                <a:srgbClr val="0D0D0D"/>
              </a:solidFill>
            </a:endParaRPr>
          </a:p>
          <a:p>
            <a:endParaRPr lang="en-US" sz="3600" dirty="0" smtClean="0">
              <a:solidFill>
                <a:srgbClr val="0D0D0D"/>
              </a:solidFill>
            </a:endParaRPr>
          </a:p>
        </p:txBody>
      </p:sp>
      <p:sp>
        <p:nvSpPr>
          <p:cNvPr id="26629"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6630"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420DC149-81EF-4630-8C76-052064D7C041}" type="slidenum">
              <a:rPr lang="en-US" sz="1400">
                <a:solidFill>
                  <a:schemeClr val="bg1"/>
                </a:solidFill>
              </a:rPr>
              <a:pPr eaLnBrk="1" hangingPunct="1"/>
              <a:t>11</a:t>
            </a:fld>
            <a:endParaRPr lang="en-US" sz="1400">
              <a:solidFill>
                <a:schemeClr val="bg1"/>
              </a:solidFill>
            </a:endParaRPr>
          </a:p>
        </p:txBody>
      </p:sp>
      <p:sp>
        <p:nvSpPr>
          <p:cNvPr id="7"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1636387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Autofit/>
          </a:bodyPr>
          <a:lstStyle/>
          <a:p>
            <a:r>
              <a:rPr lang="en-US" dirty="0">
                <a:solidFill>
                  <a:schemeClr val="tx1"/>
                </a:solidFill>
              </a:rPr>
              <a:t>Computer Viruses</a:t>
            </a:r>
          </a:p>
          <a:p>
            <a:pPr marL="0" indent="0">
              <a:buNone/>
            </a:pPr>
            <a:r>
              <a:rPr lang="en-US" dirty="0">
                <a:solidFill>
                  <a:schemeClr val="accent1">
                    <a:lumMod val="75000"/>
                  </a:schemeClr>
                </a:solidFill>
              </a:rPr>
              <a:t>Forms of malicious codes written with an aim to harm a computer system and destroy information. </a:t>
            </a:r>
          </a:p>
          <a:p>
            <a:pPr marL="0" indent="0">
              <a:buNone/>
            </a:pPr>
            <a:r>
              <a:rPr lang="en-US" dirty="0">
                <a:solidFill>
                  <a:schemeClr val="accent1">
                    <a:lumMod val="75000"/>
                  </a:schemeClr>
                </a:solidFill>
              </a:rPr>
              <a:t>Can replicate themselves and harm the computer systems on a network without the knowledge of the system users. </a:t>
            </a:r>
          </a:p>
          <a:p>
            <a:pPr marL="0" indent="0">
              <a:buNone/>
            </a:pPr>
            <a:r>
              <a:rPr lang="en-US" dirty="0">
                <a:solidFill>
                  <a:schemeClr val="accent1">
                    <a:lumMod val="75000"/>
                  </a:schemeClr>
                </a:solidFill>
              </a:rPr>
              <a:t>Viruses spread to other computers through network file system, through the network, Internet or by the means of removable devices like USB drives and CDs. </a:t>
            </a:r>
          </a:p>
          <a:p>
            <a:pPr marL="0" indent="0">
              <a:buNone/>
            </a:pPr>
            <a:r>
              <a:rPr lang="en-US" dirty="0">
                <a:solidFill>
                  <a:schemeClr val="accent1">
                    <a:lumMod val="75000"/>
                  </a:schemeClr>
                </a:solidFill>
              </a:rPr>
              <a:t>Writing computer viruses is a criminal activity as virus infections can crash computer systems, thereby destroying great amounts of critical data. </a:t>
            </a:r>
            <a:endParaRPr lang="en-GB" dirty="0">
              <a:solidFill>
                <a:schemeClr val="accent1">
                  <a:lumMod val="75000"/>
                </a:schemeClr>
              </a:solidFill>
            </a:endParaRPr>
          </a:p>
        </p:txBody>
      </p:sp>
      <p:sp>
        <p:nvSpPr>
          <p:cNvPr id="3"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400311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495800"/>
          </a:xfrm>
        </p:spPr>
        <p:txBody>
          <a:bodyPr>
            <a:noAutofit/>
          </a:bodyPr>
          <a:lstStyle/>
          <a:p>
            <a:r>
              <a:rPr lang="en-US" sz="3200" dirty="0" err="1">
                <a:solidFill>
                  <a:schemeClr val="tx1"/>
                </a:solidFill>
              </a:rPr>
              <a:t>Cyberstalking</a:t>
            </a:r>
            <a:endParaRPr lang="en-US" sz="3200" dirty="0">
              <a:solidFill>
                <a:schemeClr val="tx1"/>
              </a:solidFill>
            </a:endParaRPr>
          </a:p>
          <a:p>
            <a:pPr marL="0" indent="0">
              <a:buNone/>
            </a:pPr>
            <a:r>
              <a:rPr lang="en-US" sz="3200" dirty="0">
                <a:solidFill>
                  <a:schemeClr val="accent1">
                    <a:lumMod val="75000"/>
                  </a:schemeClr>
                </a:solidFill>
              </a:rPr>
              <a:t>The use of communication technology, mainly the Internet, to torture other individuals is known as </a:t>
            </a:r>
            <a:r>
              <a:rPr lang="en-US" sz="3200" dirty="0" err="1">
                <a:solidFill>
                  <a:schemeClr val="accent1">
                    <a:lumMod val="75000"/>
                  </a:schemeClr>
                </a:solidFill>
              </a:rPr>
              <a:t>cyberstalking</a:t>
            </a:r>
            <a:r>
              <a:rPr lang="en-US" sz="3200" dirty="0">
                <a:solidFill>
                  <a:schemeClr val="accent1">
                    <a:lumMod val="75000"/>
                  </a:schemeClr>
                </a:solidFill>
              </a:rPr>
              <a:t>. </a:t>
            </a:r>
          </a:p>
          <a:p>
            <a:pPr marL="0" indent="0">
              <a:buNone/>
            </a:pPr>
            <a:r>
              <a:rPr lang="en-US" sz="3200" dirty="0">
                <a:solidFill>
                  <a:schemeClr val="accent1">
                    <a:lumMod val="75000"/>
                  </a:schemeClr>
                </a:solidFill>
              </a:rPr>
              <a:t>False accusations, transmission of threats and damage to data and equipment fall under the class of </a:t>
            </a:r>
            <a:r>
              <a:rPr lang="en-US" sz="3200" dirty="0" err="1">
                <a:solidFill>
                  <a:schemeClr val="accent1">
                    <a:lumMod val="75000"/>
                  </a:schemeClr>
                </a:solidFill>
              </a:rPr>
              <a:t>cyberstalking</a:t>
            </a:r>
            <a:r>
              <a:rPr lang="en-US" sz="3200" dirty="0">
                <a:solidFill>
                  <a:schemeClr val="accent1">
                    <a:lumMod val="75000"/>
                  </a:schemeClr>
                </a:solidFill>
              </a:rPr>
              <a:t> activities. </a:t>
            </a:r>
          </a:p>
          <a:p>
            <a:pPr marL="0" indent="0">
              <a:buNone/>
            </a:pPr>
            <a:r>
              <a:rPr lang="en-US" sz="3200" dirty="0" err="1">
                <a:solidFill>
                  <a:schemeClr val="accent1">
                    <a:lumMod val="75000"/>
                  </a:schemeClr>
                </a:solidFill>
              </a:rPr>
              <a:t>Cyberstalkers</a:t>
            </a:r>
            <a:r>
              <a:rPr lang="en-US" sz="3200" dirty="0">
                <a:solidFill>
                  <a:schemeClr val="accent1">
                    <a:lumMod val="75000"/>
                  </a:schemeClr>
                </a:solidFill>
              </a:rPr>
              <a:t> often target the users by means of chat rooms, online forums and social networking websites to gather user information and harass the users on the basis of the information gathered. </a:t>
            </a:r>
          </a:p>
          <a:p>
            <a:pPr marL="0" indent="0">
              <a:buNone/>
            </a:pPr>
            <a:r>
              <a:rPr lang="en-US" sz="3200" b="0" dirty="0" smtClean="0"/>
              <a:t>Obscene </a:t>
            </a:r>
            <a:r>
              <a:rPr lang="en-US" sz="3200" b="0" dirty="0"/>
              <a:t>emails, abusive phone calls and other such serious effects of </a:t>
            </a:r>
            <a:r>
              <a:rPr lang="en-US" sz="3200" b="0" dirty="0" err="1"/>
              <a:t>cyberstalking</a:t>
            </a:r>
            <a:r>
              <a:rPr lang="en-US" sz="3200" b="0" dirty="0"/>
              <a:t> have made it a type of computer crime. </a:t>
            </a:r>
            <a:r>
              <a:rPr lang="en-US" sz="3200" dirty="0"/>
              <a:t/>
            </a:r>
            <a:br>
              <a:rPr lang="en-US" sz="3200" dirty="0"/>
            </a:br>
            <a:endParaRPr lang="en-GB" sz="3200" dirty="0"/>
          </a:p>
        </p:txBody>
      </p:sp>
      <p:sp>
        <p:nvSpPr>
          <p:cNvPr id="3"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141995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92500" lnSpcReduction="10000"/>
          </a:bodyPr>
          <a:lstStyle/>
          <a:p>
            <a:pPr lvl="1">
              <a:lnSpc>
                <a:spcPct val="120000"/>
              </a:lnSpc>
              <a:spcBef>
                <a:spcPts val="0"/>
              </a:spcBef>
              <a:spcAft>
                <a:spcPts val="0"/>
              </a:spcAft>
            </a:pPr>
            <a:r>
              <a:rPr lang="en-US" sz="3000" b="0" dirty="0" smtClean="0"/>
              <a:t>hardware </a:t>
            </a:r>
            <a:r>
              <a:rPr lang="en-US" sz="3000" b="0" dirty="0"/>
              <a:t>failure, </a:t>
            </a:r>
            <a:endParaRPr lang="en-US" sz="3000" b="0" dirty="0" smtClean="0"/>
          </a:p>
          <a:p>
            <a:pPr lvl="1">
              <a:lnSpc>
                <a:spcPct val="120000"/>
              </a:lnSpc>
              <a:spcBef>
                <a:spcPts val="0"/>
              </a:spcBef>
              <a:spcAft>
                <a:spcPts val="0"/>
              </a:spcAft>
            </a:pPr>
            <a:r>
              <a:rPr lang="en-US" sz="3000" b="0" dirty="0" smtClean="0"/>
              <a:t>software </a:t>
            </a:r>
            <a:r>
              <a:rPr lang="en-US" sz="3000" b="0" dirty="0"/>
              <a:t>failure, </a:t>
            </a:r>
            <a:endParaRPr lang="en-US" sz="3000" b="0" dirty="0" smtClean="0"/>
          </a:p>
          <a:p>
            <a:pPr lvl="1">
              <a:lnSpc>
                <a:spcPct val="120000"/>
              </a:lnSpc>
              <a:spcBef>
                <a:spcPts val="0"/>
              </a:spcBef>
              <a:spcAft>
                <a:spcPts val="0"/>
              </a:spcAft>
            </a:pPr>
            <a:r>
              <a:rPr lang="en-US" sz="3000" b="0" dirty="0" smtClean="0"/>
              <a:t>personnel </a:t>
            </a:r>
            <a:r>
              <a:rPr lang="en-US" sz="3000" b="0" dirty="0"/>
              <a:t>actions, </a:t>
            </a:r>
            <a:endParaRPr lang="en-US" sz="3000" b="0" dirty="0" smtClean="0"/>
          </a:p>
          <a:p>
            <a:pPr lvl="1">
              <a:lnSpc>
                <a:spcPct val="120000"/>
              </a:lnSpc>
              <a:spcBef>
                <a:spcPts val="0"/>
              </a:spcBef>
              <a:spcAft>
                <a:spcPts val="0"/>
              </a:spcAft>
            </a:pPr>
            <a:r>
              <a:rPr lang="en-US" sz="3000" b="0" dirty="0" smtClean="0"/>
              <a:t>terminal </a:t>
            </a:r>
            <a:r>
              <a:rPr lang="en-US" sz="3000" b="0" dirty="0"/>
              <a:t>access penetration, </a:t>
            </a:r>
            <a:endParaRPr lang="en-US" sz="3000" b="0" dirty="0" smtClean="0"/>
          </a:p>
          <a:p>
            <a:pPr lvl="1">
              <a:lnSpc>
                <a:spcPct val="120000"/>
              </a:lnSpc>
              <a:spcBef>
                <a:spcPts val="0"/>
              </a:spcBef>
              <a:spcAft>
                <a:spcPts val="0"/>
              </a:spcAft>
            </a:pPr>
            <a:r>
              <a:rPr lang="en-US" sz="3000" b="0" dirty="0" smtClean="0"/>
              <a:t>theft </a:t>
            </a:r>
            <a:r>
              <a:rPr lang="en-US" sz="3000" b="0" dirty="0"/>
              <a:t>of data, </a:t>
            </a:r>
            <a:endParaRPr lang="en-US" sz="3000" b="0" dirty="0" smtClean="0"/>
          </a:p>
          <a:p>
            <a:pPr lvl="1">
              <a:lnSpc>
                <a:spcPct val="120000"/>
              </a:lnSpc>
              <a:spcBef>
                <a:spcPts val="0"/>
              </a:spcBef>
              <a:spcAft>
                <a:spcPts val="0"/>
              </a:spcAft>
            </a:pPr>
            <a:r>
              <a:rPr lang="en-US" sz="3000" b="0" dirty="0" smtClean="0"/>
              <a:t>theft </a:t>
            </a:r>
            <a:r>
              <a:rPr lang="en-US" sz="3000" b="0" dirty="0"/>
              <a:t>of service, </a:t>
            </a:r>
            <a:endParaRPr lang="en-US" sz="3000" b="0" dirty="0" smtClean="0"/>
          </a:p>
          <a:p>
            <a:pPr lvl="1">
              <a:lnSpc>
                <a:spcPct val="120000"/>
              </a:lnSpc>
              <a:spcBef>
                <a:spcPts val="0"/>
              </a:spcBef>
              <a:spcAft>
                <a:spcPts val="0"/>
              </a:spcAft>
            </a:pPr>
            <a:r>
              <a:rPr lang="en-US" sz="3000" b="0" dirty="0" smtClean="0"/>
              <a:t>theft </a:t>
            </a:r>
            <a:r>
              <a:rPr lang="en-US" sz="3000" b="0" dirty="0"/>
              <a:t>of equipment, fire, </a:t>
            </a:r>
            <a:endParaRPr lang="en-US" sz="3000" b="0" dirty="0" smtClean="0"/>
          </a:p>
          <a:p>
            <a:pPr lvl="1">
              <a:lnSpc>
                <a:spcPct val="120000"/>
              </a:lnSpc>
              <a:spcBef>
                <a:spcPts val="0"/>
              </a:spcBef>
              <a:spcAft>
                <a:spcPts val="0"/>
              </a:spcAft>
            </a:pPr>
            <a:r>
              <a:rPr lang="en-US" sz="3000" b="0" dirty="0" smtClean="0"/>
              <a:t>electrical </a:t>
            </a:r>
            <a:r>
              <a:rPr lang="en-US" sz="3000" b="0" dirty="0"/>
              <a:t>problems, </a:t>
            </a:r>
            <a:endParaRPr lang="en-US" sz="3000" b="0" dirty="0" smtClean="0"/>
          </a:p>
          <a:p>
            <a:pPr lvl="1">
              <a:lnSpc>
                <a:spcPct val="120000"/>
              </a:lnSpc>
              <a:spcBef>
                <a:spcPts val="0"/>
              </a:spcBef>
              <a:spcAft>
                <a:spcPts val="0"/>
              </a:spcAft>
            </a:pPr>
            <a:r>
              <a:rPr lang="en-US" sz="3000" b="0" dirty="0" smtClean="0"/>
              <a:t>user </a:t>
            </a:r>
            <a:r>
              <a:rPr lang="en-US" sz="3000" b="0" dirty="0"/>
              <a:t>errors, </a:t>
            </a:r>
            <a:endParaRPr lang="en-US" sz="3000" b="0" dirty="0" smtClean="0"/>
          </a:p>
          <a:p>
            <a:pPr lvl="1">
              <a:lnSpc>
                <a:spcPct val="120000"/>
              </a:lnSpc>
              <a:spcBef>
                <a:spcPts val="0"/>
              </a:spcBef>
              <a:spcAft>
                <a:spcPts val="0"/>
              </a:spcAft>
            </a:pPr>
            <a:r>
              <a:rPr lang="en-US" sz="3000" b="0" dirty="0" err="1" smtClean="0"/>
              <a:t>programme</a:t>
            </a:r>
            <a:r>
              <a:rPr lang="en-US" sz="3000" b="0" dirty="0" smtClean="0"/>
              <a:t> </a:t>
            </a:r>
            <a:r>
              <a:rPr lang="en-US" sz="3000" b="0" dirty="0"/>
              <a:t>changes and </a:t>
            </a:r>
            <a:endParaRPr lang="en-US" sz="3000" b="0" dirty="0" smtClean="0"/>
          </a:p>
          <a:p>
            <a:pPr lvl="1">
              <a:lnSpc>
                <a:spcPct val="120000"/>
              </a:lnSpc>
              <a:spcBef>
                <a:spcPts val="0"/>
              </a:spcBef>
              <a:spcAft>
                <a:spcPts val="0"/>
              </a:spcAft>
            </a:pPr>
            <a:r>
              <a:rPr lang="en-US" sz="3000" b="0" dirty="0" smtClean="0"/>
              <a:t>telecommunication </a:t>
            </a:r>
            <a:r>
              <a:rPr lang="en-US" sz="3000" b="0" dirty="0"/>
              <a:t>problems</a:t>
            </a:r>
            <a:r>
              <a:rPr lang="en-US" sz="3000" b="0" dirty="0" smtClean="0"/>
              <a:t>.</a:t>
            </a:r>
            <a:endParaRPr lang="en-GB" sz="3000" b="0" dirty="0"/>
          </a:p>
          <a:p>
            <a:endParaRPr lang="en-GB" sz="3200" b="0" dirty="0"/>
          </a:p>
        </p:txBody>
      </p:sp>
      <p:sp>
        <p:nvSpPr>
          <p:cNvPr id="3" name="Title 1"/>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a:t>Threats to computer </a:t>
            </a:r>
            <a:r>
              <a:rPr lang="en-US" sz="4400" b="1" dirty="0" smtClean="0"/>
              <a:t>include: </a:t>
            </a:r>
            <a:endParaRPr lang="en-US" sz="4400" b="1" dirty="0"/>
          </a:p>
        </p:txBody>
      </p:sp>
    </p:spTree>
    <p:extLst>
      <p:ext uri="{BB962C8B-B14F-4D97-AF65-F5344CB8AC3E}">
        <p14:creationId xmlns:p14="http://schemas.microsoft.com/office/powerpoint/2010/main" val="158803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solidFill>
                  <a:schemeClr val="accent1">
                    <a:lumMod val="75000"/>
                  </a:schemeClr>
                </a:solidFill>
              </a:rPr>
              <a:t>The potential for unauthorized access, abuse or fraud is not limited to a single location but can occur at any access point in the network, hence, the need to provide computer security and control.</a:t>
            </a:r>
            <a:endParaRPr lang="en-GB" sz="3200" dirty="0">
              <a:solidFill>
                <a:schemeClr val="accent1">
                  <a:lumMod val="75000"/>
                </a:schemeClr>
              </a:solidFill>
            </a:endParaRPr>
          </a:p>
          <a:p>
            <a:endParaRPr lang="en-GB" sz="3600" dirty="0"/>
          </a:p>
        </p:txBody>
      </p:sp>
      <p:sp>
        <p:nvSpPr>
          <p:cNvPr id="3" name="Title 1"/>
          <p:cNvSpPr txBox="1">
            <a:spLocks/>
          </p:cNvSpPr>
          <p:nvPr/>
        </p:nvSpPr>
        <p:spPr>
          <a:xfrm>
            <a:off x="457200" y="274638"/>
            <a:ext cx="8229600" cy="792162"/>
          </a:xfrm>
          <a:prstGeom prst="rect">
            <a:avLst/>
          </a:prstGeom>
        </p:spPr>
        <p:txBody>
          <a:bodyPr>
            <a:normAutofit/>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GB" sz="4000" b="1" dirty="0" smtClean="0"/>
              <a:t>DEFINITION OF SECURITY &amp; CONTROL</a:t>
            </a:r>
            <a:endParaRPr lang="en-GB" sz="4000" b="1" dirty="0"/>
          </a:p>
        </p:txBody>
      </p:sp>
    </p:spTree>
    <p:extLst>
      <p:ext uri="{BB962C8B-B14F-4D97-AF65-F5344CB8AC3E}">
        <p14:creationId xmlns:p14="http://schemas.microsoft.com/office/powerpoint/2010/main" val="287595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DEFINITION OF SECURITY &amp; CONTROL</a:t>
            </a:r>
            <a:endParaRPr lang="en-GB" sz="4000" dirty="0"/>
          </a:p>
        </p:txBody>
      </p:sp>
      <p:sp>
        <p:nvSpPr>
          <p:cNvPr id="3" name="Content Placeholder 2"/>
          <p:cNvSpPr>
            <a:spLocks noGrp="1"/>
          </p:cNvSpPr>
          <p:nvPr>
            <p:ph idx="1"/>
          </p:nvPr>
        </p:nvSpPr>
        <p:spPr>
          <a:xfrm>
            <a:off x="457200" y="1295400"/>
            <a:ext cx="8229600" cy="4525963"/>
          </a:xfrm>
        </p:spPr>
        <p:txBody>
          <a:bodyPr>
            <a:noAutofit/>
          </a:bodyPr>
          <a:lstStyle/>
          <a:p>
            <a:r>
              <a:rPr lang="en-US" sz="3200" b="1" dirty="0"/>
              <a:t>Security</a:t>
            </a:r>
            <a:r>
              <a:rPr lang="en-US" sz="3200" dirty="0"/>
              <a:t> refers to the policies, procedures and technical measures used to prevent unauthorized access, alteration, theft or physical damage to information systems. </a:t>
            </a:r>
            <a:endParaRPr lang="en-US" sz="3200" dirty="0" smtClean="0"/>
          </a:p>
          <a:p>
            <a:r>
              <a:rPr lang="en-US" sz="3200" b="1" dirty="0" smtClean="0"/>
              <a:t>Access </a:t>
            </a:r>
            <a:r>
              <a:rPr lang="en-US" sz="3200" b="1" dirty="0"/>
              <a:t>Control</a:t>
            </a:r>
            <a:r>
              <a:rPr lang="en-US" sz="3200" dirty="0"/>
              <a:t> consists of all the various mechanisms (</a:t>
            </a:r>
            <a:r>
              <a:rPr lang="en-US" sz="3200" b="1" dirty="0"/>
              <a:t>physical, logical, administrative</a:t>
            </a:r>
            <a:r>
              <a:rPr lang="en-US" sz="3200" dirty="0"/>
              <a:t>) used to ensure that only authorized persons or processes are allowed to use or access a system.</a:t>
            </a:r>
            <a:endParaRPr lang="en-GB" sz="3200" dirty="0"/>
          </a:p>
        </p:txBody>
      </p:sp>
    </p:spTree>
    <p:extLst>
      <p:ext uri="{BB962C8B-B14F-4D97-AF65-F5344CB8AC3E}">
        <p14:creationId xmlns:p14="http://schemas.microsoft.com/office/powerpoint/2010/main" val="151820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CONTROLS</a:t>
            </a:r>
            <a:endParaRPr lang="en-GB" dirty="0"/>
          </a:p>
        </p:txBody>
      </p:sp>
      <p:sp>
        <p:nvSpPr>
          <p:cNvPr id="3" name="Content Placeholder 2"/>
          <p:cNvSpPr>
            <a:spLocks noGrp="1"/>
          </p:cNvSpPr>
          <p:nvPr>
            <p:ph idx="1"/>
          </p:nvPr>
        </p:nvSpPr>
        <p:spPr/>
        <p:txBody>
          <a:bodyPr>
            <a:normAutofit/>
          </a:bodyPr>
          <a:lstStyle/>
          <a:p>
            <a:r>
              <a:rPr lang="en-GB" sz="4000" dirty="0" smtClean="0"/>
              <a:t>Controls can generally be classified as:</a:t>
            </a:r>
          </a:p>
          <a:p>
            <a:pPr lvl="1">
              <a:buFont typeface="Wingdings" pitchFamily="2" charset="2"/>
              <a:buChar char="Ø"/>
            </a:pPr>
            <a:r>
              <a:rPr lang="en-GB" sz="3600" dirty="0" smtClean="0"/>
              <a:t>Physical,</a:t>
            </a:r>
          </a:p>
          <a:p>
            <a:pPr lvl="1">
              <a:buFont typeface="Wingdings" pitchFamily="2" charset="2"/>
              <a:buChar char="Ø"/>
            </a:pPr>
            <a:r>
              <a:rPr lang="en-GB" sz="3600" dirty="0" smtClean="0"/>
              <a:t>Technical, or</a:t>
            </a:r>
          </a:p>
          <a:p>
            <a:pPr lvl="1">
              <a:buFont typeface="Wingdings" pitchFamily="2" charset="2"/>
              <a:buChar char="Ø"/>
            </a:pPr>
            <a:r>
              <a:rPr lang="en-GB" sz="3600" dirty="0" smtClean="0"/>
              <a:t>Administrative</a:t>
            </a:r>
          </a:p>
          <a:p>
            <a:endParaRPr lang="en-GB" sz="4000" dirty="0"/>
          </a:p>
        </p:txBody>
      </p:sp>
    </p:spTree>
    <p:extLst>
      <p:ext uri="{BB962C8B-B14F-4D97-AF65-F5344CB8AC3E}">
        <p14:creationId xmlns:p14="http://schemas.microsoft.com/office/powerpoint/2010/main" val="1965959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PHYSICAL CONTROLS</a:t>
            </a:r>
            <a:endParaRPr lang="en-GB" dirty="0"/>
          </a:p>
        </p:txBody>
      </p:sp>
      <p:sp>
        <p:nvSpPr>
          <p:cNvPr id="3" name="Content Placeholder 2"/>
          <p:cNvSpPr>
            <a:spLocks noGrp="1"/>
          </p:cNvSpPr>
          <p:nvPr>
            <p:ph idx="1"/>
          </p:nvPr>
        </p:nvSpPr>
        <p:spPr/>
        <p:txBody>
          <a:bodyPr>
            <a:normAutofit/>
          </a:bodyPr>
          <a:lstStyle/>
          <a:p>
            <a:pPr lvl="0"/>
            <a:r>
              <a:rPr lang="en-US" sz="3600" dirty="0" smtClean="0"/>
              <a:t>These are physical measures put in place to ensure security of computer and related resources in an </a:t>
            </a:r>
            <a:r>
              <a:rPr lang="en-US" sz="3600" dirty="0" err="1" smtClean="0"/>
              <a:t>organisation</a:t>
            </a:r>
            <a:endParaRPr lang="en-US" sz="3600" dirty="0" smtClean="0"/>
          </a:p>
          <a:p>
            <a:pPr lvl="0"/>
            <a:r>
              <a:rPr lang="en-US" sz="3600" dirty="0" smtClean="0"/>
              <a:t>Physical </a:t>
            </a:r>
            <a:r>
              <a:rPr lang="en-US" sz="3600" dirty="0" smtClean="0"/>
              <a:t>controls can further be grouped into:</a:t>
            </a:r>
          </a:p>
          <a:p>
            <a:pPr lvl="1">
              <a:buFont typeface="Wingdings" pitchFamily="2" charset="2"/>
              <a:buChar char="Ø"/>
            </a:pPr>
            <a:r>
              <a:rPr lang="en-US" sz="3200" dirty="0" smtClean="0"/>
              <a:t>Preventive </a:t>
            </a:r>
            <a:r>
              <a:rPr lang="en-US" sz="3200" dirty="0"/>
              <a:t>Physical Controls</a:t>
            </a:r>
            <a:endParaRPr lang="en-GB" sz="3200" dirty="0"/>
          </a:p>
          <a:p>
            <a:pPr lvl="1">
              <a:buFont typeface="Wingdings" pitchFamily="2" charset="2"/>
              <a:buChar char="Ø"/>
            </a:pPr>
            <a:r>
              <a:rPr lang="en-US" sz="3200" dirty="0"/>
              <a:t>Detective Physical Controls</a:t>
            </a:r>
            <a:endParaRPr lang="en-GB" sz="3200" dirty="0"/>
          </a:p>
          <a:p>
            <a:pPr marL="0" indent="0">
              <a:buNone/>
            </a:pPr>
            <a:endParaRPr lang="en-GB" sz="3600" dirty="0"/>
          </a:p>
        </p:txBody>
      </p:sp>
    </p:spTree>
    <p:extLst>
      <p:ext uri="{BB962C8B-B14F-4D97-AF65-F5344CB8AC3E}">
        <p14:creationId xmlns:p14="http://schemas.microsoft.com/office/powerpoint/2010/main" val="215428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4400" b="1" kern="1200" dirty="0">
                <a:solidFill>
                  <a:schemeClr val="accent2">
                    <a:lumMod val="75000"/>
                  </a:schemeClr>
                </a:solidFill>
                <a:latin typeface="+mj-lt"/>
                <a:ea typeface="+mj-ea"/>
                <a:cs typeface="+mj-cs"/>
              </a:rPr>
              <a:t>PREVENTIVE PHYSICAL CONTROLS</a:t>
            </a:r>
            <a:endParaRPr lang="en-GB" sz="4400" b="1" kern="1200" dirty="0">
              <a:solidFill>
                <a:schemeClr val="accent2">
                  <a:lumMod val="75000"/>
                </a:schemeClr>
              </a:solidFill>
              <a:latin typeface="+mj-lt"/>
              <a:ea typeface="+mj-ea"/>
              <a:cs typeface="+mj-cs"/>
            </a:endParaRPr>
          </a:p>
        </p:txBody>
      </p:sp>
      <p:sp>
        <p:nvSpPr>
          <p:cNvPr id="4" name="Content Placeholder 3"/>
          <p:cNvSpPr>
            <a:spLocks noGrp="1"/>
          </p:cNvSpPr>
          <p:nvPr>
            <p:ph sz="half" idx="1"/>
          </p:nvPr>
        </p:nvSpPr>
        <p:spPr>
          <a:xfrm>
            <a:off x="0" y="1219201"/>
            <a:ext cx="4495800" cy="5257800"/>
          </a:xfrm>
        </p:spPr>
        <p:txBody>
          <a:bodyPr>
            <a:noAutofit/>
          </a:bodyPr>
          <a:lstStyle/>
          <a:p>
            <a:r>
              <a:rPr lang="en-US" dirty="0"/>
              <a:t>Preventive physical controls are employed to prevent unauthorized personnel from entering computing facilities (i.e. locations housing computing resources, supporting utilities, computer hard copy, and input data media) and to help protect against natural disasters.  </a:t>
            </a:r>
            <a:endParaRPr lang="en-GB" dirty="0"/>
          </a:p>
          <a:p>
            <a:endParaRPr lang="en-GB" dirty="0"/>
          </a:p>
        </p:txBody>
      </p:sp>
      <p:sp>
        <p:nvSpPr>
          <p:cNvPr id="5" name="Content Placeholder 4"/>
          <p:cNvSpPr>
            <a:spLocks noGrp="1"/>
          </p:cNvSpPr>
          <p:nvPr>
            <p:ph sz="half" idx="2"/>
          </p:nvPr>
        </p:nvSpPr>
        <p:spPr>
          <a:xfrm>
            <a:off x="4648200" y="1588532"/>
            <a:ext cx="4495800" cy="5117067"/>
          </a:xfrm>
        </p:spPr>
        <p:txBody>
          <a:bodyPr>
            <a:normAutofit fontScale="92500" lnSpcReduction="10000"/>
          </a:bodyPr>
          <a:lstStyle/>
          <a:p>
            <a:pPr lvl="0"/>
            <a:r>
              <a:rPr lang="en-US" dirty="0" smtClean="0"/>
              <a:t>Backup </a:t>
            </a:r>
            <a:r>
              <a:rPr lang="en-US" dirty="0"/>
              <a:t>files and documentation</a:t>
            </a:r>
            <a:endParaRPr lang="en-GB" dirty="0"/>
          </a:p>
          <a:p>
            <a:pPr lvl="0"/>
            <a:r>
              <a:rPr lang="en-US" dirty="0"/>
              <a:t>Fences</a:t>
            </a:r>
            <a:endParaRPr lang="en-GB" dirty="0"/>
          </a:p>
          <a:p>
            <a:pPr lvl="0"/>
            <a:r>
              <a:rPr lang="en-US" dirty="0"/>
              <a:t>Security guards</a:t>
            </a:r>
            <a:endParaRPr lang="en-GB" dirty="0"/>
          </a:p>
          <a:p>
            <a:pPr lvl="0"/>
            <a:r>
              <a:rPr lang="en-US" dirty="0"/>
              <a:t>Badge systems</a:t>
            </a:r>
            <a:endParaRPr lang="en-GB" dirty="0"/>
          </a:p>
          <a:p>
            <a:pPr lvl="0"/>
            <a:r>
              <a:rPr lang="en-US" dirty="0"/>
              <a:t>Double door systems</a:t>
            </a:r>
            <a:endParaRPr lang="en-GB" dirty="0"/>
          </a:p>
          <a:p>
            <a:pPr lvl="0"/>
            <a:r>
              <a:rPr lang="en-US" dirty="0"/>
              <a:t>Locks and keys</a:t>
            </a:r>
            <a:endParaRPr lang="en-GB" dirty="0"/>
          </a:p>
          <a:p>
            <a:pPr lvl="0"/>
            <a:r>
              <a:rPr lang="en-US" dirty="0"/>
              <a:t>Backup power</a:t>
            </a:r>
            <a:endParaRPr lang="en-GB" dirty="0"/>
          </a:p>
          <a:p>
            <a:pPr lvl="0"/>
            <a:r>
              <a:rPr lang="en-US" dirty="0"/>
              <a:t>Biometric access controls</a:t>
            </a:r>
            <a:endParaRPr lang="en-GB" dirty="0"/>
          </a:p>
          <a:p>
            <a:pPr lvl="0"/>
            <a:r>
              <a:rPr lang="en-US" dirty="0"/>
              <a:t>Site selection</a:t>
            </a:r>
            <a:endParaRPr lang="en-GB" dirty="0"/>
          </a:p>
          <a:p>
            <a:pPr lvl="0"/>
            <a:r>
              <a:rPr lang="en-US" dirty="0"/>
              <a:t>Fire extinguishers</a:t>
            </a:r>
            <a:endParaRPr lang="en-GB" dirty="0"/>
          </a:p>
        </p:txBody>
      </p:sp>
      <p:sp>
        <p:nvSpPr>
          <p:cNvPr id="6" name="TextBox 5"/>
          <p:cNvSpPr txBox="1"/>
          <p:nvPr/>
        </p:nvSpPr>
        <p:spPr>
          <a:xfrm>
            <a:off x="4724400" y="1219200"/>
            <a:ext cx="3492559" cy="369332"/>
          </a:xfrm>
          <a:prstGeom prst="rect">
            <a:avLst/>
          </a:prstGeom>
          <a:noFill/>
        </p:spPr>
        <p:txBody>
          <a:bodyPr wrap="none" rtlCol="0">
            <a:spAutoFit/>
          </a:bodyPr>
          <a:lstStyle/>
          <a:p>
            <a:r>
              <a:rPr lang="en-US" dirty="0"/>
              <a:t>Examples of these controls include</a:t>
            </a:r>
            <a:r>
              <a:rPr lang="en-US" dirty="0" smtClean="0"/>
              <a:t>:</a:t>
            </a:r>
            <a:endParaRPr lang="en-GB" dirty="0"/>
          </a:p>
        </p:txBody>
      </p:sp>
    </p:spTree>
    <p:extLst>
      <p:ext uri="{BB962C8B-B14F-4D97-AF65-F5344CB8AC3E}">
        <p14:creationId xmlns:p14="http://schemas.microsoft.com/office/powerpoint/2010/main" val="81064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GB" dirty="0" smtClean="0"/>
              <a:t>OBJECTIVES OF THE SESSION</a:t>
            </a:r>
            <a:endParaRPr lang="en-GB" dirty="0"/>
          </a:p>
        </p:txBody>
      </p:sp>
      <p:sp>
        <p:nvSpPr>
          <p:cNvPr id="2" name="Content Placeholder 1"/>
          <p:cNvSpPr>
            <a:spLocks noGrp="1"/>
          </p:cNvSpPr>
          <p:nvPr>
            <p:ph idx="1"/>
          </p:nvPr>
        </p:nvSpPr>
        <p:spPr>
          <a:xfrm>
            <a:off x="457200" y="1066800"/>
            <a:ext cx="8229600" cy="4525963"/>
          </a:xfrm>
        </p:spPr>
        <p:txBody>
          <a:bodyPr>
            <a:noAutofit/>
          </a:bodyPr>
          <a:lstStyle/>
          <a:p>
            <a:r>
              <a:rPr lang="en-GB" sz="3200" dirty="0" smtClean="0"/>
              <a:t>To define and explain computer crime</a:t>
            </a:r>
          </a:p>
          <a:p>
            <a:r>
              <a:rPr lang="en-GB" sz="3200" dirty="0" smtClean="0"/>
              <a:t>To explain some of the types of computer crimes</a:t>
            </a:r>
          </a:p>
          <a:p>
            <a:r>
              <a:rPr lang="en-GB" sz="3200" dirty="0" smtClean="0"/>
              <a:t>To </a:t>
            </a:r>
            <a:r>
              <a:rPr lang="en-GB" sz="3200" dirty="0"/>
              <a:t>define and explain computer </a:t>
            </a:r>
            <a:r>
              <a:rPr lang="en-GB" sz="3200" dirty="0" smtClean="0"/>
              <a:t>security and control</a:t>
            </a:r>
          </a:p>
          <a:p>
            <a:r>
              <a:rPr lang="en-GB" sz="3200" dirty="0" smtClean="0"/>
              <a:t>To explain some of the control measures to computer vulnerability</a:t>
            </a:r>
            <a:endParaRPr lang="en-GB" sz="3200" dirty="0"/>
          </a:p>
          <a:p>
            <a:r>
              <a:rPr lang="en-GB" sz="3200" dirty="0"/>
              <a:t>To </a:t>
            </a:r>
            <a:r>
              <a:rPr lang="en-GB" sz="3200" dirty="0" smtClean="0"/>
              <a:t>explain computer related legal issues</a:t>
            </a:r>
            <a:endParaRPr lang="en-GB" sz="3200" dirty="0"/>
          </a:p>
          <a:p>
            <a:endParaRPr lang="en-GB" sz="3200" dirty="0"/>
          </a:p>
        </p:txBody>
      </p:sp>
    </p:spTree>
    <p:extLst>
      <p:ext uri="{BB962C8B-B14F-4D97-AF65-F5344CB8AC3E}">
        <p14:creationId xmlns:p14="http://schemas.microsoft.com/office/powerpoint/2010/main" val="3416059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DETECTIVE PHYSICAL CONTROLS</a:t>
            </a:r>
            <a:endParaRPr lang="en-GB" dirty="0"/>
          </a:p>
        </p:txBody>
      </p:sp>
      <p:sp>
        <p:nvSpPr>
          <p:cNvPr id="5" name="Content Placeholder 4"/>
          <p:cNvSpPr>
            <a:spLocks noGrp="1"/>
          </p:cNvSpPr>
          <p:nvPr>
            <p:ph idx="1"/>
          </p:nvPr>
        </p:nvSpPr>
        <p:spPr>
          <a:xfrm>
            <a:off x="457200" y="1295400"/>
            <a:ext cx="8229600" cy="4525963"/>
          </a:xfrm>
        </p:spPr>
        <p:txBody>
          <a:bodyPr>
            <a:noAutofit/>
          </a:bodyPr>
          <a:lstStyle/>
          <a:p>
            <a:r>
              <a:rPr lang="en-US" sz="3600" dirty="0"/>
              <a:t>Detective physical controls warn protective services personnel that physical security measures are being violated.  </a:t>
            </a:r>
            <a:endParaRPr lang="en-US" sz="3600" dirty="0" smtClean="0"/>
          </a:p>
          <a:p>
            <a:r>
              <a:rPr lang="en-US" sz="3600" dirty="0" smtClean="0"/>
              <a:t>Examples </a:t>
            </a:r>
            <a:r>
              <a:rPr lang="en-US" sz="3600" dirty="0"/>
              <a:t>of these controls include:</a:t>
            </a:r>
            <a:endParaRPr lang="en-GB" sz="3600" dirty="0"/>
          </a:p>
          <a:p>
            <a:pPr lvl="1">
              <a:buFont typeface="Wingdings" pitchFamily="2" charset="2"/>
              <a:buChar char="Ø"/>
            </a:pPr>
            <a:r>
              <a:rPr lang="en-US" sz="3200" dirty="0"/>
              <a:t>Motion detectors</a:t>
            </a:r>
            <a:endParaRPr lang="en-GB" sz="3200" dirty="0"/>
          </a:p>
          <a:p>
            <a:pPr lvl="1">
              <a:buFont typeface="Wingdings" pitchFamily="2" charset="2"/>
              <a:buChar char="Ø"/>
            </a:pPr>
            <a:r>
              <a:rPr lang="en-US" sz="3200" dirty="0"/>
              <a:t>Smoke and fire detectors</a:t>
            </a:r>
            <a:endParaRPr lang="en-GB" sz="3200" dirty="0"/>
          </a:p>
          <a:p>
            <a:pPr lvl="1">
              <a:buFont typeface="Wingdings" pitchFamily="2" charset="2"/>
              <a:buChar char="Ø"/>
            </a:pPr>
            <a:r>
              <a:rPr lang="en-US" sz="3200" dirty="0"/>
              <a:t>Closed-circuit television monitors</a:t>
            </a:r>
            <a:endParaRPr lang="en-GB" sz="3200" dirty="0"/>
          </a:p>
          <a:p>
            <a:pPr lvl="1">
              <a:buFont typeface="Wingdings" pitchFamily="2" charset="2"/>
              <a:buChar char="Ø"/>
            </a:pPr>
            <a:r>
              <a:rPr lang="en-US" sz="3200" dirty="0"/>
              <a:t>Sensors and </a:t>
            </a:r>
            <a:r>
              <a:rPr lang="en-US" sz="3200" dirty="0" smtClean="0"/>
              <a:t>alarms</a:t>
            </a:r>
            <a:endParaRPr lang="en-GB" sz="3200" dirty="0"/>
          </a:p>
        </p:txBody>
      </p:sp>
    </p:spTree>
    <p:extLst>
      <p:ext uri="{BB962C8B-B14F-4D97-AF65-F5344CB8AC3E}">
        <p14:creationId xmlns:p14="http://schemas.microsoft.com/office/powerpoint/2010/main" val="180793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TECHNICAL CONTROLS</a:t>
            </a:r>
            <a:endParaRPr lang="en-GB" dirty="0"/>
          </a:p>
        </p:txBody>
      </p:sp>
      <p:sp>
        <p:nvSpPr>
          <p:cNvPr id="3" name="Content Placeholder 2"/>
          <p:cNvSpPr>
            <a:spLocks noGrp="1"/>
          </p:cNvSpPr>
          <p:nvPr>
            <p:ph idx="1"/>
          </p:nvPr>
        </p:nvSpPr>
        <p:spPr/>
        <p:txBody>
          <a:bodyPr>
            <a:normAutofit fontScale="85000" lnSpcReduction="20000"/>
          </a:bodyPr>
          <a:lstStyle/>
          <a:p>
            <a:r>
              <a:rPr lang="en-US" sz="3600" dirty="0"/>
              <a:t>Technical security involves the use of safeguards incorporated in computer hardware, operations or applications software, communications hardware and software, and related devices. </a:t>
            </a:r>
            <a:endParaRPr lang="en-US" sz="3600" dirty="0" smtClean="0"/>
          </a:p>
          <a:p>
            <a:r>
              <a:rPr lang="en-US" sz="3600" dirty="0" smtClean="0"/>
              <a:t>Technical </a:t>
            </a:r>
            <a:r>
              <a:rPr lang="en-US" sz="3600" dirty="0"/>
              <a:t>controls are sometimes referred to as logical controls.</a:t>
            </a:r>
            <a:endParaRPr lang="en-GB" sz="3600" dirty="0"/>
          </a:p>
          <a:p>
            <a:pPr lvl="0"/>
            <a:r>
              <a:rPr lang="en-US" sz="3600" dirty="0" smtClean="0"/>
              <a:t>Technical controls can also further </a:t>
            </a:r>
            <a:r>
              <a:rPr lang="en-US" sz="3600" dirty="0"/>
              <a:t>be grouped into:</a:t>
            </a:r>
          </a:p>
          <a:p>
            <a:pPr lvl="1">
              <a:buFont typeface="Wingdings" pitchFamily="2" charset="2"/>
              <a:buChar char="Ø"/>
            </a:pPr>
            <a:r>
              <a:rPr lang="en-US" sz="3200" dirty="0"/>
              <a:t>Preventive </a:t>
            </a:r>
            <a:r>
              <a:rPr lang="en-US" sz="3200" dirty="0" smtClean="0"/>
              <a:t>Technical Controls</a:t>
            </a:r>
            <a:endParaRPr lang="en-GB" sz="3200" dirty="0"/>
          </a:p>
          <a:p>
            <a:pPr lvl="1">
              <a:buFont typeface="Wingdings" pitchFamily="2" charset="2"/>
              <a:buChar char="Ø"/>
            </a:pPr>
            <a:r>
              <a:rPr lang="en-US" sz="3200" dirty="0"/>
              <a:t>Detective </a:t>
            </a:r>
            <a:r>
              <a:rPr lang="en-US" sz="3200" dirty="0" smtClean="0"/>
              <a:t>Technical Controls</a:t>
            </a:r>
            <a:endParaRPr lang="en-GB" sz="3200" dirty="0"/>
          </a:p>
          <a:p>
            <a:endParaRPr lang="en-GB" dirty="0"/>
          </a:p>
        </p:txBody>
      </p:sp>
    </p:spTree>
    <p:extLst>
      <p:ext uri="{BB962C8B-B14F-4D97-AF65-F5344CB8AC3E}">
        <p14:creationId xmlns:p14="http://schemas.microsoft.com/office/powerpoint/2010/main" val="1808290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lvl="1" algn="ctr" rtl="0">
              <a:spcBef>
                <a:spcPct val="0"/>
              </a:spcBef>
            </a:pPr>
            <a:r>
              <a:rPr lang="en-US" sz="4400" b="1" kern="1200" dirty="0">
                <a:solidFill>
                  <a:schemeClr val="accent2">
                    <a:lumMod val="75000"/>
                  </a:schemeClr>
                </a:solidFill>
                <a:latin typeface="+mj-lt"/>
                <a:ea typeface="+mj-ea"/>
                <a:cs typeface="+mj-cs"/>
              </a:rPr>
              <a:t>PREVENTIVE TECHNICAL CONTROLS</a:t>
            </a:r>
            <a:endParaRPr lang="en-GB" sz="4400" b="1" kern="1200" dirty="0">
              <a:solidFill>
                <a:schemeClr val="accent2">
                  <a:lumMod val="75000"/>
                </a:schemeClr>
              </a:solidFill>
              <a:latin typeface="+mj-lt"/>
              <a:ea typeface="+mj-ea"/>
              <a:cs typeface="+mj-cs"/>
            </a:endParaRPr>
          </a:p>
        </p:txBody>
      </p:sp>
      <p:sp>
        <p:nvSpPr>
          <p:cNvPr id="3" name="Content Placeholder 2"/>
          <p:cNvSpPr>
            <a:spLocks noGrp="1"/>
          </p:cNvSpPr>
          <p:nvPr>
            <p:ph idx="1"/>
          </p:nvPr>
        </p:nvSpPr>
        <p:spPr>
          <a:xfrm>
            <a:off x="152400" y="1143000"/>
            <a:ext cx="8839200" cy="4983163"/>
          </a:xfrm>
        </p:spPr>
        <p:txBody>
          <a:bodyPr>
            <a:noAutofit/>
          </a:bodyPr>
          <a:lstStyle/>
          <a:p>
            <a:r>
              <a:rPr lang="en-US" dirty="0" smtClean="0"/>
              <a:t>Preventive </a:t>
            </a:r>
            <a:r>
              <a:rPr lang="en-US" dirty="0"/>
              <a:t>technical controls are used to prevent unauthorized personnel or programs from gaining </a:t>
            </a:r>
            <a:r>
              <a:rPr lang="en-US" b="1" dirty="0" smtClean="0"/>
              <a:t>REMOTE</a:t>
            </a:r>
            <a:r>
              <a:rPr lang="en-US" dirty="0" smtClean="0"/>
              <a:t> access </a:t>
            </a:r>
            <a:r>
              <a:rPr lang="en-US" dirty="0"/>
              <a:t>to computing resources.  </a:t>
            </a:r>
            <a:endParaRPr lang="en-US" dirty="0" smtClean="0"/>
          </a:p>
          <a:p>
            <a:r>
              <a:rPr lang="en-US" dirty="0" smtClean="0"/>
              <a:t>Examples </a:t>
            </a:r>
            <a:r>
              <a:rPr lang="en-US" dirty="0"/>
              <a:t>of these controls include:</a:t>
            </a:r>
            <a:endParaRPr lang="en-GB" dirty="0"/>
          </a:p>
          <a:p>
            <a:pPr lvl="1">
              <a:buFont typeface="Wingdings" pitchFamily="2" charset="2"/>
              <a:buChar char="Ø"/>
            </a:pPr>
            <a:r>
              <a:rPr lang="en-US" dirty="0"/>
              <a:t>Access control software</a:t>
            </a:r>
            <a:endParaRPr lang="en-GB" dirty="0"/>
          </a:p>
          <a:p>
            <a:pPr lvl="1">
              <a:buFont typeface="Wingdings" pitchFamily="2" charset="2"/>
              <a:buChar char="Ø"/>
            </a:pPr>
            <a:r>
              <a:rPr lang="en-US" dirty="0"/>
              <a:t>Antivirus software</a:t>
            </a:r>
            <a:endParaRPr lang="en-GB" dirty="0"/>
          </a:p>
          <a:p>
            <a:pPr lvl="1">
              <a:buFont typeface="Wingdings" pitchFamily="2" charset="2"/>
              <a:buChar char="Ø"/>
            </a:pPr>
            <a:r>
              <a:rPr lang="en-US" dirty="0"/>
              <a:t>Library control systems</a:t>
            </a:r>
            <a:endParaRPr lang="en-GB" dirty="0"/>
          </a:p>
          <a:p>
            <a:pPr lvl="1">
              <a:buFont typeface="Wingdings" pitchFamily="2" charset="2"/>
              <a:buChar char="Ø"/>
            </a:pPr>
            <a:r>
              <a:rPr lang="en-US" dirty="0"/>
              <a:t>Passwords</a:t>
            </a:r>
            <a:endParaRPr lang="en-GB" dirty="0"/>
          </a:p>
          <a:p>
            <a:pPr lvl="1">
              <a:buFont typeface="Wingdings" pitchFamily="2" charset="2"/>
              <a:buChar char="Ø"/>
            </a:pPr>
            <a:r>
              <a:rPr lang="en-US" dirty="0"/>
              <a:t>Smart cards</a:t>
            </a:r>
            <a:endParaRPr lang="en-GB" dirty="0"/>
          </a:p>
          <a:p>
            <a:pPr lvl="1">
              <a:buFont typeface="Wingdings" pitchFamily="2" charset="2"/>
              <a:buChar char="Ø"/>
            </a:pPr>
            <a:r>
              <a:rPr lang="en-US" dirty="0"/>
              <a:t>Encryption</a:t>
            </a:r>
            <a:endParaRPr lang="en-GB" dirty="0"/>
          </a:p>
          <a:p>
            <a:pPr lvl="1">
              <a:buFont typeface="Wingdings" pitchFamily="2" charset="2"/>
              <a:buChar char="Ø"/>
            </a:pPr>
            <a:r>
              <a:rPr lang="en-US" dirty="0"/>
              <a:t>Dial-up access control and call back in systems</a:t>
            </a:r>
            <a:endParaRPr lang="en-GB" dirty="0"/>
          </a:p>
          <a:p>
            <a:endParaRPr lang="en-GB" dirty="0"/>
          </a:p>
        </p:txBody>
      </p:sp>
    </p:spTree>
    <p:extLst>
      <p:ext uri="{BB962C8B-B14F-4D97-AF65-F5344CB8AC3E}">
        <p14:creationId xmlns:p14="http://schemas.microsoft.com/office/powerpoint/2010/main" val="2845260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DETECTIVE TECHNICAL CONTROLS</a:t>
            </a:r>
            <a:endParaRPr lang="en-GB" b="1" dirty="0"/>
          </a:p>
        </p:txBody>
      </p:sp>
      <p:sp>
        <p:nvSpPr>
          <p:cNvPr id="3" name="Content Placeholder 2"/>
          <p:cNvSpPr>
            <a:spLocks noGrp="1"/>
          </p:cNvSpPr>
          <p:nvPr>
            <p:ph idx="1"/>
          </p:nvPr>
        </p:nvSpPr>
        <p:spPr/>
        <p:txBody>
          <a:bodyPr>
            <a:normAutofit/>
          </a:bodyPr>
          <a:lstStyle/>
          <a:p>
            <a:r>
              <a:rPr lang="en-US" sz="3600" dirty="0"/>
              <a:t>Detective technical controls warn personnel of violations or attempted violations of preventive technical controls.  </a:t>
            </a:r>
            <a:endParaRPr lang="en-US" sz="3600" dirty="0" smtClean="0"/>
          </a:p>
          <a:p>
            <a:r>
              <a:rPr lang="en-US" sz="3600" dirty="0" smtClean="0"/>
              <a:t>Examples </a:t>
            </a:r>
            <a:r>
              <a:rPr lang="en-US" sz="3600" dirty="0"/>
              <a:t>of these </a:t>
            </a:r>
            <a:r>
              <a:rPr lang="en-US" sz="3600" dirty="0" smtClean="0"/>
              <a:t>include: </a:t>
            </a:r>
          </a:p>
          <a:p>
            <a:pPr lvl="1">
              <a:buFont typeface="Wingdings" pitchFamily="2" charset="2"/>
              <a:buChar char="Ø"/>
            </a:pPr>
            <a:r>
              <a:rPr lang="en-US" dirty="0"/>
              <a:t>A</a:t>
            </a:r>
            <a:r>
              <a:rPr lang="en-US" dirty="0" smtClean="0"/>
              <a:t>udit </a:t>
            </a:r>
            <a:r>
              <a:rPr lang="en-US" dirty="0"/>
              <a:t>trails and </a:t>
            </a:r>
            <a:endParaRPr lang="en-US" dirty="0" smtClean="0"/>
          </a:p>
          <a:p>
            <a:pPr lvl="1">
              <a:buFont typeface="Wingdings" pitchFamily="2" charset="2"/>
              <a:buChar char="Ø"/>
            </a:pPr>
            <a:r>
              <a:rPr lang="en-US" dirty="0"/>
              <a:t>I</a:t>
            </a:r>
            <a:r>
              <a:rPr lang="en-US" dirty="0" smtClean="0"/>
              <a:t>ntrusion </a:t>
            </a:r>
            <a:r>
              <a:rPr lang="en-US" dirty="0"/>
              <a:t>detection expert </a:t>
            </a:r>
            <a:r>
              <a:rPr lang="en-US" dirty="0" smtClean="0"/>
              <a:t>systems</a:t>
            </a:r>
            <a:endParaRPr lang="en-GB" dirty="0" smtClean="0"/>
          </a:p>
          <a:p>
            <a:endParaRPr lang="en-GB" sz="3600" dirty="0"/>
          </a:p>
        </p:txBody>
      </p:sp>
    </p:spTree>
    <p:extLst>
      <p:ext uri="{BB962C8B-B14F-4D97-AF65-F5344CB8AC3E}">
        <p14:creationId xmlns:p14="http://schemas.microsoft.com/office/powerpoint/2010/main" val="127542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ADMINISTRATIVE </a:t>
            </a:r>
            <a:r>
              <a:rPr lang="en-US" b="1" dirty="0" smtClean="0"/>
              <a:t>CONTROLS</a:t>
            </a:r>
            <a:endParaRPr lang="en-GB" dirty="0"/>
          </a:p>
        </p:txBody>
      </p:sp>
      <p:sp>
        <p:nvSpPr>
          <p:cNvPr id="3" name="Content Placeholder 2"/>
          <p:cNvSpPr>
            <a:spLocks noGrp="1"/>
          </p:cNvSpPr>
          <p:nvPr>
            <p:ph idx="1"/>
          </p:nvPr>
        </p:nvSpPr>
        <p:spPr>
          <a:xfrm>
            <a:off x="152400" y="1219200"/>
            <a:ext cx="8839200" cy="4525963"/>
          </a:xfrm>
        </p:spPr>
        <p:txBody>
          <a:bodyPr>
            <a:noAutofit/>
          </a:bodyPr>
          <a:lstStyle/>
          <a:p>
            <a:r>
              <a:rPr lang="en-US" sz="3200" dirty="0" smtClean="0"/>
              <a:t>Administrative </a:t>
            </a:r>
            <a:r>
              <a:rPr lang="en-US" sz="3200" dirty="0"/>
              <a:t>or </a:t>
            </a:r>
            <a:r>
              <a:rPr lang="en-US" sz="3200" dirty="0" smtClean="0"/>
              <a:t>personnel </a:t>
            </a:r>
            <a:r>
              <a:rPr lang="en-US" sz="3200" dirty="0"/>
              <a:t>security consists of management constraints, operational procedures, accountability procedures, and supplemental administrative controls established to provide an acceptable level of protection for computing resources. </a:t>
            </a:r>
            <a:endParaRPr lang="en-US" sz="3200" dirty="0" smtClean="0"/>
          </a:p>
          <a:p>
            <a:r>
              <a:rPr lang="en-US" sz="3200" dirty="0" smtClean="0"/>
              <a:t>In </a:t>
            </a:r>
            <a:r>
              <a:rPr lang="en-US" sz="3200" dirty="0"/>
              <a:t>addition, administrative controls include procedures established to ensure that all personnel who have access to computing resources have the required authorizations and appropriate security clearances.</a:t>
            </a:r>
            <a:endParaRPr lang="en-GB" sz="3200" dirty="0"/>
          </a:p>
          <a:p>
            <a:endParaRPr lang="en-GB" sz="3200" dirty="0"/>
          </a:p>
        </p:txBody>
      </p:sp>
    </p:spTree>
    <p:extLst>
      <p:ext uri="{BB962C8B-B14F-4D97-AF65-F5344CB8AC3E}">
        <p14:creationId xmlns:p14="http://schemas.microsoft.com/office/powerpoint/2010/main" val="2211592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ADMINISTRATIVE CONTROLS</a:t>
            </a:r>
            <a:endParaRPr lang="en-GB" dirty="0"/>
          </a:p>
        </p:txBody>
      </p:sp>
      <p:sp>
        <p:nvSpPr>
          <p:cNvPr id="3" name="Content Placeholder 2"/>
          <p:cNvSpPr>
            <a:spLocks noGrp="1"/>
          </p:cNvSpPr>
          <p:nvPr>
            <p:ph idx="1"/>
          </p:nvPr>
        </p:nvSpPr>
        <p:spPr/>
        <p:txBody>
          <a:bodyPr/>
          <a:lstStyle/>
          <a:p>
            <a:pPr lvl="0"/>
            <a:r>
              <a:rPr lang="en-US" sz="3600" dirty="0" smtClean="0"/>
              <a:t>Administrative controls </a:t>
            </a:r>
            <a:r>
              <a:rPr lang="en-US" sz="3600" dirty="0"/>
              <a:t>can also further be grouped into:</a:t>
            </a:r>
          </a:p>
          <a:p>
            <a:pPr lvl="1">
              <a:buFont typeface="Wingdings" pitchFamily="2" charset="2"/>
              <a:buChar char="Ø"/>
            </a:pPr>
            <a:r>
              <a:rPr lang="en-US" sz="3200" dirty="0" smtClean="0"/>
              <a:t>Preventive </a:t>
            </a:r>
            <a:r>
              <a:rPr lang="en-US" sz="3200" dirty="0"/>
              <a:t>Administrative </a:t>
            </a:r>
            <a:r>
              <a:rPr lang="en-US" sz="3200" dirty="0" smtClean="0"/>
              <a:t>Controls</a:t>
            </a:r>
            <a:endParaRPr lang="en-GB" sz="3200" dirty="0"/>
          </a:p>
          <a:p>
            <a:pPr lvl="1">
              <a:buFont typeface="Wingdings" pitchFamily="2" charset="2"/>
              <a:buChar char="Ø"/>
            </a:pPr>
            <a:r>
              <a:rPr lang="en-US" sz="3200" dirty="0" smtClean="0"/>
              <a:t>Detective </a:t>
            </a:r>
            <a:r>
              <a:rPr lang="en-US" sz="3200" dirty="0"/>
              <a:t>Administrative </a:t>
            </a:r>
            <a:r>
              <a:rPr lang="en-US" sz="3200" dirty="0" smtClean="0"/>
              <a:t>Controls</a:t>
            </a:r>
            <a:endParaRPr lang="en-GB" sz="3200" dirty="0"/>
          </a:p>
          <a:p>
            <a:endParaRPr lang="en-GB" dirty="0"/>
          </a:p>
        </p:txBody>
      </p:sp>
    </p:spTree>
    <p:extLst>
      <p:ext uri="{BB962C8B-B14F-4D97-AF65-F5344CB8AC3E}">
        <p14:creationId xmlns:p14="http://schemas.microsoft.com/office/powerpoint/2010/main" val="2465152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868362"/>
          </a:xfrm>
        </p:spPr>
        <p:txBody>
          <a:bodyPr>
            <a:noAutofit/>
          </a:bodyPr>
          <a:lstStyle/>
          <a:p>
            <a:pPr lvl="1" algn="ctr" rtl="0">
              <a:spcBef>
                <a:spcPct val="0"/>
              </a:spcBef>
            </a:pPr>
            <a:r>
              <a:rPr lang="en-US" sz="4000" b="1" kern="1200" dirty="0">
                <a:solidFill>
                  <a:schemeClr val="accent2">
                    <a:lumMod val="75000"/>
                  </a:schemeClr>
                </a:solidFill>
                <a:latin typeface="+mj-lt"/>
                <a:ea typeface="+mj-ea"/>
                <a:cs typeface="+mj-cs"/>
              </a:rPr>
              <a:t>PREVENTIVE ADMINISTRATIVE CONTROLS</a:t>
            </a:r>
            <a:endParaRPr lang="en-GB" sz="4000" b="1" kern="1200" dirty="0">
              <a:solidFill>
                <a:schemeClr val="accent2">
                  <a:lumMod val="75000"/>
                </a:schemeClr>
              </a:solidFill>
              <a:latin typeface="+mj-lt"/>
              <a:ea typeface="+mj-ea"/>
              <a:cs typeface="+mj-cs"/>
            </a:endParaRPr>
          </a:p>
        </p:txBody>
      </p:sp>
      <p:sp>
        <p:nvSpPr>
          <p:cNvPr id="4" name="Content Placeholder 3"/>
          <p:cNvSpPr>
            <a:spLocks noGrp="1"/>
          </p:cNvSpPr>
          <p:nvPr>
            <p:ph sz="half" idx="1"/>
          </p:nvPr>
        </p:nvSpPr>
        <p:spPr>
          <a:xfrm>
            <a:off x="152400" y="953869"/>
            <a:ext cx="4343400" cy="5294531"/>
          </a:xfrm>
          <a:ln w="12700">
            <a:solidFill>
              <a:schemeClr val="tx1"/>
            </a:solidFill>
          </a:ln>
        </p:spPr>
        <p:txBody>
          <a:bodyPr>
            <a:noAutofit/>
          </a:bodyPr>
          <a:lstStyle/>
          <a:p>
            <a:r>
              <a:rPr lang="en-US" dirty="0"/>
              <a:t>Preventive administrative controls are personnel-oriented techniques for controlling people’s behavior to ensure the confidentiality, integrity, and availability of computing data and programs. </a:t>
            </a:r>
            <a:endParaRPr lang="en-GB" dirty="0"/>
          </a:p>
        </p:txBody>
      </p:sp>
      <p:sp>
        <p:nvSpPr>
          <p:cNvPr id="5" name="Content Placeholder 4"/>
          <p:cNvSpPr>
            <a:spLocks noGrp="1"/>
          </p:cNvSpPr>
          <p:nvPr>
            <p:ph sz="half" idx="2"/>
          </p:nvPr>
        </p:nvSpPr>
        <p:spPr>
          <a:xfrm>
            <a:off x="4648200" y="953869"/>
            <a:ext cx="4495800" cy="5294531"/>
          </a:xfrm>
        </p:spPr>
        <p:txBody>
          <a:bodyPr>
            <a:noAutofit/>
          </a:bodyPr>
          <a:lstStyle/>
          <a:p>
            <a:r>
              <a:rPr lang="en-US" sz="2400" dirty="0"/>
              <a:t>Examples of preventive </a:t>
            </a:r>
          </a:p>
          <a:p>
            <a:r>
              <a:rPr lang="en-US" sz="2400" dirty="0"/>
              <a:t>administrative controls include:</a:t>
            </a:r>
            <a:endParaRPr lang="en-GB" sz="2400" dirty="0"/>
          </a:p>
          <a:p>
            <a:pPr lvl="0"/>
            <a:r>
              <a:rPr lang="en-US" sz="2400" dirty="0" smtClean="0"/>
              <a:t>Security </a:t>
            </a:r>
            <a:r>
              <a:rPr lang="en-US" sz="2400" dirty="0"/>
              <a:t>awareness and technical training </a:t>
            </a:r>
            <a:endParaRPr lang="en-GB" sz="2400" dirty="0"/>
          </a:p>
          <a:p>
            <a:pPr lvl="0"/>
            <a:r>
              <a:rPr lang="en-US" sz="2400" dirty="0"/>
              <a:t>Separation of duties</a:t>
            </a:r>
            <a:endParaRPr lang="en-GB" sz="2400" dirty="0"/>
          </a:p>
          <a:p>
            <a:pPr lvl="0"/>
            <a:r>
              <a:rPr lang="en-US" sz="2400" dirty="0"/>
              <a:t>Procedures for recruiting and terminating employees </a:t>
            </a:r>
            <a:endParaRPr lang="en-GB" sz="2400" dirty="0"/>
          </a:p>
          <a:p>
            <a:pPr lvl="0"/>
            <a:r>
              <a:rPr lang="en-US" sz="2400" dirty="0"/>
              <a:t>Security policies and procedures</a:t>
            </a:r>
            <a:endParaRPr lang="en-GB" sz="2400" dirty="0"/>
          </a:p>
          <a:p>
            <a:pPr lvl="0"/>
            <a:r>
              <a:rPr lang="en-US" sz="2400" dirty="0"/>
              <a:t>Supervision </a:t>
            </a:r>
            <a:endParaRPr lang="en-GB" sz="2400" dirty="0"/>
          </a:p>
          <a:p>
            <a:pPr lvl="0"/>
            <a:r>
              <a:rPr lang="en-US" sz="2400" dirty="0"/>
              <a:t>Disaster recovery, contingency and emergency plans </a:t>
            </a:r>
            <a:endParaRPr lang="en-GB" sz="2400" dirty="0"/>
          </a:p>
          <a:p>
            <a:pPr lvl="0"/>
            <a:r>
              <a:rPr lang="en-US" sz="2400" dirty="0"/>
              <a:t>User registration for computer access</a:t>
            </a:r>
            <a:endParaRPr lang="en-GB" sz="2400" dirty="0"/>
          </a:p>
          <a:p>
            <a:endParaRPr lang="en-GB" sz="2400" dirty="0"/>
          </a:p>
        </p:txBody>
      </p:sp>
    </p:spTree>
    <p:extLst>
      <p:ext uri="{BB962C8B-B14F-4D97-AF65-F5344CB8AC3E}">
        <p14:creationId xmlns:p14="http://schemas.microsoft.com/office/powerpoint/2010/main" val="3318364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143000"/>
          </a:xfrm>
        </p:spPr>
        <p:txBody>
          <a:bodyPr>
            <a:normAutofit fontScale="90000"/>
          </a:bodyPr>
          <a:lstStyle/>
          <a:p>
            <a:pPr lvl="0"/>
            <a:r>
              <a:rPr lang="en-US" b="1" dirty="0" smtClean="0"/>
              <a:t>DETECTIVE ADMINISTRATIVE CONTROLS</a:t>
            </a:r>
            <a:endParaRPr lang="en-GB" dirty="0"/>
          </a:p>
        </p:txBody>
      </p:sp>
      <p:sp>
        <p:nvSpPr>
          <p:cNvPr id="5" name="Content Placeholder 4"/>
          <p:cNvSpPr>
            <a:spLocks noGrp="1"/>
          </p:cNvSpPr>
          <p:nvPr>
            <p:ph idx="1"/>
          </p:nvPr>
        </p:nvSpPr>
        <p:spPr>
          <a:xfrm>
            <a:off x="0" y="1219200"/>
            <a:ext cx="9144000" cy="5105400"/>
          </a:xfrm>
        </p:spPr>
        <p:txBody>
          <a:bodyPr>
            <a:noAutofit/>
          </a:bodyPr>
          <a:lstStyle/>
          <a:p>
            <a:r>
              <a:rPr lang="en-US" sz="3200" dirty="0"/>
              <a:t>Detective administrative controls are used to determine how well security policies and procedures are complied with, to detect fraud, and to avoid employing persons that represent an unacceptable security risk.  </a:t>
            </a:r>
            <a:endParaRPr lang="en-US" sz="3200" dirty="0" smtClean="0"/>
          </a:p>
          <a:p>
            <a:r>
              <a:rPr lang="en-US" sz="3200" dirty="0" smtClean="0"/>
              <a:t>This </a:t>
            </a:r>
            <a:r>
              <a:rPr lang="en-US" sz="3200" dirty="0"/>
              <a:t>type of control includes:</a:t>
            </a:r>
            <a:endParaRPr lang="en-GB" sz="3200" dirty="0"/>
          </a:p>
          <a:p>
            <a:pPr lvl="1">
              <a:buFont typeface="Wingdings" pitchFamily="2" charset="2"/>
              <a:buChar char="Ø"/>
            </a:pPr>
            <a:r>
              <a:rPr lang="en-US" sz="2800" dirty="0"/>
              <a:t>Security reviews and audits</a:t>
            </a:r>
            <a:endParaRPr lang="en-GB" sz="2800" dirty="0"/>
          </a:p>
          <a:p>
            <a:pPr lvl="1">
              <a:buFont typeface="Wingdings" pitchFamily="2" charset="2"/>
              <a:buChar char="Ø"/>
            </a:pPr>
            <a:r>
              <a:rPr lang="en-US" sz="2800" dirty="0"/>
              <a:t>Performance evaluations</a:t>
            </a:r>
            <a:endParaRPr lang="en-GB" sz="2800" dirty="0"/>
          </a:p>
          <a:p>
            <a:pPr lvl="1">
              <a:buFont typeface="Wingdings" pitchFamily="2" charset="2"/>
              <a:buChar char="Ø"/>
            </a:pPr>
            <a:r>
              <a:rPr lang="en-US" sz="2800" dirty="0"/>
              <a:t>Required vacations</a:t>
            </a:r>
            <a:endParaRPr lang="en-GB" sz="2800" dirty="0"/>
          </a:p>
          <a:p>
            <a:pPr lvl="1">
              <a:buFont typeface="Wingdings" pitchFamily="2" charset="2"/>
              <a:buChar char="Ø"/>
            </a:pPr>
            <a:r>
              <a:rPr lang="en-US" sz="2800" dirty="0"/>
              <a:t>Background investigations </a:t>
            </a:r>
            <a:endParaRPr lang="en-GB" sz="2800" dirty="0"/>
          </a:p>
          <a:p>
            <a:pPr lvl="1">
              <a:buFont typeface="Wingdings" pitchFamily="2" charset="2"/>
              <a:buChar char="Ø"/>
            </a:pPr>
            <a:r>
              <a:rPr lang="en-US" sz="2800" dirty="0"/>
              <a:t>Rotation of duties</a:t>
            </a:r>
            <a:endParaRPr lang="en-GB" sz="2800" dirty="0"/>
          </a:p>
          <a:p>
            <a:endParaRPr lang="en-GB" sz="3200" dirty="0"/>
          </a:p>
        </p:txBody>
      </p:sp>
    </p:spTree>
    <p:extLst>
      <p:ext uri="{BB962C8B-B14F-4D97-AF65-F5344CB8AC3E}">
        <p14:creationId xmlns:p14="http://schemas.microsoft.com/office/powerpoint/2010/main" val="253531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COPYRIGHT LAW AND SOFTWARE CONTRACTS</a:t>
            </a:r>
            <a:endParaRPr lang="en-GB"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3200" dirty="0" smtClean="0"/>
              <a:t>Copyright </a:t>
            </a:r>
            <a:r>
              <a:rPr lang="en-US" sz="3200" dirty="0"/>
              <a:t>in general term is the right to publish, reproduce and sell the matter and form of a literary, musical, dramatic or artistic work. </a:t>
            </a:r>
            <a:endParaRPr lang="en-US" sz="3200" dirty="0" smtClean="0"/>
          </a:p>
          <a:p>
            <a:r>
              <a:rPr lang="en-US" sz="3200" dirty="0" smtClean="0"/>
              <a:t>The </a:t>
            </a:r>
            <a:r>
              <a:rPr lang="en-US" sz="3200" dirty="0"/>
              <a:t>owner of the copyright can sell the item that the copyright relates to, and can stop other people from selling the same works because they are breaching the copyright obtained by the original author. </a:t>
            </a:r>
            <a:endParaRPr lang="en-GB" sz="3200" dirty="0"/>
          </a:p>
          <a:p>
            <a:endParaRPr lang="en-GB" sz="3200" dirty="0"/>
          </a:p>
        </p:txBody>
      </p:sp>
    </p:spTree>
    <p:extLst>
      <p:ext uri="{BB962C8B-B14F-4D97-AF65-F5344CB8AC3E}">
        <p14:creationId xmlns:p14="http://schemas.microsoft.com/office/powerpoint/2010/main" val="3507088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COPYRIGHT LAW AND SOFTWARE CONTRACTS</a:t>
            </a:r>
            <a:endParaRPr lang="en-GB" sz="3200" dirty="0"/>
          </a:p>
        </p:txBody>
      </p:sp>
      <p:sp>
        <p:nvSpPr>
          <p:cNvPr id="3" name="Content Placeholder 2"/>
          <p:cNvSpPr>
            <a:spLocks noGrp="1"/>
          </p:cNvSpPr>
          <p:nvPr>
            <p:ph idx="1"/>
          </p:nvPr>
        </p:nvSpPr>
        <p:spPr/>
        <p:txBody>
          <a:bodyPr>
            <a:normAutofit lnSpcReduction="10000"/>
          </a:bodyPr>
          <a:lstStyle/>
          <a:p>
            <a:r>
              <a:rPr lang="en-US" sz="3600" dirty="0"/>
              <a:t>However, selling software is slightly different from selling a book or musical works. </a:t>
            </a:r>
            <a:endParaRPr lang="en-US" sz="3600" dirty="0" smtClean="0"/>
          </a:p>
          <a:p>
            <a:r>
              <a:rPr lang="en-US" sz="3600" dirty="0" smtClean="0"/>
              <a:t>When </a:t>
            </a:r>
            <a:r>
              <a:rPr lang="en-US" sz="3600" dirty="0"/>
              <a:t>computer software is sold, it is not sold outright to the purchaser. </a:t>
            </a:r>
            <a:endParaRPr lang="en-US" sz="3600" dirty="0" smtClean="0"/>
          </a:p>
          <a:p>
            <a:r>
              <a:rPr lang="en-US" sz="3600" dirty="0" smtClean="0"/>
              <a:t>Instead</a:t>
            </a:r>
            <a:r>
              <a:rPr lang="en-US" sz="3600" dirty="0"/>
              <a:t>, the purchaser is granted a right to use that software as explained in the user license.</a:t>
            </a:r>
            <a:endParaRPr lang="en-GB" sz="3600" dirty="0"/>
          </a:p>
          <a:p>
            <a:endParaRPr lang="en-GB" sz="3600" dirty="0"/>
          </a:p>
        </p:txBody>
      </p:sp>
    </p:spTree>
    <p:extLst>
      <p:ext uri="{BB962C8B-B14F-4D97-AF65-F5344CB8AC3E}">
        <p14:creationId xmlns:p14="http://schemas.microsoft.com/office/powerpoint/2010/main" val="333189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52400" y="1143000"/>
            <a:ext cx="8686800" cy="5334000"/>
          </a:xfrm>
        </p:spPr>
        <p:txBody>
          <a:bodyPr>
            <a:noAutofit/>
          </a:bodyPr>
          <a:lstStyle/>
          <a:p>
            <a:r>
              <a:rPr lang="en-US" sz="3600" dirty="0" smtClean="0"/>
              <a:t>Computers systems and digital data generally are very vulnerable as well as expensive. </a:t>
            </a:r>
          </a:p>
          <a:p>
            <a:r>
              <a:rPr lang="en-US" sz="3600" dirty="0" smtClean="0"/>
              <a:t>However, they are very important in the daily lives of businesses and individuals</a:t>
            </a:r>
          </a:p>
          <a:p>
            <a:r>
              <a:rPr lang="en-US" sz="3600" dirty="0" smtClean="0"/>
              <a:t>Hence, they need to be protected, but the normal laws are not enough to handle the complexities of this phenomenon.</a:t>
            </a:r>
            <a:endParaRPr lang="en-GB" sz="3600" dirty="0"/>
          </a:p>
        </p:txBody>
      </p:sp>
    </p:spTree>
    <p:extLst>
      <p:ext uri="{BB962C8B-B14F-4D97-AF65-F5344CB8AC3E}">
        <p14:creationId xmlns:p14="http://schemas.microsoft.com/office/powerpoint/2010/main" val="1134234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INTRODUCTION</a:t>
            </a:r>
            <a:endParaRPr lang="en-GB" dirty="0"/>
          </a:p>
        </p:txBody>
      </p:sp>
      <p:sp>
        <p:nvSpPr>
          <p:cNvPr id="7" name="Content Placeholder 6"/>
          <p:cNvSpPr>
            <a:spLocks noGrp="1"/>
          </p:cNvSpPr>
          <p:nvPr>
            <p:ph idx="1"/>
          </p:nvPr>
        </p:nvSpPr>
        <p:spPr>
          <a:xfrm>
            <a:off x="457200" y="1219200"/>
            <a:ext cx="8229600" cy="4906963"/>
          </a:xfrm>
        </p:spPr>
        <p:txBody>
          <a:bodyPr>
            <a:noAutofit/>
          </a:bodyPr>
          <a:lstStyle/>
          <a:p>
            <a:r>
              <a:rPr lang="en-US" sz="3200" dirty="0"/>
              <a:t>Until the introduction of computer and data misuse acts were passed, in some countries, two highly damaging activities were not against the law. </a:t>
            </a:r>
          </a:p>
          <a:p>
            <a:r>
              <a:rPr lang="en-US" sz="3200" dirty="0"/>
              <a:t>These were hacking into computers and the deliberate infection of computer systems with viruses. </a:t>
            </a:r>
          </a:p>
          <a:p>
            <a:r>
              <a:rPr lang="en-US" sz="3200" dirty="0" smtClean="0"/>
              <a:t>Although </a:t>
            </a:r>
            <a:r>
              <a:rPr lang="en-US" sz="3200" dirty="0"/>
              <a:t>an offended individual or organization could use civil courts to seek damages for losses suffered, there was no effective legal protection against this offence</a:t>
            </a:r>
            <a:endParaRPr lang="en-GB" sz="3200" dirty="0"/>
          </a:p>
          <a:p>
            <a:endParaRPr lang="en-GB" sz="3400" dirty="0"/>
          </a:p>
        </p:txBody>
      </p:sp>
      <p:sp>
        <p:nvSpPr>
          <p:cNvPr id="4" name="AutoShape 2" descr="https://encrypted-tbn0.gstatic.com/images?q=tbn:ANd9GcTvF2ekfdiXZozLkUqAv36XcsMd5d5_WeOTDQ-4CJs_ir5Kfx3E6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encrypted-tbn0.gstatic.com/images?q=tbn:ANd9GcTvF2ekfdiXZozLkUqAv36XcsMd5d5_WeOTDQ-4CJs_ir5Kfx3E6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8239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0"/>
          <p:cNvSpPr>
            <a:spLocks noGrp="1"/>
          </p:cNvSpPr>
          <p:nvPr>
            <p:ph idx="1"/>
          </p:nvPr>
        </p:nvSpPr>
        <p:spPr>
          <a:xfrm>
            <a:off x="152400" y="990600"/>
            <a:ext cx="8534400" cy="5562600"/>
          </a:xfrm>
        </p:spPr>
        <p:txBody>
          <a:bodyPr>
            <a:noAutofit/>
          </a:bodyPr>
          <a:lstStyle/>
          <a:p>
            <a:pPr lvl="1"/>
            <a:r>
              <a:rPr lang="en-US" sz="2800" b="0" dirty="0"/>
              <a:t>Defined as the commission of illegal acts through the use of computer or against a computer system. </a:t>
            </a:r>
          </a:p>
          <a:p>
            <a:pPr marL="457200" lvl="1" indent="0">
              <a:buNone/>
            </a:pPr>
            <a:r>
              <a:rPr lang="en-US" sz="2800" b="0" dirty="0" smtClean="0"/>
              <a:t>Or </a:t>
            </a:r>
          </a:p>
          <a:p>
            <a:pPr lvl="1"/>
            <a:r>
              <a:rPr lang="en-US" sz="2800" b="0" dirty="0" smtClean="0"/>
              <a:t>as “any violations of criminal law that involve a knowledge of computer technology for their perpetration, investigation, or prosecution”</a:t>
            </a:r>
          </a:p>
          <a:p>
            <a:pPr lvl="1"/>
            <a:r>
              <a:rPr lang="en-US" sz="2800" b="0" dirty="0" smtClean="0"/>
              <a:t>Computer may be target of crime, e.g.:</a:t>
            </a:r>
          </a:p>
          <a:p>
            <a:pPr lvl="2"/>
            <a:r>
              <a:rPr lang="en-US" sz="2800" dirty="0" smtClean="0"/>
              <a:t>Breaching confidentiality of protected computerized data</a:t>
            </a:r>
          </a:p>
          <a:p>
            <a:pPr lvl="2"/>
            <a:r>
              <a:rPr lang="en-US" sz="2800" dirty="0" smtClean="0"/>
              <a:t>Accessing a computer system without authority</a:t>
            </a:r>
          </a:p>
          <a:p>
            <a:pPr lvl="1"/>
            <a:r>
              <a:rPr lang="en-US" sz="2800" b="0" dirty="0" smtClean="0"/>
              <a:t>Computer may </a:t>
            </a:r>
            <a:r>
              <a:rPr lang="en-US" sz="2800" dirty="0" smtClean="0"/>
              <a:t>be instrument of crime, e.g.:</a:t>
            </a:r>
          </a:p>
          <a:p>
            <a:pPr lvl="2"/>
            <a:r>
              <a:rPr lang="en-US" sz="2800" dirty="0" smtClean="0"/>
              <a:t>Theft of trade secrets</a:t>
            </a:r>
          </a:p>
          <a:p>
            <a:pPr lvl="2"/>
            <a:r>
              <a:rPr lang="en-US" sz="2800" dirty="0" smtClean="0"/>
              <a:t>Using e-mail for threats or harassment</a:t>
            </a:r>
          </a:p>
          <a:p>
            <a:pPr lvl="1"/>
            <a:endParaRPr lang="en-US" sz="2800" dirty="0" smtClean="0"/>
          </a:p>
          <a:p>
            <a:endParaRPr lang="en-US" sz="3200" dirty="0" smtClean="0">
              <a:solidFill>
                <a:srgbClr val="0D0D0D"/>
              </a:solidFill>
            </a:endParaRPr>
          </a:p>
        </p:txBody>
      </p:sp>
      <p:sp>
        <p:nvSpPr>
          <p:cNvPr id="24581"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4582"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4BB2BBCC-17E2-449C-AD09-8E2ED3D98BD0}" type="slidenum">
              <a:rPr lang="en-US" sz="1400">
                <a:solidFill>
                  <a:schemeClr val="bg1"/>
                </a:solidFill>
              </a:rPr>
              <a:pPr eaLnBrk="1" hangingPunct="1"/>
              <a:t>5</a:t>
            </a:fld>
            <a:endParaRPr lang="en-US" sz="1400">
              <a:solidFill>
                <a:schemeClr val="bg1"/>
              </a:solidFill>
            </a:endParaRPr>
          </a:p>
        </p:txBody>
      </p:sp>
      <p:sp>
        <p:nvSpPr>
          <p:cNvPr id="7" name="Title 1"/>
          <p:cNvSpPr txBox="1">
            <a:spLocks/>
          </p:cNvSpPr>
          <p:nvPr/>
        </p:nvSpPr>
        <p:spPr>
          <a:xfrm>
            <a:off x="457200" y="274638"/>
            <a:ext cx="8229600" cy="1143000"/>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b="1" dirty="0" smtClean="0"/>
              <a:t>COMPUTER CRIME </a:t>
            </a:r>
            <a:endParaRPr lang="en-GB" b="1" dirty="0"/>
          </a:p>
        </p:txBody>
      </p:sp>
    </p:spTree>
    <p:extLst>
      <p:ext uri="{BB962C8B-B14F-4D97-AF65-F5344CB8AC3E}">
        <p14:creationId xmlns:p14="http://schemas.microsoft.com/office/powerpoint/2010/main" val="289425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Hence when we access a computer without authority, or with intent to harm, even if by accident, we commit a crime. </a:t>
            </a:r>
            <a:endParaRPr lang="en-GB" sz="3600" dirty="0"/>
          </a:p>
          <a:p>
            <a:endParaRPr lang="en-GB" sz="3600" dirty="0"/>
          </a:p>
        </p:txBody>
      </p:sp>
      <p:sp>
        <p:nvSpPr>
          <p:cNvPr id="4" name="Title 1"/>
          <p:cNvSpPr>
            <a:spLocks noGrp="1"/>
          </p:cNvSpPr>
          <p:nvPr>
            <p:ph type="title"/>
          </p:nvPr>
        </p:nvSpPr>
        <p:spPr/>
        <p:txBody>
          <a:bodyPr/>
          <a:lstStyle/>
          <a:p>
            <a:r>
              <a:rPr lang="en-US" dirty="0" smtClean="0"/>
              <a:t>COMPUTER CRIME </a:t>
            </a:r>
            <a:endParaRPr lang="en-GB" dirty="0"/>
          </a:p>
        </p:txBody>
      </p:sp>
    </p:spTree>
    <p:extLst>
      <p:ext uri="{BB962C8B-B14F-4D97-AF65-F5344CB8AC3E}">
        <p14:creationId xmlns:p14="http://schemas.microsoft.com/office/powerpoint/2010/main" val="2898994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0"/>
          <p:cNvSpPr>
            <a:spLocks noGrp="1"/>
          </p:cNvSpPr>
          <p:nvPr>
            <p:ph idx="1"/>
          </p:nvPr>
        </p:nvSpPr>
        <p:spPr>
          <a:xfrm>
            <a:off x="457200" y="1143000"/>
            <a:ext cx="8229600" cy="5181600"/>
          </a:xfrm>
        </p:spPr>
        <p:txBody>
          <a:bodyPr>
            <a:noAutofit/>
          </a:bodyPr>
          <a:lstStyle/>
          <a:p>
            <a:pPr lvl="1"/>
            <a:r>
              <a:rPr lang="en-US" sz="4000" dirty="0" smtClean="0"/>
              <a:t>Hackers vs. crackers</a:t>
            </a:r>
          </a:p>
          <a:p>
            <a:pPr lvl="1"/>
            <a:r>
              <a:rPr lang="en-US" sz="4000" dirty="0" smtClean="0"/>
              <a:t>Activities include</a:t>
            </a:r>
          </a:p>
          <a:p>
            <a:pPr lvl="2"/>
            <a:r>
              <a:rPr lang="en-US" sz="4000" dirty="0" smtClean="0"/>
              <a:t>System intrusion</a:t>
            </a:r>
          </a:p>
          <a:p>
            <a:pPr lvl="2"/>
            <a:r>
              <a:rPr lang="en-US" sz="4000" dirty="0" smtClean="0"/>
              <a:t>System damage</a:t>
            </a:r>
          </a:p>
          <a:p>
            <a:pPr lvl="2"/>
            <a:r>
              <a:rPr lang="en-US" sz="4000" dirty="0" err="1" smtClean="0"/>
              <a:t>Cybervandalism</a:t>
            </a:r>
            <a:endParaRPr lang="en-US" sz="4000" dirty="0" smtClean="0"/>
          </a:p>
          <a:p>
            <a:pPr lvl="3"/>
            <a:r>
              <a:rPr lang="en-US" sz="3600" dirty="0" smtClean="0"/>
              <a:t>Intentional disruption, defacement, destruction of Web site or corporate information system</a:t>
            </a:r>
          </a:p>
          <a:p>
            <a:endParaRPr lang="en-US" sz="4400" dirty="0" smtClean="0">
              <a:solidFill>
                <a:srgbClr val="0D0D0D"/>
              </a:solidFill>
            </a:endParaRPr>
          </a:p>
        </p:txBody>
      </p:sp>
      <p:sp>
        <p:nvSpPr>
          <p:cNvPr id="21509"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1510"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F05D0997-D5A7-4CB8-A91F-CD9644DF6F80}" type="slidenum">
              <a:rPr lang="en-US" sz="1400">
                <a:solidFill>
                  <a:schemeClr val="bg1"/>
                </a:solidFill>
              </a:rPr>
              <a:pPr eaLnBrk="1" hangingPunct="1"/>
              <a:t>7</a:t>
            </a:fld>
            <a:endParaRPr lang="en-US" sz="1400">
              <a:solidFill>
                <a:schemeClr val="bg1"/>
              </a:solidFill>
            </a:endParaRPr>
          </a:p>
        </p:txBody>
      </p:sp>
      <p:sp>
        <p:nvSpPr>
          <p:cNvPr id="9"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1201925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0"/>
          <p:cNvSpPr>
            <a:spLocks noGrp="1"/>
          </p:cNvSpPr>
          <p:nvPr>
            <p:ph idx="1"/>
          </p:nvPr>
        </p:nvSpPr>
        <p:spPr>
          <a:xfrm>
            <a:off x="152400" y="914400"/>
            <a:ext cx="8534400" cy="5181600"/>
          </a:xfrm>
        </p:spPr>
        <p:txBody>
          <a:bodyPr>
            <a:noAutofit/>
          </a:bodyPr>
          <a:lstStyle/>
          <a:p>
            <a:pPr>
              <a:spcAft>
                <a:spcPct val="0"/>
              </a:spcAft>
            </a:pPr>
            <a:r>
              <a:rPr lang="en-US" sz="3600" dirty="0" smtClean="0">
                <a:solidFill>
                  <a:srgbClr val="0D0D0D"/>
                </a:solidFill>
              </a:rPr>
              <a:t>Spoofing</a:t>
            </a:r>
          </a:p>
          <a:p>
            <a:pPr lvl="1"/>
            <a:r>
              <a:rPr lang="en-US" sz="3200" dirty="0" smtClean="0"/>
              <a:t>Misrepresenting oneself by using fake e-mail addresses or masquerading as someone else</a:t>
            </a:r>
          </a:p>
          <a:p>
            <a:pPr lvl="1"/>
            <a:r>
              <a:rPr lang="en-US" sz="3200" dirty="0" smtClean="0"/>
              <a:t>Redirecting Web link to address different from intended one, with site masquerading as intended destination</a:t>
            </a:r>
          </a:p>
          <a:p>
            <a:pPr>
              <a:spcAft>
                <a:spcPct val="0"/>
              </a:spcAft>
            </a:pPr>
            <a:r>
              <a:rPr lang="en-US" sz="3600" dirty="0" smtClean="0">
                <a:solidFill>
                  <a:srgbClr val="0D0D0D"/>
                </a:solidFill>
              </a:rPr>
              <a:t>Sniffer</a:t>
            </a:r>
          </a:p>
          <a:p>
            <a:pPr lvl="1"/>
            <a:r>
              <a:rPr lang="en-US" sz="3200" dirty="0" smtClean="0"/>
              <a:t>Eavesdropping program that monitors information traveling over network</a:t>
            </a:r>
          </a:p>
          <a:p>
            <a:pPr lvl="1"/>
            <a:r>
              <a:rPr lang="en-US" sz="3200" dirty="0" smtClean="0"/>
              <a:t>Enables hackers to steal proprietary information such as e-mail, company files, etc.</a:t>
            </a:r>
          </a:p>
          <a:p>
            <a:endParaRPr lang="en-US" sz="3600" dirty="0" smtClean="0">
              <a:solidFill>
                <a:srgbClr val="0D0D0D"/>
              </a:solidFill>
            </a:endParaRPr>
          </a:p>
        </p:txBody>
      </p:sp>
      <p:sp>
        <p:nvSpPr>
          <p:cNvPr id="22533"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2534"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88C097F5-693B-484D-9C78-6563ED2D2749}" type="slidenum">
              <a:rPr lang="en-US" sz="1400">
                <a:solidFill>
                  <a:schemeClr val="bg1"/>
                </a:solidFill>
              </a:rPr>
              <a:pPr eaLnBrk="1" hangingPunct="1"/>
              <a:t>8</a:t>
            </a:fld>
            <a:endParaRPr lang="en-US" sz="1400">
              <a:solidFill>
                <a:schemeClr val="bg1"/>
              </a:solidFill>
            </a:endParaRPr>
          </a:p>
        </p:txBody>
      </p:sp>
      <p:sp>
        <p:nvSpPr>
          <p:cNvPr id="8"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2355525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0"/>
          <p:cNvSpPr>
            <a:spLocks noGrp="1"/>
          </p:cNvSpPr>
          <p:nvPr>
            <p:ph idx="1"/>
          </p:nvPr>
        </p:nvSpPr>
        <p:spPr>
          <a:xfrm>
            <a:off x="228600" y="990600"/>
            <a:ext cx="8686800" cy="5181600"/>
          </a:xfrm>
        </p:spPr>
        <p:txBody>
          <a:bodyPr>
            <a:noAutofit/>
          </a:bodyPr>
          <a:lstStyle/>
          <a:p>
            <a:r>
              <a:rPr lang="en-US" sz="3600" dirty="0" smtClean="0">
                <a:solidFill>
                  <a:srgbClr val="0D0D0D"/>
                </a:solidFill>
              </a:rPr>
              <a:t>Denial-of-service attacks (</a:t>
            </a:r>
            <a:r>
              <a:rPr lang="en-US" sz="3600" dirty="0" err="1" smtClean="0">
                <a:solidFill>
                  <a:srgbClr val="0D0D0D"/>
                </a:solidFill>
              </a:rPr>
              <a:t>DoS</a:t>
            </a:r>
            <a:r>
              <a:rPr lang="en-US" sz="3600" dirty="0" smtClean="0">
                <a:solidFill>
                  <a:srgbClr val="0D0D0D"/>
                </a:solidFill>
              </a:rPr>
              <a:t>)</a:t>
            </a:r>
          </a:p>
          <a:p>
            <a:pPr lvl="1"/>
            <a:r>
              <a:rPr lang="en-US" sz="3200" dirty="0" smtClean="0"/>
              <a:t>Flooding server with thousands of false requests to crash the network.</a:t>
            </a:r>
          </a:p>
          <a:p>
            <a:r>
              <a:rPr lang="en-US" sz="3600" dirty="0" smtClean="0">
                <a:solidFill>
                  <a:srgbClr val="0D0D0D"/>
                </a:solidFill>
              </a:rPr>
              <a:t>Distributed denial-of-service attacks (</a:t>
            </a:r>
            <a:r>
              <a:rPr lang="en-US" sz="3600" dirty="0" err="1" smtClean="0">
                <a:solidFill>
                  <a:srgbClr val="0D0D0D"/>
                </a:solidFill>
              </a:rPr>
              <a:t>DDoS</a:t>
            </a:r>
            <a:r>
              <a:rPr lang="en-US" sz="3600" dirty="0" smtClean="0">
                <a:solidFill>
                  <a:srgbClr val="0D0D0D"/>
                </a:solidFill>
              </a:rPr>
              <a:t>)</a:t>
            </a:r>
          </a:p>
          <a:p>
            <a:pPr lvl="1"/>
            <a:r>
              <a:rPr lang="en-US" sz="3200" dirty="0" smtClean="0"/>
              <a:t>Use of numerous computers to launch a </a:t>
            </a:r>
            <a:r>
              <a:rPr lang="en-US" sz="3200" dirty="0" err="1" smtClean="0"/>
              <a:t>DoS</a:t>
            </a:r>
            <a:endParaRPr lang="en-US" sz="3200" dirty="0" smtClean="0"/>
          </a:p>
          <a:p>
            <a:pPr lvl="1"/>
            <a:r>
              <a:rPr lang="en-US" sz="3200" dirty="0" smtClean="0"/>
              <a:t>Botnets</a:t>
            </a:r>
          </a:p>
          <a:p>
            <a:pPr lvl="2"/>
            <a:r>
              <a:rPr lang="en-US" sz="3200" dirty="0" smtClean="0"/>
              <a:t>Networks of “zombie” PCs infiltrated by bot malware</a:t>
            </a:r>
          </a:p>
          <a:p>
            <a:pPr lvl="2"/>
            <a:r>
              <a:rPr lang="en-US" sz="3200" dirty="0" smtClean="0"/>
              <a:t>Worldwide, 6 - 24 million computers serve as zombie PCs in thousands of botnets </a:t>
            </a:r>
          </a:p>
          <a:p>
            <a:endParaRPr lang="en-US" sz="3600" dirty="0" smtClean="0">
              <a:solidFill>
                <a:srgbClr val="0D0D0D"/>
              </a:solidFill>
            </a:endParaRPr>
          </a:p>
        </p:txBody>
      </p:sp>
      <p:sp>
        <p:nvSpPr>
          <p:cNvPr id="23557"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r>
              <a:rPr lang="en-US" sz="1400">
                <a:solidFill>
                  <a:schemeClr val="bg1"/>
                </a:solidFill>
              </a:rPr>
              <a:t>©  Pearson Education 2012</a:t>
            </a:r>
          </a:p>
        </p:txBody>
      </p:sp>
      <p:sp>
        <p:nvSpPr>
          <p:cNvPr id="23558"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742950" indent="-285750" eaLnBrk="0" hangingPunct="0">
              <a:defRPr sz="2400">
                <a:solidFill>
                  <a:schemeClr val="tx1"/>
                </a:solidFill>
                <a:latin typeface="Arial" charset="0"/>
                <a:ea typeface="ＭＳ Ｐゴシック" pitchFamily="-111" charset="-128"/>
              </a:defRPr>
            </a:lvl2pPr>
            <a:lvl3pPr marL="1143000" indent="-228600" eaLnBrk="0" hangingPunct="0">
              <a:defRPr sz="2400">
                <a:solidFill>
                  <a:schemeClr val="tx1"/>
                </a:solidFill>
                <a:latin typeface="Arial" charset="0"/>
                <a:ea typeface="ＭＳ Ｐゴシック" pitchFamily="-111" charset="-128"/>
              </a:defRPr>
            </a:lvl3pPr>
            <a:lvl4pPr marL="1600200" indent="-228600" eaLnBrk="0" hangingPunct="0">
              <a:defRPr sz="2400">
                <a:solidFill>
                  <a:schemeClr val="tx1"/>
                </a:solidFill>
                <a:latin typeface="Arial" charset="0"/>
                <a:ea typeface="ＭＳ Ｐゴシック" pitchFamily="-111" charset="-128"/>
              </a:defRPr>
            </a:lvl4pPr>
            <a:lvl5pPr marL="2057400" indent="-228600" eaLnBrk="0" hangingPunct="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fld id="{0A66B47E-AB1D-4C25-8902-8A63EDBEB457}" type="slidenum">
              <a:rPr lang="en-US" sz="1400">
                <a:solidFill>
                  <a:schemeClr val="bg1"/>
                </a:solidFill>
              </a:rPr>
              <a:pPr eaLnBrk="1" hangingPunct="1"/>
              <a:t>9</a:t>
            </a:fld>
            <a:endParaRPr lang="en-US" sz="1400">
              <a:solidFill>
                <a:schemeClr val="bg1"/>
              </a:solidFill>
            </a:endParaRPr>
          </a:p>
        </p:txBody>
      </p:sp>
      <p:sp>
        <p:nvSpPr>
          <p:cNvPr id="7" name="Title 1"/>
          <p:cNvSpPr txBox="1">
            <a:spLocks/>
          </p:cNvSpPr>
          <p:nvPr/>
        </p:nvSpPr>
        <p:spPr>
          <a:xfrm>
            <a:off x="457200" y="274638"/>
            <a:ext cx="8229600" cy="868362"/>
          </a:xfrm>
          <a:prstGeom prst="rect">
            <a:avLst/>
          </a:prstGeom>
        </p:spPr>
        <p:txBody>
          <a:bodyPr/>
          <a:lst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a:lstStyle>
          <a:p>
            <a:r>
              <a:rPr lang="en-US" sz="4400" b="1" dirty="0" smtClean="0"/>
              <a:t>HACKERS AND COMPUTER CRIME</a:t>
            </a:r>
            <a:endParaRPr lang="en-US" sz="4400" b="1" dirty="0"/>
          </a:p>
        </p:txBody>
      </p:sp>
    </p:spTree>
    <p:extLst>
      <p:ext uri="{BB962C8B-B14F-4D97-AF65-F5344CB8AC3E}">
        <p14:creationId xmlns:p14="http://schemas.microsoft.com/office/powerpoint/2010/main" val="641037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2291</TotalTime>
  <Words>1778</Words>
  <Application>Microsoft Office PowerPoint</Application>
  <PresentationFormat>On-screen Show (4:3)</PresentationFormat>
  <Paragraphs>206</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INTRODUCTION TO COMPUTER TECHNOLOGY</vt:lpstr>
      <vt:lpstr>OBJECTIVES OF THE SESSION</vt:lpstr>
      <vt:lpstr>INTRODUCTION</vt:lpstr>
      <vt:lpstr>INTRODUCTION</vt:lpstr>
      <vt:lpstr>PowerPoint Presentation</vt:lpstr>
      <vt:lpstr>COMPUTER CRIME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 OF SECURITY &amp; CONTROL</vt:lpstr>
      <vt:lpstr>TYPES OF CONTROLS</vt:lpstr>
      <vt:lpstr>PHYSICAL CONTROLS</vt:lpstr>
      <vt:lpstr>PREVENTIVE PHYSICAL CONTROLS</vt:lpstr>
      <vt:lpstr>DETECTIVE PHYSICAL CONTROLS</vt:lpstr>
      <vt:lpstr>TECHNICAL CONTROLS</vt:lpstr>
      <vt:lpstr>PREVENTIVE TECHNICAL CONTROLS</vt:lpstr>
      <vt:lpstr>DETECTIVE TECHNICAL CONTROLS</vt:lpstr>
      <vt:lpstr>ADMINISTRATIVE CONTROLS</vt:lpstr>
      <vt:lpstr>ADMINISTRATIVE CONTROLS</vt:lpstr>
      <vt:lpstr>PREVENTIVE ADMINISTRATIVE CONTROLS</vt:lpstr>
      <vt:lpstr>DETECTIVE ADMINISTRATIVE CONTROLS</vt:lpstr>
      <vt:lpstr>COPYRIGHT LAW AND SOFTWARE CONTRACTS</vt:lpstr>
      <vt:lpstr>COPYRIGHT LAW AND SOFTWARE CONTRACTS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Applications</dc:title>
  <dc:creator>Akanferi</dc:creator>
  <cp:lastModifiedBy>Akanferi</cp:lastModifiedBy>
  <cp:revision>333</cp:revision>
  <dcterms:created xsi:type="dcterms:W3CDTF">2012-09-13T09:47:39Z</dcterms:created>
  <dcterms:modified xsi:type="dcterms:W3CDTF">2014-03-16T21:24:08Z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