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36"/>
  </p:notesMasterIdLst>
  <p:handoutMasterIdLst>
    <p:handoutMasterId r:id="rId37"/>
  </p:handoutMasterIdLst>
  <p:sldIdLst>
    <p:sldId id="294" r:id="rId3"/>
    <p:sldId id="256" r:id="rId4"/>
    <p:sldId id="257" r:id="rId5"/>
    <p:sldId id="262" r:id="rId6"/>
    <p:sldId id="258" r:id="rId7"/>
    <p:sldId id="259" r:id="rId8"/>
    <p:sldId id="260" r:id="rId9"/>
    <p:sldId id="261" r:id="rId10"/>
    <p:sldId id="263" r:id="rId11"/>
    <p:sldId id="264" r:id="rId12"/>
    <p:sldId id="265" r:id="rId13"/>
    <p:sldId id="267" r:id="rId14"/>
    <p:sldId id="266" r:id="rId15"/>
    <p:sldId id="296" r:id="rId16"/>
    <p:sldId id="287" r:id="rId17"/>
    <p:sldId id="288" r:id="rId18"/>
    <p:sldId id="289" r:id="rId19"/>
    <p:sldId id="290" r:id="rId20"/>
    <p:sldId id="270" r:id="rId21"/>
    <p:sldId id="274" r:id="rId22"/>
    <p:sldId id="297" r:id="rId23"/>
    <p:sldId id="275" r:id="rId24"/>
    <p:sldId id="276" r:id="rId25"/>
    <p:sldId id="277" r:id="rId26"/>
    <p:sldId id="278" r:id="rId27"/>
    <p:sldId id="279" r:id="rId28"/>
    <p:sldId id="280" r:id="rId29"/>
    <p:sldId id="281" r:id="rId30"/>
    <p:sldId id="283" r:id="rId31"/>
    <p:sldId id="284" r:id="rId32"/>
    <p:sldId id="285" r:id="rId33"/>
    <p:sldId id="286" r:id="rId34"/>
    <p:sldId id="29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DA5A"/>
    <a:srgbClr val="C074B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0944" autoAdjust="0"/>
    <p:restoredTop sz="93594" autoAdjust="0"/>
  </p:normalViewPr>
  <p:slideViewPr>
    <p:cSldViewPr>
      <p:cViewPr varScale="1">
        <p:scale>
          <a:sx n="65" d="100"/>
          <a:sy n="65" d="100"/>
        </p:scale>
        <p:origin x="-121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0"/>
    </p:cViewPr>
  </p:sorter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151487-B8AB-448C-99EC-B93B1396FB8D}"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GB"/>
        </a:p>
      </dgm:t>
    </dgm:pt>
    <dgm:pt modelId="{1323FD86-9CC4-4640-8BAC-6C55462D1E5B}">
      <dgm:prSet phldrT="[Text]"/>
      <dgm:spPr/>
      <dgm:t>
        <a:bodyPr/>
        <a:lstStyle/>
        <a:p>
          <a:r>
            <a:rPr lang="en-GB" dirty="0" smtClean="0"/>
            <a:t>People Resources</a:t>
          </a:r>
          <a:endParaRPr lang="en-GB" dirty="0"/>
        </a:p>
      </dgm:t>
    </dgm:pt>
    <dgm:pt modelId="{D3F2B973-899A-4DF0-B376-65E23336F05F}" type="parTrans" cxnId="{4B365584-5259-49CE-9826-B94B0BB3FA5D}">
      <dgm:prSet/>
      <dgm:spPr/>
      <dgm:t>
        <a:bodyPr/>
        <a:lstStyle/>
        <a:p>
          <a:endParaRPr lang="en-GB"/>
        </a:p>
      </dgm:t>
    </dgm:pt>
    <dgm:pt modelId="{79AEAA7B-EB2B-49F4-9B1D-C87DA6283855}" type="sibTrans" cxnId="{4B365584-5259-49CE-9826-B94B0BB3FA5D}">
      <dgm:prSet/>
      <dgm:spPr/>
      <dgm:t>
        <a:bodyPr/>
        <a:lstStyle/>
        <a:p>
          <a:endParaRPr lang="en-GB"/>
        </a:p>
      </dgm:t>
    </dgm:pt>
    <dgm:pt modelId="{2C6E5E49-2F67-42BB-BE32-1BD1B71A4D53}">
      <dgm:prSet phldrT="[Text]"/>
      <dgm:spPr/>
      <dgm:t>
        <a:bodyPr/>
        <a:lstStyle/>
        <a:p>
          <a:r>
            <a:rPr lang="en-GB" dirty="0" smtClean="0"/>
            <a:t>Hardware Resources</a:t>
          </a:r>
          <a:endParaRPr lang="en-GB" dirty="0"/>
        </a:p>
      </dgm:t>
    </dgm:pt>
    <dgm:pt modelId="{71F179EC-4D62-4517-8722-7FD12823384D}" type="parTrans" cxnId="{FFC84D73-15B6-4745-B25B-4D8DC7E5F6BB}">
      <dgm:prSet/>
      <dgm:spPr/>
      <dgm:t>
        <a:bodyPr/>
        <a:lstStyle/>
        <a:p>
          <a:endParaRPr lang="en-GB"/>
        </a:p>
      </dgm:t>
    </dgm:pt>
    <dgm:pt modelId="{D3D1D4A4-DB95-4D2A-8A21-3784671D0F5A}" type="sibTrans" cxnId="{FFC84D73-15B6-4745-B25B-4D8DC7E5F6BB}">
      <dgm:prSet/>
      <dgm:spPr/>
      <dgm:t>
        <a:bodyPr/>
        <a:lstStyle/>
        <a:p>
          <a:endParaRPr lang="en-GB"/>
        </a:p>
      </dgm:t>
    </dgm:pt>
    <dgm:pt modelId="{E1347D1B-C791-4735-82B4-EB3D42658C88}">
      <dgm:prSet phldrT="[Text]"/>
      <dgm:spPr/>
      <dgm:t>
        <a:bodyPr/>
        <a:lstStyle/>
        <a:p>
          <a:r>
            <a:rPr lang="en-GB" dirty="0" smtClean="0"/>
            <a:t>Software Resources</a:t>
          </a:r>
          <a:endParaRPr lang="en-GB" dirty="0"/>
        </a:p>
      </dgm:t>
    </dgm:pt>
    <dgm:pt modelId="{48AA4E71-1F3B-46A4-A41C-3D6726EA7B8A}" type="parTrans" cxnId="{59F566FE-F09C-42E0-A62A-2DF6BEF81CC5}">
      <dgm:prSet/>
      <dgm:spPr/>
      <dgm:t>
        <a:bodyPr/>
        <a:lstStyle/>
        <a:p>
          <a:endParaRPr lang="en-GB"/>
        </a:p>
      </dgm:t>
    </dgm:pt>
    <dgm:pt modelId="{4D9E3964-B1B4-4E47-98BD-BB4F87BC2394}" type="sibTrans" cxnId="{59F566FE-F09C-42E0-A62A-2DF6BEF81CC5}">
      <dgm:prSet/>
      <dgm:spPr/>
      <dgm:t>
        <a:bodyPr/>
        <a:lstStyle/>
        <a:p>
          <a:endParaRPr lang="en-GB"/>
        </a:p>
      </dgm:t>
    </dgm:pt>
    <dgm:pt modelId="{D4718ED5-19DF-43ED-B9E3-8695456C08E7}">
      <dgm:prSet phldrT="[Text]"/>
      <dgm:spPr/>
      <dgm:t>
        <a:bodyPr/>
        <a:lstStyle/>
        <a:p>
          <a:r>
            <a:rPr lang="en-GB" dirty="0" smtClean="0"/>
            <a:t>Data Resources</a:t>
          </a:r>
          <a:endParaRPr lang="en-GB" dirty="0"/>
        </a:p>
      </dgm:t>
    </dgm:pt>
    <dgm:pt modelId="{C685BF35-7EB1-492B-B8E3-764F03E09E91}" type="parTrans" cxnId="{22F9B1D7-F757-4740-9595-68EF01833DD5}">
      <dgm:prSet/>
      <dgm:spPr/>
      <dgm:t>
        <a:bodyPr/>
        <a:lstStyle/>
        <a:p>
          <a:endParaRPr lang="en-GB"/>
        </a:p>
      </dgm:t>
    </dgm:pt>
    <dgm:pt modelId="{442F4B49-BAAA-4EA7-9370-4AC37E8DDCDB}" type="sibTrans" cxnId="{22F9B1D7-F757-4740-9595-68EF01833DD5}">
      <dgm:prSet/>
      <dgm:spPr/>
      <dgm:t>
        <a:bodyPr/>
        <a:lstStyle/>
        <a:p>
          <a:endParaRPr lang="en-GB"/>
        </a:p>
      </dgm:t>
    </dgm:pt>
    <dgm:pt modelId="{41877394-5DC1-4804-B3D1-EB54807CB67A}">
      <dgm:prSet phldrT="[Text]"/>
      <dgm:spPr/>
      <dgm:t>
        <a:bodyPr/>
        <a:lstStyle/>
        <a:p>
          <a:r>
            <a:rPr lang="en-GB" dirty="0" smtClean="0"/>
            <a:t>Network Resources</a:t>
          </a:r>
          <a:endParaRPr lang="en-GB" dirty="0"/>
        </a:p>
      </dgm:t>
    </dgm:pt>
    <dgm:pt modelId="{BE3E4F4B-8872-4151-BBE0-2DFD6C1B0B07}" type="parTrans" cxnId="{D28315FA-EE5D-4278-8321-08BBBB1BB133}">
      <dgm:prSet/>
      <dgm:spPr/>
      <dgm:t>
        <a:bodyPr/>
        <a:lstStyle/>
        <a:p>
          <a:endParaRPr lang="en-GB"/>
        </a:p>
      </dgm:t>
    </dgm:pt>
    <dgm:pt modelId="{57BA6178-D98D-43F7-AE74-B9D3AC1F58E0}" type="sibTrans" cxnId="{D28315FA-EE5D-4278-8321-08BBBB1BB133}">
      <dgm:prSet/>
      <dgm:spPr/>
      <dgm:t>
        <a:bodyPr/>
        <a:lstStyle/>
        <a:p>
          <a:endParaRPr lang="en-GB"/>
        </a:p>
      </dgm:t>
    </dgm:pt>
    <dgm:pt modelId="{DAD28BD6-62E0-4160-BF1A-CD5FE3947FFA}">
      <dgm:prSet phldrT="[Text]"/>
      <dgm:spPr/>
      <dgm:t>
        <a:bodyPr/>
        <a:lstStyle/>
        <a:p>
          <a:r>
            <a:rPr lang="en-GB" dirty="0" smtClean="0"/>
            <a:t>Procedures</a:t>
          </a:r>
          <a:endParaRPr lang="en-GB" dirty="0"/>
        </a:p>
      </dgm:t>
    </dgm:pt>
    <dgm:pt modelId="{EE70AE22-919A-4CF8-8A83-6CDA89A49A2D}" type="parTrans" cxnId="{DEC13D8E-157D-44ED-BA02-E5BED6909FCB}">
      <dgm:prSet/>
      <dgm:spPr/>
      <dgm:t>
        <a:bodyPr/>
        <a:lstStyle/>
        <a:p>
          <a:endParaRPr lang="en-GB"/>
        </a:p>
      </dgm:t>
    </dgm:pt>
    <dgm:pt modelId="{3E91EF22-752D-4695-9535-F7B530B644FA}" type="sibTrans" cxnId="{DEC13D8E-157D-44ED-BA02-E5BED6909FCB}">
      <dgm:prSet/>
      <dgm:spPr/>
      <dgm:t>
        <a:bodyPr/>
        <a:lstStyle/>
        <a:p>
          <a:endParaRPr lang="en-GB"/>
        </a:p>
      </dgm:t>
    </dgm:pt>
    <dgm:pt modelId="{34EAC4FB-4992-44E6-B407-1236C4F6592C}" type="pres">
      <dgm:prSet presAssocID="{24151487-B8AB-448C-99EC-B93B1396FB8D}" presName="cycle" presStyleCnt="0">
        <dgm:presLayoutVars>
          <dgm:dir/>
          <dgm:resizeHandles val="exact"/>
        </dgm:presLayoutVars>
      </dgm:prSet>
      <dgm:spPr/>
      <dgm:t>
        <a:bodyPr/>
        <a:lstStyle/>
        <a:p>
          <a:endParaRPr lang="en-GB"/>
        </a:p>
      </dgm:t>
    </dgm:pt>
    <dgm:pt modelId="{88B68AFD-9531-49D1-813D-8A51634BC488}" type="pres">
      <dgm:prSet presAssocID="{1323FD86-9CC4-4640-8BAC-6C55462D1E5B}" presName="node" presStyleLbl="node1" presStyleIdx="0" presStyleCnt="6">
        <dgm:presLayoutVars>
          <dgm:bulletEnabled val="1"/>
        </dgm:presLayoutVars>
      </dgm:prSet>
      <dgm:spPr/>
      <dgm:t>
        <a:bodyPr/>
        <a:lstStyle/>
        <a:p>
          <a:endParaRPr lang="en-GB"/>
        </a:p>
      </dgm:t>
    </dgm:pt>
    <dgm:pt modelId="{FD113C6D-11D5-4FCD-A4D3-6648ADA58705}" type="pres">
      <dgm:prSet presAssocID="{1323FD86-9CC4-4640-8BAC-6C55462D1E5B}" presName="spNode" presStyleCnt="0"/>
      <dgm:spPr/>
    </dgm:pt>
    <dgm:pt modelId="{B879153A-19E1-4BF4-A247-4120CD64FE43}" type="pres">
      <dgm:prSet presAssocID="{79AEAA7B-EB2B-49F4-9B1D-C87DA6283855}" presName="sibTrans" presStyleLbl="sibTrans1D1" presStyleIdx="0" presStyleCnt="6"/>
      <dgm:spPr/>
      <dgm:t>
        <a:bodyPr/>
        <a:lstStyle/>
        <a:p>
          <a:endParaRPr lang="en-GB"/>
        </a:p>
      </dgm:t>
    </dgm:pt>
    <dgm:pt modelId="{6BB63E7D-DE09-42E7-8F4C-3B13E2819696}" type="pres">
      <dgm:prSet presAssocID="{2C6E5E49-2F67-42BB-BE32-1BD1B71A4D53}" presName="node" presStyleLbl="node1" presStyleIdx="1" presStyleCnt="6">
        <dgm:presLayoutVars>
          <dgm:bulletEnabled val="1"/>
        </dgm:presLayoutVars>
      </dgm:prSet>
      <dgm:spPr/>
      <dgm:t>
        <a:bodyPr/>
        <a:lstStyle/>
        <a:p>
          <a:endParaRPr lang="en-GB"/>
        </a:p>
      </dgm:t>
    </dgm:pt>
    <dgm:pt modelId="{316B0EEC-959C-415C-BD0B-2BFD2CCA76E9}" type="pres">
      <dgm:prSet presAssocID="{2C6E5E49-2F67-42BB-BE32-1BD1B71A4D53}" presName="spNode" presStyleCnt="0"/>
      <dgm:spPr/>
    </dgm:pt>
    <dgm:pt modelId="{24D50A22-9ADA-4495-A9D5-7934DE059290}" type="pres">
      <dgm:prSet presAssocID="{D3D1D4A4-DB95-4D2A-8A21-3784671D0F5A}" presName="sibTrans" presStyleLbl="sibTrans1D1" presStyleIdx="1" presStyleCnt="6"/>
      <dgm:spPr/>
      <dgm:t>
        <a:bodyPr/>
        <a:lstStyle/>
        <a:p>
          <a:endParaRPr lang="en-GB"/>
        </a:p>
      </dgm:t>
    </dgm:pt>
    <dgm:pt modelId="{34F655EC-D30C-488B-A0BE-7209346EE389}" type="pres">
      <dgm:prSet presAssocID="{E1347D1B-C791-4735-82B4-EB3D42658C88}" presName="node" presStyleLbl="node1" presStyleIdx="2" presStyleCnt="6">
        <dgm:presLayoutVars>
          <dgm:bulletEnabled val="1"/>
        </dgm:presLayoutVars>
      </dgm:prSet>
      <dgm:spPr/>
      <dgm:t>
        <a:bodyPr/>
        <a:lstStyle/>
        <a:p>
          <a:endParaRPr lang="en-GB"/>
        </a:p>
      </dgm:t>
    </dgm:pt>
    <dgm:pt modelId="{8E93906F-3E6B-4F2C-87B9-38CEEA5F2DDC}" type="pres">
      <dgm:prSet presAssocID="{E1347D1B-C791-4735-82B4-EB3D42658C88}" presName="spNode" presStyleCnt="0"/>
      <dgm:spPr/>
    </dgm:pt>
    <dgm:pt modelId="{988B249D-11FB-401F-9D16-C6F5E881ECD0}" type="pres">
      <dgm:prSet presAssocID="{4D9E3964-B1B4-4E47-98BD-BB4F87BC2394}" presName="sibTrans" presStyleLbl="sibTrans1D1" presStyleIdx="2" presStyleCnt="6"/>
      <dgm:spPr/>
      <dgm:t>
        <a:bodyPr/>
        <a:lstStyle/>
        <a:p>
          <a:endParaRPr lang="en-GB"/>
        </a:p>
      </dgm:t>
    </dgm:pt>
    <dgm:pt modelId="{F44D82C4-079C-467F-B7D9-F9FEFF764C2E}" type="pres">
      <dgm:prSet presAssocID="{D4718ED5-19DF-43ED-B9E3-8695456C08E7}" presName="node" presStyleLbl="node1" presStyleIdx="3" presStyleCnt="6">
        <dgm:presLayoutVars>
          <dgm:bulletEnabled val="1"/>
        </dgm:presLayoutVars>
      </dgm:prSet>
      <dgm:spPr/>
      <dgm:t>
        <a:bodyPr/>
        <a:lstStyle/>
        <a:p>
          <a:endParaRPr lang="en-GB"/>
        </a:p>
      </dgm:t>
    </dgm:pt>
    <dgm:pt modelId="{F0F64240-1172-46EB-A1F9-8E38A68F9572}" type="pres">
      <dgm:prSet presAssocID="{D4718ED5-19DF-43ED-B9E3-8695456C08E7}" presName="spNode" presStyleCnt="0"/>
      <dgm:spPr/>
    </dgm:pt>
    <dgm:pt modelId="{92A0D8CC-B3E9-4996-8512-E39B7ED7496F}" type="pres">
      <dgm:prSet presAssocID="{442F4B49-BAAA-4EA7-9370-4AC37E8DDCDB}" presName="sibTrans" presStyleLbl="sibTrans1D1" presStyleIdx="3" presStyleCnt="6"/>
      <dgm:spPr/>
      <dgm:t>
        <a:bodyPr/>
        <a:lstStyle/>
        <a:p>
          <a:endParaRPr lang="en-GB"/>
        </a:p>
      </dgm:t>
    </dgm:pt>
    <dgm:pt modelId="{DF8DB6B9-E2F1-42B0-AA81-D72D11DBD2AB}" type="pres">
      <dgm:prSet presAssocID="{41877394-5DC1-4804-B3D1-EB54807CB67A}" presName="node" presStyleLbl="node1" presStyleIdx="4" presStyleCnt="6">
        <dgm:presLayoutVars>
          <dgm:bulletEnabled val="1"/>
        </dgm:presLayoutVars>
      </dgm:prSet>
      <dgm:spPr/>
      <dgm:t>
        <a:bodyPr/>
        <a:lstStyle/>
        <a:p>
          <a:endParaRPr lang="en-GB"/>
        </a:p>
      </dgm:t>
    </dgm:pt>
    <dgm:pt modelId="{3EB9AAD2-444B-435F-85CF-CD9700FD88B4}" type="pres">
      <dgm:prSet presAssocID="{41877394-5DC1-4804-B3D1-EB54807CB67A}" presName="spNode" presStyleCnt="0"/>
      <dgm:spPr/>
    </dgm:pt>
    <dgm:pt modelId="{F18A101F-FA77-4F67-8514-C5B5FB54F4F2}" type="pres">
      <dgm:prSet presAssocID="{57BA6178-D98D-43F7-AE74-B9D3AC1F58E0}" presName="sibTrans" presStyleLbl="sibTrans1D1" presStyleIdx="4" presStyleCnt="6"/>
      <dgm:spPr/>
      <dgm:t>
        <a:bodyPr/>
        <a:lstStyle/>
        <a:p>
          <a:endParaRPr lang="en-GB"/>
        </a:p>
      </dgm:t>
    </dgm:pt>
    <dgm:pt modelId="{8CE7949C-D2C7-45A3-B042-1877373B3E08}" type="pres">
      <dgm:prSet presAssocID="{DAD28BD6-62E0-4160-BF1A-CD5FE3947FFA}" presName="node" presStyleLbl="node1" presStyleIdx="5" presStyleCnt="6">
        <dgm:presLayoutVars>
          <dgm:bulletEnabled val="1"/>
        </dgm:presLayoutVars>
      </dgm:prSet>
      <dgm:spPr/>
      <dgm:t>
        <a:bodyPr/>
        <a:lstStyle/>
        <a:p>
          <a:endParaRPr lang="en-GB"/>
        </a:p>
      </dgm:t>
    </dgm:pt>
    <dgm:pt modelId="{6C104BA7-B4BE-43B3-9984-883391C8322D}" type="pres">
      <dgm:prSet presAssocID="{DAD28BD6-62E0-4160-BF1A-CD5FE3947FFA}" presName="spNode" presStyleCnt="0"/>
      <dgm:spPr/>
    </dgm:pt>
    <dgm:pt modelId="{D142B0EC-ED35-4F80-A16A-810D46619D9E}" type="pres">
      <dgm:prSet presAssocID="{3E91EF22-752D-4695-9535-F7B530B644FA}" presName="sibTrans" presStyleLbl="sibTrans1D1" presStyleIdx="5" presStyleCnt="6"/>
      <dgm:spPr/>
      <dgm:t>
        <a:bodyPr/>
        <a:lstStyle/>
        <a:p>
          <a:endParaRPr lang="en-GB"/>
        </a:p>
      </dgm:t>
    </dgm:pt>
  </dgm:ptLst>
  <dgm:cxnLst>
    <dgm:cxn modelId="{63873FD1-5457-44CE-9A86-7A4885B831EC}" type="presOf" srcId="{57BA6178-D98D-43F7-AE74-B9D3AC1F58E0}" destId="{F18A101F-FA77-4F67-8514-C5B5FB54F4F2}" srcOrd="0" destOrd="0" presId="urn:microsoft.com/office/officeart/2005/8/layout/cycle6"/>
    <dgm:cxn modelId="{A5991597-8F6D-414A-BE67-CB5E3E005F9C}" type="presOf" srcId="{DAD28BD6-62E0-4160-BF1A-CD5FE3947FFA}" destId="{8CE7949C-D2C7-45A3-B042-1877373B3E08}" srcOrd="0" destOrd="0" presId="urn:microsoft.com/office/officeart/2005/8/layout/cycle6"/>
    <dgm:cxn modelId="{DEC13D8E-157D-44ED-BA02-E5BED6909FCB}" srcId="{24151487-B8AB-448C-99EC-B93B1396FB8D}" destId="{DAD28BD6-62E0-4160-BF1A-CD5FE3947FFA}" srcOrd="5" destOrd="0" parTransId="{EE70AE22-919A-4CF8-8A83-6CDA89A49A2D}" sibTransId="{3E91EF22-752D-4695-9535-F7B530B644FA}"/>
    <dgm:cxn modelId="{4BC4119C-C184-4215-8AB6-1344B43DEA4E}" type="presOf" srcId="{D4718ED5-19DF-43ED-B9E3-8695456C08E7}" destId="{F44D82C4-079C-467F-B7D9-F9FEFF764C2E}" srcOrd="0" destOrd="0" presId="urn:microsoft.com/office/officeart/2005/8/layout/cycle6"/>
    <dgm:cxn modelId="{4B365584-5259-49CE-9826-B94B0BB3FA5D}" srcId="{24151487-B8AB-448C-99EC-B93B1396FB8D}" destId="{1323FD86-9CC4-4640-8BAC-6C55462D1E5B}" srcOrd="0" destOrd="0" parTransId="{D3F2B973-899A-4DF0-B376-65E23336F05F}" sibTransId="{79AEAA7B-EB2B-49F4-9B1D-C87DA6283855}"/>
    <dgm:cxn modelId="{7F99EA14-5030-4D75-B488-C99E7818A25C}" type="presOf" srcId="{D3D1D4A4-DB95-4D2A-8A21-3784671D0F5A}" destId="{24D50A22-9ADA-4495-A9D5-7934DE059290}" srcOrd="0" destOrd="0" presId="urn:microsoft.com/office/officeart/2005/8/layout/cycle6"/>
    <dgm:cxn modelId="{F283BB1F-47E3-4EF1-9EE2-3EA10F72AF84}" type="presOf" srcId="{1323FD86-9CC4-4640-8BAC-6C55462D1E5B}" destId="{88B68AFD-9531-49D1-813D-8A51634BC488}" srcOrd="0" destOrd="0" presId="urn:microsoft.com/office/officeart/2005/8/layout/cycle6"/>
    <dgm:cxn modelId="{06A4C3B4-7B52-4E83-87AA-154B6348F8B3}" type="presOf" srcId="{79AEAA7B-EB2B-49F4-9B1D-C87DA6283855}" destId="{B879153A-19E1-4BF4-A247-4120CD64FE43}" srcOrd="0" destOrd="0" presId="urn:microsoft.com/office/officeart/2005/8/layout/cycle6"/>
    <dgm:cxn modelId="{FFC84D73-15B6-4745-B25B-4D8DC7E5F6BB}" srcId="{24151487-B8AB-448C-99EC-B93B1396FB8D}" destId="{2C6E5E49-2F67-42BB-BE32-1BD1B71A4D53}" srcOrd="1" destOrd="0" parTransId="{71F179EC-4D62-4517-8722-7FD12823384D}" sibTransId="{D3D1D4A4-DB95-4D2A-8A21-3784671D0F5A}"/>
    <dgm:cxn modelId="{E7C11F20-F168-4020-ADD8-2E99054E176D}" type="presOf" srcId="{24151487-B8AB-448C-99EC-B93B1396FB8D}" destId="{34EAC4FB-4992-44E6-B407-1236C4F6592C}" srcOrd="0" destOrd="0" presId="urn:microsoft.com/office/officeart/2005/8/layout/cycle6"/>
    <dgm:cxn modelId="{83C74492-B2D0-4C9D-9002-74ACCB46A799}" type="presOf" srcId="{4D9E3964-B1B4-4E47-98BD-BB4F87BC2394}" destId="{988B249D-11FB-401F-9D16-C6F5E881ECD0}" srcOrd="0" destOrd="0" presId="urn:microsoft.com/office/officeart/2005/8/layout/cycle6"/>
    <dgm:cxn modelId="{59F566FE-F09C-42E0-A62A-2DF6BEF81CC5}" srcId="{24151487-B8AB-448C-99EC-B93B1396FB8D}" destId="{E1347D1B-C791-4735-82B4-EB3D42658C88}" srcOrd="2" destOrd="0" parTransId="{48AA4E71-1F3B-46A4-A41C-3D6726EA7B8A}" sibTransId="{4D9E3964-B1B4-4E47-98BD-BB4F87BC2394}"/>
    <dgm:cxn modelId="{FAFA923F-3840-48BF-A9E1-B34FF4F69DF8}" type="presOf" srcId="{442F4B49-BAAA-4EA7-9370-4AC37E8DDCDB}" destId="{92A0D8CC-B3E9-4996-8512-E39B7ED7496F}" srcOrd="0" destOrd="0" presId="urn:microsoft.com/office/officeart/2005/8/layout/cycle6"/>
    <dgm:cxn modelId="{22F9B1D7-F757-4740-9595-68EF01833DD5}" srcId="{24151487-B8AB-448C-99EC-B93B1396FB8D}" destId="{D4718ED5-19DF-43ED-B9E3-8695456C08E7}" srcOrd="3" destOrd="0" parTransId="{C685BF35-7EB1-492B-B8E3-764F03E09E91}" sibTransId="{442F4B49-BAAA-4EA7-9370-4AC37E8DDCDB}"/>
    <dgm:cxn modelId="{CD17AAF2-0A1E-404F-B60D-948FBA31440A}" type="presOf" srcId="{3E91EF22-752D-4695-9535-F7B530B644FA}" destId="{D142B0EC-ED35-4F80-A16A-810D46619D9E}" srcOrd="0" destOrd="0" presId="urn:microsoft.com/office/officeart/2005/8/layout/cycle6"/>
    <dgm:cxn modelId="{8AC2245B-4B91-447F-AB02-5533E3CDE625}" type="presOf" srcId="{41877394-5DC1-4804-B3D1-EB54807CB67A}" destId="{DF8DB6B9-E2F1-42B0-AA81-D72D11DBD2AB}" srcOrd="0" destOrd="0" presId="urn:microsoft.com/office/officeart/2005/8/layout/cycle6"/>
    <dgm:cxn modelId="{3F91FAA2-8BFF-437D-B3BD-37EA72BBD932}" type="presOf" srcId="{2C6E5E49-2F67-42BB-BE32-1BD1B71A4D53}" destId="{6BB63E7D-DE09-42E7-8F4C-3B13E2819696}" srcOrd="0" destOrd="0" presId="urn:microsoft.com/office/officeart/2005/8/layout/cycle6"/>
    <dgm:cxn modelId="{D28315FA-EE5D-4278-8321-08BBBB1BB133}" srcId="{24151487-B8AB-448C-99EC-B93B1396FB8D}" destId="{41877394-5DC1-4804-B3D1-EB54807CB67A}" srcOrd="4" destOrd="0" parTransId="{BE3E4F4B-8872-4151-BBE0-2DFD6C1B0B07}" sibTransId="{57BA6178-D98D-43F7-AE74-B9D3AC1F58E0}"/>
    <dgm:cxn modelId="{82A9059D-48D2-4C36-8673-7D4F212D28DD}" type="presOf" srcId="{E1347D1B-C791-4735-82B4-EB3D42658C88}" destId="{34F655EC-D30C-488B-A0BE-7209346EE389}" srcOrd="0" destOrd="0" presId="urn:microsoft.com/office/officeart/2005/8/layout/cycle6"/>
    <dgm:cxn modelId="{0B9B4EDA-9D59-4778-B2A4-2B22E162116C}" type="presParOf" srcId="{34EAC4FB-4992-44E6-B407-1236C4F6592C}" destId="{88B68AFD-9531-49D1-813D-8A51634BC488}" srcOrd="0" destOrd="0" presId="urn:microsoft.com/office/officeart/2005/8/layout/cycle6"/>
    <dgm:cxn modelId="{CEB9580E-400F-4394-A2C8-AE84869A81F0}" type="presParOf" srcId="{34EAC4FB-4992-44E6-B407-1236C4F6592C}" destId="{FD113C6D-11D5-4FCD-A4D3-6648ADA58705}" srcOrd="1" destOrd="0" presId="urn:microsoft.com/office/officeart/2005/8/layout/cycle6"/>
    <dgm:cxn modelId="{544E64B7-7472-40CE-BD64-F1D3BFFE6E38}" type="presParOf" srcId="{34EAC4FB-4992-44E6-B407-1236C4F6592C}" destId="{B879153A-19E1-4BF4-A247-4120CD64FE43}" srcOrd="2" destOrd="0" presId="urn:microsoft.com/office/officeart/2005/8/layout/cycle6"/>
    <dgm:cxn modelId="{88FD7DB2-B6B6-4438-8AB9-49746FE78C6A}" type="presParOf" srcId="{34EAC4FB-4992-44E6-B407-1236C4F6592C}" destId="{6BB63E7D-DE09-42E7-8F4C-3B13E2819696}" srcOrd="3" destOrd="0" presId="urn:microsoft.com/office/officeart/2005/8/layout/cycle6"/>
    <dgm:cxn modelId="{8F4AAD0B-94C8-4629-B432-FECA6FD14D72}" type="presParOf" srcId="{34EAC4FB-4992-44E6-B407-1236C4F6592C}" destId="{316B0EEC-959C-415C-BD0B-2BFD2CCA76E9}" srcOrd="4" destOrd="0" presId="urn:microsoft.com/office/officeart/2005/8/layout/cycle6"/>
    <dgm:cxn modelId="{73D6381D-D003-4D50-A9BA-002BD589842E}" type="presParOf" srcId="{34EAC4FB-4992-44E6-B407-1236C4F6592C}" destId="{24D50A22-9ADA-4495-A9D5-7934DE059290}" srcOrd="5" destOrd="0" presId="urn:microsoft.com/office/officeart/2005/8/layout/cycle6"/>
    <dgm:cxn modelId="{15B93A02-FDE5-45A7-AD47-477989AD236A}" type="presParOf" srcId="{34EAC4FB-4992-44E6-B407-1236C4F6592C}" destId="{34F655EC-D30C-488B-A0BE-7209346EE389}" srcOrd="6" destOrd="0" presId="urn:microsoft.com/office/officeart/2005/8/layout/cycle6"/>
    <dgm:cxn modelId="{88109266-5274-46E5-B6A4-B523DB43A159}" type="presParOf" srcId="{34EAC4FB-4992-44E6-B407-1236C4F6592C}" destId="{8E93906F-3E6B-4F2C-87B9-38CEEA5F2DDC}" srcOrd="7" destOrd="0" presId="urn:microsoft.com/office/officeart/2005/8/layout/cycle6"/>
    <dgm:cxn modelId="{F0A52CEF-4B11-4C61-8FBE-20651E21F2DC}" type="presParOf" srcId="{34EAC4FB-4992-44E6-B407-1236C4F6592C}" destId="{988B249D-11FB-401F-9D16-C6F5E881ECD0}" srcOrd="8" destOrd="0" presId="urn:microsoft.com/office/officeart/2005/8/layout/cycle6"/>
    <dgm:cxn modelId="{CDB7704A-7DB2-4985-AABC-857B849EA517}" type="presParOf" srcId="{34EAC4FB-4992-44E6-B407-1236C4F6592C}" destId="{F44D82C4-079C-467F-B7D9-F9FEFF764C2E}" srcOrd="9" destOrd="0" presId="urn:microsoft.com/office/officeart/2005/8/layout/cycle6"/>
    <dgm:cxn modelId="{41B9FE15-2FA1-4F28-B7B1-2C38A6F0A19C}" type="presParOf" srcId="{34EAC4FB-4992-44E6-B407-1236C4F6592C}" destId="{F0F64240-1172-46EB-A1F9-8E38A68F9572}" srcOrd="10" destOrd="0" presId="urn:microsoft.com/office/officeart/2005/8/layout/cycle6"/>
    <dgm:cxn modelId="{D479ABD5-474A-4C66-A556-3CC37554A6D4}" type="presParOf" srcId="{34EAC4FB-4992-44E6-B407-1236C4F6592C}" destId="{92A0D8CC-B3E9-4996-8512-E39B7ED7496F}" srcOrd="11" destOrd="0" presId="urn:microsoft.com/office/officeart/2005/8/layout/cycle6"/>
    <dgm:cxn modelId="{D794465D-4AC2-4924-9359-7762D89551CC}" type="presParOf" srcId="{34EAC4FB-4992-44E6-B407-1236C4F6592C}" destId="{DF8DB6B9-E2F1-42B0-AA81-D72D11DBD2AB}" srcOrd="12" destOrd="0" presId="urn:microsoft.com/office/officeart/2005/8/layout/cycle6"/>
    <dgm:cxn modelId="{28F1C6A1-FDB5-42EC-8A3B-620FA983D361}" type="presParOf" srcId="{34EAC4FB-4992-44E6-B407-1236C4F6592C}" destId="{3EB9AAD2-444B-435F-85CF-CD9700FD88B4}" srcOrd="13" destOrd="0" presId="urn:microsoft.com/office/officeart/2005/8/layout/cycle6"/>
    <dgm:cxn modelId="{054296C3-7BC8-4480-9504-1337FD902BEB}" type="presParOf" srcId="{34EAC4FB-4992-44E6-B407-1236C4F6592C}" destId="{F18A101F-FA77-4F67-8514-C5B5FB54F4F2}" srcOrd="14" destOrd="0" presId="urn:microsoft.com/office/officeart/2005/8/layout/cycle6"/>
    <dgm:cxn modelId="{BE9C0E50-BD83-46D2-A7A5-8AC0C87B4954}" type="presParOf" srcId="{34EAC4FB-4992-44E6-B407-1236C4F6592C}" destId="{8CE7949C-D2C7-45A3-B042-1877373B3E08}" srcOrd="15" destOrd="0" presId="urn:microsoft.com/office/officeart/2005/8/layout/cycle6"/>
    <dgm:cxn modelId="{43960EDF-002D-49EA-829D-EBFFCF53E1E5}" type="presParOf" srcId="{34EAC4FB-4992-44E6-B407-1236C4F6592C}" destId="{6C104BA7-B4BE-43B3-9984-883391C8322D}" srcOrd="16" destOrd="0" presId="urn:microsoft.com/office/officeart/2005/8/layout/cycle6"/>
    <dgm:cxn modelId="{4C86E128-FC21-4957-994C-037BF6AF0C9E}" type="presParOf" srcId="{34EAC4FB-4992-44E6-B407-1236C4F6592C}" destId="{D142B0EC-ED35-4F80-A16A-810D46619D9E}"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B68AFD-9531-49D1-813D-8A51634BC488}">
      <dsp:nvSpPr>
        <dsp:cNvPr id="0" name=""/>
        <dsp:cNvSpPr/>
      </dsp:nvSpPr>
      <dsp:spPr>
        <a:xfrm>
          <a:off x="1857002" y="329478"/>
          <a:ext cx="1397744" cy="9085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People Resources</a:t>
          </a:r>
          <a:endParaRPr lang="en-GB" sz="1900" kern="1200" dirty="0"/>
        </a:p>
      </dsp:txBody>
      <dsp:txXfrm>
        <a:off x="1901353" y="373829"/>
        <a:ext cx="1309042" cy="819831"/>
      </dsp:txXfrm>
    </dsp:sp>
    <dsp:sp modelId="{B879153A-19E1-4BF4-A247-4120CD64FE43}">
      <dsp:nvSpPr>
        <dsp:cNvPr id="0" name=""/>
        <dsp:cNvSpPr/>
      </dsp:nvSpPr>
      <dsp:spPr>
        <a:xfrm>
          <a:off x="413064" y="783745"/>
          <a:ext cx="4285621" cy="4285621"/>
        </a:xfrm>
        <a:custGeom>
          <a:avLst/>
          <a:gdLst/>
          <a:ahLst/>
          <a:cxnLst/>
          <a:rect l="0" t="0" r="0" b="0"/>
          <a:pathLst>
            <a:path>
              <a:moveTo>
                <a:pt x="2850640" y="120283"/>
              </a:moveTo>
              <a:arcTo wR="2142810" hR="2142810" stAng="17357320" swAng="150361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BB63E7D-DE09-42E7-8F4C-3B13E2819696}">
      <dsp:nvSpPr>
        <dsp:cNvPr id="0" name=""/>
        <dsp:cNvSpPr/>
      </dsp:nvSpPr>
      <dsp:spPr>
        <a:xfrm>
          <a:off x="3712731" y="1400884"/>
          <a:ext cx="1397744" cy="9085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Hardware Resources</a:t>
          </a:r>
          <a:endParaRPr lang="en-GB" sz="1900" kern="1200" dirty="0"/>
        </a:p>
      </dsp:txBody>
      <dsp:txXfrm>
        <a:off x="3757082" y="1445235"/>
        <a:ext cx="1309042" cy="819831"/>
      </dsp:txXfrm>
    </dsp:sp>
    <dsp:sp modelId="{24D50A22-9ADA-4495-A9D5-7934DE059290}">
      <dsp:nvSpPr>
        <dsp:cNvPr id="0" name=""/>
        <dsp:cNvSpPr/>
      </dsp:nvSpPr>
      <dsp:spPr>
        <a:xfrm>
          <a:off x="413064" y="783745"/>
          <a:ext cx="4285621" cy="4285621"/>
        </a:xfrm>
        <a:custGeom>
          <a:avLst/>
          <a:gdLst/>
          <a:ahLst/>
          <a:cxnLst/>
          <a:rect l="0" t="0" r="0" b="0"/>
          <a:pathLst>
            <a:path>
              <a:moveTo>
                <a:pt x="4198349" y="1537502"/>
              </a:moveTo>
              <a:arcTo wR="2142810" hR="2142810" stAng="20615491" swAng="196901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4F655EC-D30C-488B-A0BE-7209346EE389}">
      <dsp:nvSpPr>
        <dsp:cNvPr id="0" name=""/>
        <dsp:cNvSpPr/>
      </dsp:nvSpPr>
      <dsp:spPr>
        <a:xfrm>
          <a:off x="3712731" y="3543695"/>
          <a:ext cx="1397744" cy="9085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Software Resources</a:t>
          </a:r>
          <a:endParaRPr lang="en-GB" sz="1900" kern="1200" dirty="0"/>
        </a:p>
      </dsp:txBody>
      <dsp:txXfrm>
        <a:off x="3757082" y="3588046"/>
        <a:ext cx="1309042" cy="819831"/>
      </dsp:txXfrm>
    </dsp:sp>
    <dsp:sp modelId="{988B249D-11FB-401F-9D16-C6F5E881ECD0}">
      <dsp:nvSpPr>
        <dsp:cNvPr id="0" name=""/>
        <dsp:cNvSpPr/>
      </dsp:nvSpPr>
      <dsp:spPr>
        <a:xfrm>
          <a:off x="413064" y="783745"/>
          <a:ext cx="4285621" cy="4285621"/>
        </a:xfrm>
        <a:custGeom>
          <a:avLst/>
          <a:gdLst/>
          <a:ahLst/>
          <a:cxnLst/>
          <a:rect l="0" t="0" r="0" b="0"/>
          <a:pathLst>
            <a:path>
              <a:moveTo>
                <a:pt x="3640691" y="3675126"/>
              </a:moveTo>
              <a:arcTo wR="2142810" hR="2142810" stAng="2739065" swAng="150361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44D82C4-079C-467F-B7D9-F9FEFF764C2E}">
      <dsp:nvSpPr>
        <dsp:cNvPr id="0" name=""/>
        <dsp:cNvSpPr/>
      </dsp:nvSpPr>
      <dsp:spPr>
        <a:xfrm>
          <a:off x="1857002" y="4615100"/>
          <a:ext cx="1397744" cy="9085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Data Resources</a:t>
          </a:r>
          <a:endParaRPr lang="en-GB" sz="1900" kern="1200" dirty="0"/>
        </a:p>
      </dsp:txBody>
      <dsp:txXfrm>
        <a:off x="1901353" y="4659451"/>
        <a:ext cx="1309042" cy="819831"/>
      </dsp:txXfrm>
    </dsp:sp>
    <dsp:sp modelId="{92A0D8CC-B3E9-4996-8512-E39B7ED7496F}">
      <dsp:nvSpPr>
        <dsp:cNvPr id="0" name=""/>
        <dsp:cNvSpPr/>
      </dsp:nvSpPr>
      <dsp:spPr>
        <a:xfrm>
          <a:off x="413064" y="783745"/>
          <a:ext cx="4285621" cy="4285621"/>
        </a:xfrm>
        <a:custGeom>
          <a:avLst/>
          <a:gdLst/>
          <a:ahLst/>
          <a:cxnLst/>
          <a:rect l="0" t="0" r="0" b="0"/>
          <a:pathLst>
            <a:path>
              <a:moveTo>
                <a:pt x="1434981" y="4165337"/>
              </a:moveTo>
              <a:arcTo wR="2142810" hR="2142810" stAng="6557320" swAng="150361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F8DB6B9-E2F1-42B0-AA81-D72D11DBD2AB}">
      <dsp:nvSpPr>
        <dsp:cNvPr id="0" name=""/>
        <dsp:cNvSpPr/>
      </dsp:nvSpPr>
      <dsp:spPr>
        <a:xfrm>
          <a:off x="1274" y="3543695"/>
          <a:ext cx="1397744" cy="9085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Network Resources</a:t>
          </a:r>
          <a:endParaRPr lang="en-GB" sz="1900" kern="1200" dirty="0"/>
        </a:p>
      </dsp:txBody>
      <dsp:txXfrm>
        <a:off x="45625" y="3588046"/>
        <a:ext cx="1309042" cy="819831"/>
      </dsp:txXfrm>
    </dsp:sp>
    <dsp:sp modelId="{F18A101F-FA77-4F67-8514-C5B5FB54F4F2}">
      <dsp:nvSpPr>
        <dsp:cNvPr id="0" name=""/>
        <dsp:cNvSpPr/>
      </dsp:nvSpPr>
      <dsp:spPr>
        <a:xfrm>
          <a:off x="413064" y="783745"/>
          <a:ext cx="4285621" cy="4285621"/>
        </a:xfrm>
        <a:custGeom>
          <a:avLst/>
          <a:gdLst/>
          <a:ahLst/>
          <a:cxnLst/>
          <a:rect l="0" t="0" r="0" b="0"/>
          <a:pathLst>
            <a:path>
              <a:moveTo>
                <a:pt x="87272" y="2748119"/>
              </a:moveTo>
              <a:arcTo wR="2142810" hR="2142810" stAng="9815491" swAng="196901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CE7949C-D2C7-45A3-B042-1877373B3E08}">
      <dsp:nvSpPr>
        <dsp:cNvPr id="0" name=""/>
        <dsp:cNvSpPr/>
      </dsp:nvSpPr>
      <dsp:spPr>
        <a:xfrm>
          <a:off x="1274" y="1400884"/>
          <a:ext cx="1397744" cy="9085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Procedures</a:t>
          </a:r>
          <a:endParaRPr lang="en-GB" sz="1900" kern="1200" dirty="0"/>
        </a:p>
      </dsp:txBody>
      <dsp:txXfrm>
        <a:off x="45625" y="1445235"/>
        <a:ext cx="1309042" cy="819831"/>
      </dsp:txXfrm>
    </dsp:sp>
    <dsp:sp modelId="{D142B0EC-ED35-4F80-A16A-810D46619D9E}">
      <dsp:nvSpPr>
        <dsp:cNvPr id="0" name=""/>
        <dsp:cNvSpPr/>
      </dsp:nvSpPr>
      <dsp:spPr>
        <a:xfrm>
          <a:off x="413064" y="783745"/>
          <a:ext cx="4285621" cy="4285621"/>
        </a:xfrm>
        <a:custGeom>
          <a:avLst/>
          <a:gdLst/>
          <a:ahLst/>
          <a:cxnLst/>
          <a:rect l="0" t="0" r="0" b="0"/>
          <a:pathLst>
            <a:path>
              <a:moveTo>
                <a:pt x="644930" y="610494"/>
              </a:moveTo>
              <a:arcTo wR="2142810" hR="2142810" stAng="13539065" swAng="150361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2/16/2014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a:p>
        </p:txBody>
      </p:sp>
    </p:spTree>
    <p:extLst>
      <p:ext uri="{BB962C8B-B14F-4D97-AF65-F5344CB8AC3E}">
        <p14:creationId xmlns:p14="http://schemas.microsoft.com/office/powerpoint/2010/main" val="1960759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2/16/2014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a:p>
        </p:txBody>
      </p:sp>
    </p:spTree>
    <p:extLst>
      <p:ext uri="{BB962C8B-B14F-4D97-AF65-F5344CB8AC3E}">
        <p14:creationId xmlns:p14="http://schemas.microsoft.com/office/powerpoint/2010/main" val="359210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11</a:t>
            </a:fld>
            <a:endParaRPr lang="en-US" dirty="0"/>
          </a:p>
        </p:txBody>
      </p:sp>
    </p:spTree>
    <p:extLst>
      <p:ext uri="{BB962C8B-B14F-4D97-AF65-F5344CB8AC3E}">
        <p14:creationId xmlns:p14="http://schemas.microsoft.com/office/powerpoint/2010/main" val="3835716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12</a:t>
            </a:fld>
            <a:endParaRPr lang="en-US" dirty="0"/>
          </a:p>
        </p:txBody>
      </p:sp>
    </p:spTree>
    <p:extLst>
      <p:ext uri="{BB962C8B-B14F-4D97-AF65-F5344CB8AC3E}">
        <p14:creationId xmlns:p14="http://schemas.microsoft.com/office/powerpoint/2010/main" val="41754755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13</a:t>
            </a:fld>
            <a:endParaRPr lang="en-US"/>
          </a:p>
        </p:txBody>
      </p:sp>
    </p:spTree>
    <p:extLst>
      <p:ext uri="{BB962C8B-B14F-4D97-AF65-F5344CB8AC3E}">
        <p14:creationId xmlns:p14="http://schemas.microsoft.com/office/powerpoint/2010/main" val="1187762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People are required for the operation of all Information System. These people resources include </a:t>
            </a:r>
            <a:r>
              <a:rPr lang="en-US" sz="1200" b="1" kern="1200" dirty="0" smtClean="0">
                <a:solidFill>
                  <a:schemeClr val="tx1"/>
                </a:solidFill>
                <a:effectLst/>
                <a:latin typeface="+mn-lt"/>
                <a:ea typeface="+mn-ea"/>
                <a:cs typeface="+mn-cs"/>
              </a:rPr>
              <a:t>end users</a:t>
            </a:r>
            <a:r>
              <a:rPr lang="en-US" sz="1200" kern="1200" dirty="0" smtClean="0">
                <a:solidFill>
                  <a:schemeClr val="tx1"/>
                </a:solidFill>
                <a:effectLst/>
                <a:latin typeface="+mn-lt"/>
                <a:ea typeface="+mn-ea"/>
                <a:cs typeface="+mn-cs"/>
              </a:rPr>
              <a:t> (also called users or clients) are people who use Information System or the information it produces.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16</a:t>
            </a:fld>
            <a:endParaRPr lang="en-US"/>
          </a:p>
        </p:txBody>
      </p:sp>
    </p:spTree>
    <p:extLst>
      <p:ext uri="{BB962C8B-B14F-4D97-AF65-F5344CB8AC3E}">
        <p14:creationId xmlns:p14="http://schemas.microsoft.com/office/powerpoint/2010/main" val="555328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The concept of software resources includes all sets of information processing instruction. This generic concept of software includes not only the sets of operating instructions called programming, which direct and control computer hardware, but also the sets of information processing instructions called </a:t>
            </a:r>
            <a:r>
              <a:rPr lang="en-US" sz="1200" u="sng" kern="1200" dirty="0" smtClean="0">
                <a:solidFill>
                  <a:schemeClr val="tx1"/>
                </a:solidFill>
                <a:effectLst/>
                <a:latin typeface="+mn-lt"/>
                <a:ea typeface="+mn-ea"/>
                <a:cs typeface="+mn-cs"/>
              </a:rPr>
              <a:t>procedures</a:t>
            </a:r>
            <a:r>
              <a:rPr lang="en-US" sz="1200" kern="1200" dirty="0" smtClean="0">
                <a:solidFill>
                  <a:schemeClr val="tx1"/>
                </a:solidFill>
                <a:effectLst/>
                <a:latin typeface="+mn-lt"/>
                <a:ea typeface="+mn-ea"/>
                <a:cs typeface="+mn-cs"/>
              </a:rPr>
              <a:t> that people need.</a:t>
            </a:r>
          </a:p>
          <a:p>
            <a:r>
              <a:rPr lang="en-US" sz="1200" kern="1200" dirty="0" smtClean="0">
                <a:solidFill>
                  <a:schemeClr val="tx1"/>
                </a:solidFill>
                <a:effectLst/>
                <a:latin typeface="+mn-lt"/>
                <a:ea typeface="+mn-ea"/>
                <a:cs typeface="+mn-cs"/>
              </a:rPr>
              <a:t>2. Data can take many forms, including traditional alphanumeric data, composed of numbers and alphabetical and other characters that describe business 	transactions and other events and entities.</a:t>
            </a:r>
          </a:p>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17</a:t>
            </a:fld>
            <a:endParaRPr lang="en-US"/>
          </a:p>
        </p:txBody>
      </p:sp>
    </p:spTree>
    <p:extLst>
      <p:ext uri="{BB962C8B-B14F-4D97-AF65-F5344CB8AC3E}">
        <p14:creationId xmlns:p14="http://schemas.microsoft.com/office/powerpoint/2010/main" val="1447924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 </a:t>
            </a:r>
            <a:r>
              <a:rPr lang="en-US" sz="1200" b="1" kern="1200" dirty="0" smtClean="0">
                <a:solidFill>
                  <a:schemeClr val="tx1"/>
                </a:solidFill>
                <a:effectLst/>
                <a:latin typeface="+mn-lt"/>
                <a:ea typeface="+mn-ea"/>
                <a:cs typeface="+mn-cs"/>
              </a:rPr>
              <a:t>Network Resources</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Telecommunications technologies and networks like the Internet, intranets and extranets have become essential to the successful electronic business and commerce operations of all types of organizations and their computer-based information system. Telecommunications consists of computers, communications processors and other devices interconnected by communications media and controlled by common software. </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18</a:t>
            </a:fld>
            <a:endParaRPr lang="en-US"/>
          </a:p>
        </p:txBody>
      </p:sp>
    </p:spTree>
    <p:extLst>
      <p:ext uri="{BB962C8B-B14F-4D97-AF65-F5344CB8AC3E}">
        <p14:creationId xmlns:p14="http://schemas.microsoft.com/office/powerpoint/2010/main" val="1681332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04592BD-A84E-44A3-8DF7-E6ED0C1DA784}" type="slidenum">
              <a:rPr lang="en-US" smtClean="0"/>
              <a:pPr/>
              <a:t>19</a:t>
            </a:fld>
            <a:endParaRPr lang="en-US"/>
          </a:p>
        </p:txBody>
      </p:sp>
    </p:spTree>
    <p:extLst>
      <p:ext uri="{BB962C8B-B14F-4D97-AF65-F5344CB8AC3E}">
        <p14:creationId xmlns:p14="http://schemas.microsoft.com/office/powerpoint/2010/main" val="1783379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20</a:t>
            </a:fld>
            <a:endParaRPr lang="en-US"/>
          </a:p>
        </p:txBody>
      </p:sp>
    </p:spTree>
    <p:extLst>
      <p:ext uri="{BB962C8B-B14F-4D97-AF65-F5344CB8AC3E}">
        <p14:creationId xmlns:p14="http://schemas.microsoft.com/office/powerpoint/2010/main" val="14399846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4592BD-A84E-44A3-8DF7-E6ED0C1DA784}" type="slidenum">
              <a:rPr lang="en-US" smtClean="0"/>
              <a:pPr/>
              <a:t>22</a:t>
            </a:fld>
            <a:endParaRPr lang="en-US"/>
          </a:p>
        </p:txBody>
      </p:sp>
    </p:spTree>
    <p:extLst>
      <p:ext uri="{BB962C8B-B14F-4D97-AF65-F5344CB8AC3E}">
        <p14:creationId xmlns:p14="http://schemas.microsoft.com/office/powerpoint/2010/main" val="198044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23</a:t>
            </a:fld>
            <a:endParaRPr lang="en-US"/>
          </a:p>
        </p:txBody>
      </p:sp>
    </p:spTree>
    <p:extLst>
      <p:ext uri="{BB962C8B-B14F-4D97-AF65-F5344CB8AC3E}">
        <p14:creationId xmlns:p14="http://schemas.microsoft.com/office/powerpoint/2010/main" val="2281966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4592BD-A84E-44A3-8DF7-E6ED0C1DA784}" type="slidenum">
              <a:rPr lang="en-US" smtClean="0"/>
              <a:pPr/>
              <a:t>3</a:t>
            </a:fld>
            <a:endParaRPr lang="en-US" dirty="0"/>
          </a:p>
        </p:txBody>
      </p:sp>
    </p:spTree>
    <p:extLst>
      <p:ext uri="{BB962C8B-B14F-4D97-AF65-F5344CB8AC3E}">
        <p14:creationId xmlns:p14="http://schemas.microsoft.com/office/powerpoint/2010/main" val="2162597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24</a:t>
            </a:fld>
            <a:endParaRPr lang="en-US"/>
          </a:p>
        </p:txBody>
      </p:sp>
    </p:spTree>
    <p:extLst>
      <p:ext uri="{BB962C8B-B14F-4D97-AF65-F5344CB8AC3E}">
        <p14:creationId xmlns:p14="http://schemas.microsoft.com/office/powerpoint/2010/main" val="13280002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25</a:t>
            </a:fld>
            <a:endParaRPr lang="en-US"/>
          </a:p>
        </p:txBody>
      </p:sp>
    </p:spTree>
    <p:extLst>
      <p:ext uri="{BB962C8B-B14F-4D97-AF65-F5344CB8AC3E}">
        <p14:creationId xmlns:p14="http://schemas.microsoft.com/office/powerpoint/2010/main" val="9785005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26</a:t>
            </a:fld>
            <a:endParaRPr lang="en-US"/>
          </a:p>
        </p:txBody>
      </p:sp>
    </p:spTree>
    <p:extLst>
      <p:ext uri="{BB962C8B-B14F-4D97-AF65-F5344CB8AC3E}">
        <p14:creationId xmlns:p14="http://schemas.microsoft.com/office/powerpoint/2010/main" val="7621628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27</a:t>
            </a:fld>
            <a:endParaRPr lang="en-US"/>
          </a:p>
        </p:txBody>
      </p:sp>
    </p:spTree>
    <p:extLst>
      <p:ext uri="{BB962C8B-B14F-4D97-AF65-F5344CB8AC3E}">
        <p14:creationId xmlns:p14="http://schemas.microsoft.com/office/powerpoint/2010/main" val="14101062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28</a:t>
            </a:fld>
            <a:endParaRPr lang="en-US"/>
          </a:p>
        </p:txBody>
      </p:sp>
    </p:spTree>
    <p:extLst>
      <p:ext uri="{BB962C8B-B14F-4D97-AF65-F5344CB8AC3E}">
        <p14:creationId xmlns:p14="http://schemas.microsoft.com/office/powerpoint/2010/main" val="28810690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29</a:t>
            </a:fld>
            <a:endParaRPr lang="en-US" dirty="0"/>
          </a:p>
        </p:txBody>
      </p:sp>
    </p:spTree>
    <p:extLst>
      <p:ext uri="{BB962C8B-B14F-4D97-AF65-F5344CB8AC3E}">
        <p14:creationId xmlns:p14="http://schemas.microsoft.com/office/powerpoint/2010/main" val="38322699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TPS processes large data for routine business transaction. It is the heart of most business organizations and its activities include routine day-to-day transaction and focuses on efficiency.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r>
              <a:rPr lang="en-US" dirty="0" smtClean="0"/>
              <a:t>It enables the organization to interact with external environment. </a:t>
            </a:r>
            <a:r>
              <a:rPr lang="en-US" dirty="0" err="1" smtClean="0"/>
              <a:t>Eg</a:t>
            </a:r>
            <a:r>
              <a:rPr lang="en-US" dirty="0" smtClean="0"/>
              <a:t> account payable, account receivable, purchasing, payroll, general ledger, airline     </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r>
              <a:rPr lang="en-US" dirty="0" smtClean="0"/>
              <a:t>reservation and ATM. </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2. </a:t>
            </a:r>
            <a:r>
              <a:rPr lang="en-US" dirty="0" smtClean="0"/>
              <a:t>OAS supports data workers who do usually create new knowledge.</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3. </a:t>
            </a:r>
            <a:r>
              <a:rPr lang="en-US" dirty="0" smtClean="0"/>
              <a:t>These are professional workers (scientist, engineers, doctors) </a:t>
            </a:r>
            <a:r>
              <a:rPr lang="en-US" dirty="0" err="1" smtClean="0"/>
              <a:t>Eg</a:t>
            </a:r>
            <a:r>
              <a:rPr lang="en-US" dirty="0" smtClean="0"/>
              <a:t> spreadsheet, word processing etc.</a:t>
            </a:r>
            <a:endParaRPr lang="en-GB" dirty="0" smtClean="0"/>
          </a:p>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30</a:t>
            </a:fld>
            <a:endParaRPr lang="en-US"/>
          </a:p>
        </p:txBody>
      </p:sp>
    </p:spTree>
    <p:extLst>
      <p:ext uri="{BB962C8B-B14F-4D97-AF65-F5344CB8AC3E}">
        <p14:creationId xmlns:p14="http://schemas.microsoft.com/office/powerpoint/2010/main" val="4008610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 </a:t>
            </a:r>
            <a:r>
              <a:rPr lang="en-US" dirty="0" smtClean="0"/>
              <a:t>MIS provides management with an in-depth knowledge about the organization. The outputs of TPS/OAS/KWSS serve as input to MIS. The outputs of MIS are management reports (Scheduled, Key indicators, demand, exception, and predictive reports). It focuses on less structured decision-making. </a:t>
            </a:r>
            <a:r>
              <a:rPr lang="en-US" dirty="0" err="1" smtClean="0"/>
              <a:t>Eg</a:t>
            </a:r>
            <a:r>
              <a:rPr lang="en-US" dirty="0" smtClean="0"/>
              <a:t> inventory control, budget or cost analysis, capital or price analysis and sales management analysis.</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2. </a:t>
            </a:r>
            <a:r>
              <a:rPr lang="en-US" dirty="0" smtClean="0"/>
              <a:t>It is similar to MIS which depends on the output from the operational level. It emphasizes the support of decision making in all phases. It performs sophisticated analysis leaving the </a:t>
            </a:r>
            <a:r>
              <a:rPr lang="en-US" dirty="0" err="1" smtClean="0"/>
              <a:t>judgement</a:t>
            </a:r>
            <a:r>
              <a:rPr lang="en-US" dirty="0" smtClean="0"/>
              <a:t> to the decision maker.</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3. </a:t>
            </a:r>
            <a:r>
              <a:rPr lang="en-US" dirty="0" smtClean="0"/>
              <a:t>ES captures and uses the knowledge of expert for solving problems. ES selects the best solution to the problem.</a:t>
            </a:r>
            <a:endParaRPr lang="en-GB" dirty="0" smtClean="0"/>
          </a:p>
        </p:txBody>
      </p:sp>
      <p:sp>
        <p:nvSpPr>
          <p:cNvPr id="4" name="Slide Number Placeholder 3"/>
          <p:cNvSpPr>
            <a:spLocks noGrp="1"/>
          </p:cNvSpPr>
          <p:nvPr>
            <p:ph type="sldNum" sz="quarter" idx="10"/>
          </p:nvPr>
        </p:nvSpPr>
        <p:spPr/>
        <p:txBody>
          <a:bodyPr/>
          <a:lstStyle/>
          <a:p>
            <a:fld id="{404592BD-A84E-44A3-8DF7-E6ED0C1DA784}" type="slidenum">
              <a:rPr lang="en-US" smtClean="0"/>
              <a:pPr/>
              <a:t>31</a:t>
            </a:fld>
            <a:endParaRPr lang="en-US"/>
          </a:p>
        </p:txBody>
      </p:sp>
    </p:spTree>
    <p:extLst>
      <p:ext uri="{BB962C8B-B14F-4D97-AF65-F5344CB8AC3E}">
        <p14:creationId xmlns:p14="http://schemas.microsoft.com/office/powerpoint/2010/main" val="36041504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 </a:t>
            </a:r>
            <a:r>
              <a:rPr lang="en-US" dirty="0" smtClean="0"/>
              <a:t>ESS helps executive organize their interaction with the external environment by providing graphs, communication support in accessible places. It solves unstructured decision with high degree of uncertainty which is future oriented. </a:t>
            </a:r>
            <a:r>
              <a:rPr lang="en-US" dirty="0" err="1" smtClean="0"/>
              <a:t>Eg</a:t>
            </a:r>
            <a:r>
              <a:rPr lang="en-US" dirty="0" smtClean="0"/>
              <a:t> 5years sales, 5years operation plan, 5years budget, 5years profit level and 5years personnel plan.</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2. </a:t>
            </a:r>
            <a:r>
              <a:rPr lang="en-US" dirty="0" smtClean="0"/>
              <a:t>GDSS permits group members to interact with electronic support to make semi structured or structured decision. It is intended to bring the group together to solve a problem and its minimizes negative group </a:t>
            </a:r>
            <a:r>
              <a:rPr lang="en-US" dirty="0" err="1" smtClean="0"/>
              <a:t>behaviour</a:t>
            </a:r>
            <a:r>
              <a:rPr lang="en-US" dirty="0" smtClean="0"/>
              <a:t> (fear) </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3. </a:t>
            </a:r>
            <a:r>
              <a:rPr lang="en-US" dirty="0" smtClean="0"/>
              <a:t>It is similar to GDSS but it includes a “groupware” for team collaborative via networked computers.</a:t>
            </a:r>
            <a:endParaRPr lang="en-GB" dirty="0" smtClean="0"/>
          </a:p>
        </p:txBody>
      </p:sp>
      <p:sp>
        <p:nvSpPr>
          <p:cNvPr id="4" name="Slide Number Placeholder 3"/>
          <p:cNvSpPr>
            <a:spLocks noGrp="1"/>
          </p:cNvSpPr>
          <p:nvPr>
            <p:ph type="sldNum" sz="quarter" idx="10"/>
          </p:nvPr>
        </p:nvSpPr>
        <p:spPr/>
        <p:txBody>
          <a:bodyPr/>
          <a:lstStyle/>
          <a:p>
            <a:fld id="{404592BD-A84E-44A3-8DF7-E6ED0C1DA784}" type="slidenum">
              <a:rPr lang="en-US" smtClean="0"/>
              <a:pPr/>
              <a:t>32</a:t>
            </a:fld>
            <a:endParaRPr lang="en-US"/>
          </a:p>
        </p:txBody>
      </p:sp>
    </p:spTree>
    <p:extLst>
      <p:ext uri="{BB962C8B-B14F-4D97-AF65-F5344CB8AC3E}">
        <p14:creationId xmlns:p14="http://schemas.microsoft.com/office/powerpoint/2010/main" val="6619405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ESS is used to make decisions my senior managers.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ESS serves the strategic level of the firm.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ESS addresses unstructured decisions.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It is not designed to solve specific problems.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Instead, it is designed to provide a generalized computing and communication capacity that can be applied to a changing array of problems.</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Designed to be less analytical.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kern="1200" dirty="0" smtClean="0">
                <a:solidFill>
                  <a:schemeClr val="tx1"/>
                </a:solidFill>
                <a:effectLst/>
                <a:latin typeface="+mn-lt"/>
                <a:ea typeface="+mn-ea"/>
                <a:cs typeface="+mn-cs"/>
              </a:rPr>
              <a:t>2.</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DSS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serves the management level of the organization. </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DSS help managers make decisions that are semi-structured, unique, or rapidly changing and not easily specified in advance.</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Designed to be highly analytical.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MIS also serves the management level of the organization providing managers with reports and in some case current and historical records. </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MIS primarily serves the functions of planning, controlling and decision making at the managerial level. </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These systems are dependent on the underlying TPS for their data. </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MIS summarizes and reports on the basic operations of the company.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3.</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TPS processes large data for routine business transaction. </a:t>
            </a:r>
          </a:p>
          <a:p>
            <a:pPr marL="628650" lvl="1" indent="-171450">
              <a:buFont typeface="Arial" pitchFamily="34" charset="0"/>
              <a:buChar char="•"/>
            </a:pPr>
            <a:r>
              <a:rPr lang="en-US" sz="1200" kern="1200" dirty="0" smtClean="0">
                <a:solidFill>
                  <a:schemeClr val="tx1"/>
                </a:solidFill>
                <a:effectLst/>
                <a:latin typeface="+mn-lt"/>
                <a:ea typeface="+mn-ea"/>
                <a:cs typeface="+mn-cs"/>
              </a:rPr>
              <a:t>It is the heart of most business organizations and its activities include routine day-to-day transaction and focuses on efficiency. </a:t>
            </a:r>
          </a:p>
          <a:p>
            <a:pPr marL="628650" lvl="1" indent="-171450">
              <a:buFont typeface="Arial" pitchFamily="34" charset="0"/>
              <a:buChar char="•"/>
            </a:pPr>
            <a:r>
              <a:rPr lang="en-US" sz="1200" kern="1200" dirty="0" smtClean="0">
                <a:solidFill>
                  <a:schemeClr val="tx1"/>
                </a:solidFill>
                <a:effectLst/>
                <a:latin typeface="+mn-lt"/>
                <a:ea typeface="+mn-ea"/>
                <a:cs typeface="+mn-cs"/>
              </a:rPr>
              <a:t>It enables the organization to interact with external environment. </a:t>
            </a:r>
            <a:r>
              <a:rPr lang="en-US" sz="1200" kern="1200" dirty="0" err="1" smtClean="0">
                <a:solidFill>
                  <a:schemeClr val="tx1"/>
                </a:solidFill>
                <a:effectLst/>
                <a:latin typeface="+mn-lt"/>
                <a:ea typeface="+mn-ea"/>
                <a:cs typeface="+mn-cs"/>
              </a:rPr>
              <a:t>Eg</a:t>
            </a:r>
            <a:r>
              <a:rPr lang="en-US" sz="1200" kern="1200" dirty="0" smtClean="0">
                <a:solidFill>
                  <a:schemeClr val="tx1"/>
                </a:solidFill>
                <a:effectLst/>
                <a:latin typeface="+mn-lt"/>
                <a:ea typeface="+mn-ea"/>
                <a:cs typeface="+mn-cs"/>
              </a:rPr>
              <a:t> account payable, account receivable, purchasing, payroll, general ledger, airline reservation and ATM. </a:t>
            </a: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Office Automation System (OAS) workers are less formal qualifications and tend to process rather than create information. </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Typically they handle word processing, publishing </a:t>
            </a:r>
            <a:r>
              <a:rPr lang="en-US" sz="1200" kern="1200" dirty="0" err="1" smtClean="0">
                <a:solidFill>
                  <a:schemeClr val="tx1"/>
                </a:solidFill>
                <a:effectLst/>
                <a:latin typeface="+mn-lt"/>
                <a:ea typeface="+mn-ea"/>
                <a:cs typeface="+mn-cs"/>
              </a:rPr>
              <a:t>etc</a:t>
            </a:r>
            <a:r>
              <a:rPr lang="en-US" sz="1200" kern="1200" dirty="0" smtClean="0">
                <a:solidFill>
                  <a:schemeClr val="tx1"/>
                </a:solidFill>
                <a:effectLst/>
                <a:latin typeface="+mn-lt"/>
                <a:ea typeface="+mn-ea"/>
                <a:cs typeface="+mn-cs"/>
              </a:rPr>
              <a:t> jobs.</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4592BD-A84E-44A3-8DF7-E6ED0C1DA784}" type="slidenum">
              <a:rPr lang="en-US" smtClean="0"/>
              <a:pPr/>
              <a:t>33</a:t>
            </a:fld>
            <a:endParaRPr lang="en-US"/>
          </a:p>
        </p:txBody>
      </p:sp>
    </p:spTree>
    <p:extLst>
      <p:ext uri="{BB962C8B-B14F-4D97-AF65-F5344CB8AC3E}">
        <p14:creationId xmlns:p14="http://schemas.microsoft.com/office/powerpoint/2010/main" val="471655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4</a:t>
            </a:fld>
            <a:endParaRPr lang="en-US" dirty="0"/>
          </a:p>
        </p:txBody>
      </p:sp>
    </p:spTree>
    <p:extLst>
      <p:ext uri="{BB962C8B-B14F-4D97-AF65-F5344CB8AC3E}">
        <p14:creationId xmlns:p14="http://schemas.microsoft.com/office/powerpoint/2010/main" val="3731948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Computer data processing</a:t>
            </a:r>
            <a:r>
              <a:rPr lang="en-GB" dirty="0" smtClean="0"/>
              <a:t> is any process that uses a computer program to enter data and summarise, analyse or otherwise convert data into usable information. It involves recording, analysing, sorting, summarising, calculating, disseminating and storing data. Because data are most useful when well-presented and actually </a:t>
            </a:r>
            <a:r>
              <a:rPr lang="en-GB" i="1" dirty="0" smtClean="0"/>
              <a:t>informative</a:t>
            </a:r>
            <a:r>
              <a:rPr lang="en-GB" dirty="0" smtClean="0"/>
              <a:t>, data-processing systems are often referred to as information systems.</a:t>
            </a:r>
          </a:p>
        </p:txBody>
      </p:sp>
      <p:sp>
        <p:nvSpPr>
          <p:cNvPr id="4" name="Slide Number Placeholder 3"/>
          <p:cNvSpPr>
            <a:spLocks noGrp="1"/>
          </p:cNvSpPr>
          <p:nvPr>
            <p:ph type="sldNum" sz="quarter" idx="10"/>
          </p:nvPr>
        </p:nvSpPr>
        <p:spPr/>
        <p:txBody>
          <a:bodyPr/>
          <a:lstStyle/>
          <a:p>
            <a:fld id="{404592BD-A84E-44A3-8DF7-E6ED0C1DA784}" type="slidenum">
              <a:rPr lang="en-US" smtClean="0"/>
              <a:pPr/>
              <a:t>5</a:t>
            </a:fld>
            <a:endParaRPr lang="en-US" dirty="0"/>
          </a:p>
        </p:txBody>
      </p:sp>
    </p:spTree>
    <p:extLst>
      <p:ext uri="{BB962C8B-B14F-4D97-AF65-F5344CB8AC3E}">
        <p14:creationId xmlns:p14="http://schemas.microsoft.com/office/powerpoint/2010/main" val="1019277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4592BD-A84E-44A3-8DF7-E6ED0C1DA784}" type="slidenum">
              <a:rPr lang="en-US" smtClean="0"/>
              <a:pPr/>
              <a:t>6</a:t>
            </a:fld>
            <a:endParaRPr lang="en-US" dirty="0"/>
          </a:p>
        </p:txBody>
      </p:sp>
    </p:spTree>
    <p:extLst>
      <p:ext uri="{BB962C8B-B14F-4D97-AF65-F5344CB8AC3E}">
        <p14:creationId xmlns:p14="http://schemas.microsoft.com/office/powerpoint/2010/main" val="1883009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terms data and information are often used interchangeably, however, it is better to view data as raw material resources that are processed into finished information products.  Then information can be defined as data that have been converted into a meaningful and useful context for specific end users. </a:t>
            </a:r>
            <a:endParaRPr lang="en-GB" dirty="0" smtClean="0"/>
          </a:p>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7</a:t>
            </a:fld>
            <a:endParaRPr lang="en-US" dirty="0"/>
          </a:p>
        </p:txBody>
      </p:sp>
    </p:spTree>
    <p:extLst>
      <p:ext uri="{BB962C8B-B14F-4D97-AF65-F5344CB8AC3E}">
        <p14:creationId xmlns:p14="http://schemas.microsoft.com/office/powerpoint/2010/main" val="1457928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8</a:t>
            </a:fld>
            <a:endParaRPr lang="en-US" dirty="0"/>
          </a:p>
        </p:txBody>
      </p:sp>
    </p:spTree>
    <p:extLst>
      <p:ext uri="{BB962C8B-B14F-4D97-AF65-F5344CB8AC3E}">
        <p14:creationId xmlns:p14="http://schemas.microsoft.com/office/powerpoint/2010/main" val="3435975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9</a:t>
            </a:fld>
            <a:endParaRPr lang="en-US" dirty="0"/>
          </a:p>
        </p:txBody>
      </p:sp>
    </p:spTree>
    <p:extLst>
      <p:ext uri="{BB962C8B-B14F-4D97-AF65-F5344CB8AC3E}">
        <p14:creationId xmlns:p14="http://schemas.microsoft.com/office/powerpoint/2010/main" val="637543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10</a:t>
            </a:fld>
            <a:endParaRPr lang="en-US" dirty="0"/>
          </a:p>
        </p:txBody>
      </p:sp>
    </p:spTree>
    <p:extLst>
      <p:ext uri="{BB962C8B-B14F-4D97-AF65-F5344CB8AC3E}">
        <p14:creationId xmlns:p14="http://schemas.microsoft.com/office/powerpoint/2010/main" val="4289988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8438D7C-BAE5-4393-B96E-73F1E2DB1866}" type="datetimeFigureOut">
              <a:rPr lang="en-US"/>
              <a:pPr>
                <a:defRPr/>
              </a:pPr>
              <a:t>2/16/2014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619185-6AE7-465C-9143-DC2A63E30ACD}" type="slidenum">
              <a:rPr lang="en-US"/>
              <a:pPr>
                <a:defRPr/>
              </a:pPr>
              <a:t>‹#›</a:t>
            </a:fld>
            <a:endParaRPr lang="en-US"/>
          </a:p>
        </p:txBody>
      </p:sp>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userDrawn="1"/>
        </p:nvGrpSpPr>
        <p:grpSpPr>
          <a:xfrm>
            <a:off x="0" y="2267858"/>
            <a:ext cx="4191000" cy="4590144"/>
            <a:chOff x="-1" y="1600199"/>
            <a:chExt cx="4501019" cy="5257801"/>
          </a:xfrm>
        </p:grpSpPr>
        <p:sp>
          <p:nvSpPr>
            <p:cNvPr id="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4" name="Freeform 13"/>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Title 1"/>
          <p:cNvSpPr>
            <a:spLocks noGrp="1"/>
          </p:cNvSpPr>
          <p:nvPr>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8" name="Date Placeholder 3"/>
          <p:cNvSpPr>
            <a:spLocks noGrp="1"/>
          </p:cNvSpPr>
          <p:nvPr>
            <p:ph type="dt" sz="half" idx="10"/>
          </p:nvPr>
        </p:nvSpPr>
        <p:spPr>
          <a:xfrm>
            <a:off x="457200" y="6356350"/>
            <a:ext cx="2133600" cy="365125"/>
          </a:xfrm>
        </p:spPr>
        <p:txBody>
          <a:bodyPr/>
          <a:lstStyle/>
          <a:p>
            <a:fld id="{FF6F1548-A370-498C-A14B-E715C2319CD9}" type="datetimeFigureOut">
              <a:rPr lang="en-US" smtClean="0"/>
              <a:pPr/>
              <a:t>2/16/2014</a:t>
            </a:fld>
            <a:endParaRPr lang="en-US"/>
          </a:p>
        </p:txBody>
      </p:sp>
      <p:sp>
        <p:nvSpPr>
          <p:cNvPr id="19" name="Footer Placeholder 4"/>
          <p:cNvSpPr>
            <a:spLocks noGrp="1"/>
          </p:cNvSpPr>
          <p:nvPr>
            <p:ph type="ftr" sz="quarter" idx="11"/>
          </p:nvPr>
        </p:nvSpPr>
        <p:spPr>
          <a:xfrm>
            <a:off x="3124200" y="6356350"/>
            <a:ext cx="2895600" cy="365125"/>
          </a:xfrm>
        </p:spPr>
        <p:txBody>
          <a:bodyPr/>
          <a:lstStyle/>
          <a:p>
            <a:endParaRPr lang="en-US" dirty="0"/>
          </a:p>
        </p:txBody>
      </p:sp>
      <p:sp>
        <p:nvSpPr>
          <p:cNvPr id="20" name="Slide Number Placeholder 5"/>
          <p:cNvSpPr>
            <a:spLocks noGrp="1"/>
          </p:cNvSpPr>
          <p:nvPr>
            <p:ph type="sldNum" sz="quarter" idx="12"/>
          </p:nvPr>
        </p:nvSpPr>
        <p:spPr>
          <a:xfrm>
            <a:off x="6553200" y="6356350"/>
            <a:ext cx="2133600" cy="365125"/>
          </a:xfrm>
        </p:spPr>
        <p:txBody>
          <a:bodyPr/>
          <a:lstStyle/>
          <a:p>
            <a:fld id="{C238F03A-58E1-4ECA-9024-348A9A81A53D}" type="slidenum">
              <a:rPr lang="en-US" smtClean="0"/>
              <a:pPr/>
              <a:t>‹#›</a:t>
            </a:fld>
            <a:endParaRPr lang="en-US"/>
          </a:p>
        </p:txBody>
      </p:sp>
    </p:spTree>
    <p:extLst>
      <p:ext uri="{BB962C8B-B14F-4D97-AF65-F5344CB8AC3E}">
        <p14:creationId xmlns:p14="http://schemas.microsoft.com/office/powerpoint/2010/main" val="2223778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F6F1548-A370-498C-A14B-E715C2319CD9}" type="datetimeFigureOut">
              <a:rPr lang="en-US" smtClean="0"/>
              <a:pPr/>
              <a:t>2/16/2014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38F03A-58E1-4ECA-9024-348A9A81A53D}" type="slidenum">
              <a:rPr lang="en-US" smtClean="0"/>
              <a:pPr/>
              <a:t>‹#›</a:t>
            </a:fld>
            <a:endParaRPr lang="en-US"/>
          </a:p>
        </p:txBody>
      </p:sp>
    </p:spTree>
    <p:extLst>
      <p:ext uri="{BB962C8B-B14F-4D97-AF65-F5344CB8AC3E}">
        <p14:creationId xmlns:p14="http://schemas.microsoft.com/office/powerpoint/2010/main" val="2080258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F6F1548-A370-498C-A14B-E715C2319CD9}" type="datetimeFigureOut">
              <a:rPr lang="en-US" smtClean="0"/>
              <a:pPr/>
              <a:t>2/16/2014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38F03A-58E1-4ECA-9024-348A9A81A53D}" type="slidenum">
              <a:rPr lang="en-US" smtClean="0"/>
              <a:pPr/>
              <a:t>‹#›</a:t>
            </a:fld>
            <a:endParaRPr lang="en-US"/>
          </a:p>
        </p:txBody>
      </p:sp>
    </p:spTree>
    <p:extLst>
      <p:ext uri="{BB962C8B-B14F-4D97-AF65-F5344CB8AC3E}">
        <p14:creationId xmlns:p14="http://schemas.microsoft.com/office/powerpoint/2010/main" val="1803671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FF6F1548-A370-498C-A14B-E715C2319CD9}" type="datetimeFigureOut">
              <a:rPr lang="en-US" smtClean="0"/>
              <a:pPr/>
              <a:t>2/16/2014</a:t>
            </a:fld>
            <a:endParaRPr lang="en-US"/>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F6F1548-A370-498C-A14B-E715C2319CD9}" type="datetimeFigureOut">
              <a:rPr lang="en-US" smtClean="0"/>
              <a:pPr/>
              <a:t>2/16/2014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38F03A-58E1-4ECA-9024-348A9A81A53D}" type="slidenum">
              <a:rPr lang="en-US" smtClean="0"/>
              <a:pPr/>
              <a:t>‹#›</a:t>
            </a:fld>
            <a:endParaRPr lang="en-US"/>
          </a:p>
        </p:txBody>
      </p:sp>
    </p:spTree>
    <p:extLst>
      <p:ext uri="{BB962C8B-B14F-4D97-AF65-F5344CB8AC3E}">
        <p14:creationId xmlns:p14="http://schemas.microsoft.com/office/powerpoint/2010/main" val="546518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F6F1548-A370-498C-A14B-E715C2319CD9}" type="datetimeFigureOut">
              <a:rPr lang="en-US" smtClean="0"/>
              <a:pPr/>
              <a:t>2/16/2014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38F03A-58E1-4ECA-9024-348A9A81A53D}" type="slidenum">
              <a:rPr lang="en-US" smtClean="0"/>
              <a:pPr/>
              <a:t>‹#›</a:t>
            </a:fld>
            <a:endParaRPr lang="en-US"/>
          </a:p>
        </p:txBody>
      </p:sp>
    </p:spTree>
    <p:extLst>
      <p:ext uri="{BB962C8B-B14F-4D97-AF65-F5344CB8AC3E}">
        <p14:creationId xmlns:p14="http://schemas.microsoft.com/office/powerpoint/2010/main" val="1387333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FF6F1548-A370-498C-A14B-E715C2319CD9}" type="datetimeFigureOut">
              <a:rPr lang="en-US" smtClean="0"/>
              <a:pPr/>
              <a:t>2/16/2014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C238F03A-58E1-4ECA-9024-348A9A81A53D}" type="slidenum">
              <a:rPr lang="en-US" smtClean="0"/>
              <a:pPr/>
              <a:t>‹#›</a:t>
            </a:fld>
            <a:endParaRPr lang="en-US"/>
          </a:p>
        </p:txBody>
      </p:sp>
    </p:spTree>
    <p:extLst>
      <p:ext uri="{BB962C8B-B14F-4D97-AF65-F5344CB8AC3E}">
        <p14:creationId xmlns:p14="http://schemas.microsoft.com/office/powerpoint/2010/main" val="1368596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FF6F1548-A370-498C-A14B-E715C2319CD9}" type="datetimeFigureOut">
              <a:rPr lang="en-US" smtClean="0"/>
              <a:pPr/>
              <a:t>2/16/2014</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C238F03A-58E1-4ECA-9024-348A9A81A53D}" type="slidenum">
              <a:rPr lang="en-US" smtClean="0"/>
              <a:pPr/>
              <a:t>‹#›</a:t>
            </a:fld>
            <a:endParaRPr lang="en-US"/>
          </a:p>
        </p:txBody>
      </p:sp>
    </p:spTree>
    <p:extLst>
      <p:ext uri="{BB962C8B-B14F-4D97-AF65-F5344CB8AC3E}">
        <p14:creationId xmlns:p14="http://schemas.microsoft.com/office/powerpoint/2010/main" val="191633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FF6F1548-A370-498C-A14B-E715C2319CD9}" type="datetimeFigureOut">
              <a:rPr lang="en-US" smtClean="0"/>
              <a:pPr/>
              <a:t>2/16/2014</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C238F03A-58E1-4ECA-9024-348A9A81A53D}" type="slidenum">
              <a:rPr lang="en-US" smtClean="0"/>
              <a:pPr/>
              <a:t>‹#›</a:t>
            </a:fld>
            <a:endParaRPr lang="en-US"/>
          </a:p>
        </p:txBody>
      </p:sp>
    </p:spTree>
    <p:extLst>
      <p:ext uri="{BB962C8B-B14F-4D97-AF65-F5344CB8AC3E}">
        <p14:creationId xmlns:p14="http://schemas.microsoft.com/office/powerpoint/2010/main" val="39589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F6F1548-A370-498C-A14B-E715C2319CD9}" type="datetimeFigureOut">
              <a:rPr lang="en-US" smtClean="0"/>
              <a:pPr/>
              <a:t>2/16/2014</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C238F03A-58E1-4ECA-9024-348A9A81A53D}" type="slidenum">
              <a:rPr lang="en-US" smtClean="0"/>
              <a:pPr/>
              <a:t>‹#›</a:t>
            </a:fld>
            <a:endParaRPr lang="en-US"/>
          </a:p>
        </p:txBody>
      </p:sp>
    </p:spTree>
    <p:extLst>
      <p:ext uri="{BB962C8B-B14F-4D97-AF65-F5344CB8AC3E}">
        <p14:creationId xmlns:p14="http://schemas.microsoft.com/office/powerpoint/2010/main" val="1719519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F6F1548-A370-498C-A14B-E715C2319CD9}" type="datetimeFigureOut">
              <a:rPr lang="en-US" smtClean="0"/>
              <a:pPr/>
              <a:t>2/16/2014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C238F03A-58E1-4ECA-9024-348A9A81A53D}" type="slidenum">
              <a:rPr lang="en-US" smtClean="0"/>
              <a:pPr/>
              <a:t>‹#›</a:t>
            </a:fld>
            <a:endParaRPr lang="en-US"/>
          </a:p>
        </p:txBody>
      </p:sp>
    </p:spTree>
    <p:extLst>
      <p:ext uri="{BB962C8B-B14F-4D97-AF65-F5344CB8AC3E}">
        <p14:creationId xmlns:p14="http://schemas.microsoft.com/office/powerpoint/2010/main" val="3250785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F6F1548-A370-498C-A14B-E715C2319CD9}" type="datetimeFigureOut">
              <a:rPr lang="en-US" smtClean="0"/>
              <a:pPr/>
              <a:t>2/16/2014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C238F03A-58E1-4ECA-9024-348A9A81A53D}" type="slidenum">
              <a:rPr lang="en-US" smtClean="0"/>
              <a:pPr/>
              <a:t>‹#›</a:t>
            </a:fld>
            <a:endParaRPr lang="en-US"/>
          </a:p>
        </p:txBody>
      </p:sp>
    </p:spTree>
    <p:extLst>
      <p:ext uri="{BB962C8B-B14F-4D97-AF65-F5344CB8AC3E}">
        <p14:creationId xmlns:p14="http://schemas.microsoft.com/office/powerpoint/2010/main" val="1381084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t="14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fld id="{FF6F1548-A370-498C-A14B-E715C2319CD9}" type="datetimeFigureOut">
              <a:rPr lang="en-US" smtClean="0"/>
              <a:pPr/>
              <a:t>2/16/2014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fld id="{C238F03A-58E1-4ECA-9024-348A9A81A5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kanferi@yahoo.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mailto:akanferi@gmail.com"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5400" b="1" dirty="0">
                <a:solidFill>
                  <a:schemeClr val="accent2">
                    <a:lumMod val="75000"/>
                  </a:schemeClr>
                </a:solidFill>
              </a:rPr>
              <a:t>THANKS BE TO GOD ALMIGHTY</a:t>
            </a:r>
            <a:endParaRPr lang="en-GB" sz="5400" b="1" dirty="0">
              <a:solidFill>
                <a:schemeClr val="accent2">
                  <a:lumMod val="75000"/>
                </a:schemeClr>
              </a:solidFill>
            </a:endParaRPr>
          </a:p>
        </p:txBody>
      </p:sp>
      <p:sp>
        <p:nvSpPr>
          <p:cNvPr id="3" name="Subtitle 2"/>
          <p:cNvSpPr>
            <a:spLocks noGrp="1"/>
          </p:cNvSpPr>
          <p:nvPr>
            <p:ph type="subTitle" idx="1"/>
          </p:nvPr>
        </p:nvSpPr>
        <p:spPr/>
        <p:txBody>
          <a:bodyPr/>
          <a:lstStyle/>
          <a:p>
            <a:endParaRPr lang="en-GB" dirty="0"/>
          </a:p>
        </p:txBody>
      </p:sp>
      <p:sp>
        <p:nvSpPr>
          <p:cNvPr id="4" name="Title 3"/>
          <p:cNvSpPr>
            <a:spLocks noGrp="1"/>
          </p:cNvSpPr>
          <p:nvPr>
            <p:ph type="ctrTitle"/>
          </p:nvPr>
        </p:nvSpPr>
        <p:spPr/>
        <p:txBody>
          <a:bodyPr/>
          <a:lstStyle/>
          <a:p>
            <a:endParaRPr lang="en-GB"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4252200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800" b="1" dirty="0">
                <a:solidFill>
                  <a:schemeClr val="accent2">
                    <a:lumMod val="75000"/>
                  </a:schemeClr>
                </a:solidFill>
              </a:rPr>
              <a:t>COMPUTER LITERACY</a:t>
            </a:r>
            <a:endParaRPr lang="en-GB" sz="4800" b="1" dirty="0">
              <a:solidFill>
                <a:schemeClr val="accent2">
                  <a:lumMod val="75000"/>
                </a:schemeClr>
              </a:solidFill>
            </a:endParaRPr>
          </a:p>
        </p:txBody>
      </p:sp>
      <p:sp>
        <p:nvSpPr>
          <p:cNvPr id="4" name="Content Placeholder 3"/>
          <p:cNvSpPr>
            <a:spLocks noGrp="1"/>
          </p:cNvSpPr>
          <p:nvPr>
            <p:ph idx="1"/>
          </p:nvPr>
        </p:nvSpPr>
        <p:spPr/>
        <p:txBody>
          <a:bodyPr>
            <a:noAutofit/>
          </a:bodyPr>
          <a:lstStyle/>
          <a:p>
            <a:r>
              <a:rPr lang="en-US" sz="3600" dirty="0"/>
              <a:t>It deals with having knowledge about information technology, focusing on understanding how computer-based technologies work. </a:t>
            </a:r>
            <a:endParaRPr lang="en-US" sz="3600" dirty="0" smtClean="0"/>
          </a:p>
          <a:p>
            <a:r>
              <a:rPr lang="en-US" sz="3600" dirty="0" smtClean="0"/>
              <a:t>It </a:t>
            </a:r>
            <a:r>
              <a:rPr lang="en-US" sz="3600" dirty="0"/>
              <a:t>involves having knowledge in computer hardware and software </a:t>
            </a:r>
            <a:r>
              <a:rPr lang="en-US" sz="3600" dirty="0" smtClean="0"/>
              <a:t>which are </a:t>
            </a:r>
            <a:r>
              <a:rPr lang="en-US" sz="3600" dirty="0"/>
              <a:t>collectively </a:t>
            </a:r>
            <a:r>
              <a:rPr lang="en-US" sz="3600" dirty="0" smtClean="0"/>
              <a:t>used </a:t>
            </a:r>
            <a:r>
              <a:rPr lang="en-US" sz="3600" dirty="0"/>
              <a:t>to process data into information.</a:t>
            </a:r>
            <a:endParaRPr lang="en-GB" sz="3600" b="1" u="sng" dirty="0"/>
          </a:p>
          <a:p>
            <a:endParaRPr lang="en-GB" sz="3600" dirty="0"/>
          </a:p>
        </p:txBody>
      </p:sp>
    </p:spTree>
    <p:extLst>
      <p:ext uri="{BB962C8B-B14F-4D97-AF65-F5344CB8AC3E}">
        <p14:creationId xmlns:p14="http://schemas.microsoft.com/office/powerpoint/2010/main" val="1172599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457200" y="0"/>
            <a:ext cx="8229600" cy="990600"/>
          </a:xfrm>
        </p:spPr>
        <p:txBody>
          <a:bodyPr>
            <a:noAutofit/>
          </a:bodyPr>
          <a:lstStyle/>
          <a:p>
            <a:r>
              <a:rPr lang="en-US" b="1" dirty="0">
                <a:solidFill>
                  <a:schemeClr val="accent2">
                    <a:lumMod val="75000"/>
                  </a:schemeClr>
                </a:solidFill>
              </a:rPr>
              <a:t>INFORMATION TECHNOLOGY (IT)</a:t>
            </a:r>
            <a:endParaRPr lang="en-GB" b="1" dirty="0">
              <a:solidFill>
                <a:schemeClr val="accent2">
                  <a:lumMod val="75000"/>
                </a:schemeClr>
              </a:solidFill>
            </a:endParaRPr>
          </a:p>
        </p:txBody>
      </p:sp>
      <p:sp>
        <p:nvSpPr>
          <p:cNvPr id="17" name="Content Placeholder 16"/>
          <p:cNvSpPr>
            <a:spLocks noGrp="1"/>
          </p:cNvSpPr>
          <p:nvPr>
            <p:ph idx="1"/>
          </p:nvPr>
        </p:nvSpPr>
        <p:spPr>
          <a:xfrm>
            <a:off x="76200" y="762000"/>
            <a:ext cx="8991600" cy="4754563"/>
          </a:xfrm>
        </p:spPr>
        <p:txBody>
          <a:bodyPr>
            <a:noAutofit/>
          </a:bodyPr>
          <a:lstStyle/>
          <a:p>
            <a:r>
              <a:rPr lang="en-US" dirty="0"/>
              <a:t>This is a contemporary term that describes the combination of computer </a:t>
            </a:r>
            <a:r>
              <a:rPr lang="en-US" dirty="0" smtClean="0"/>
              <a:t>hardware, </a:t>
            </a:r>
            <a:r>
              <a:rPr lang="en-US" dirty="0" smtClean="0"/>
              <a:t>software &amp; communication networks </a:t>
            </a:r>
            <a:r>
              <a:rPr lang="en-US" dirty="0" smtClean="0"/>
              <a:t>in </a:t>
            </a:r>
            <a:r>
              <a:rPr lang="en-US" dirty="0"/>
              <a:t>a computer based environment. </a:t>
            </a:r>
            <a:endParaRPr lang="en-US" dirty="0" smtClean="0"/>
          </a:p>
          <a:p>
            <a:r>
              <a:rPr lang="en-US" dirty="0" smtClean="0"/>
              <a:t>IT </a:t>
            </a:r>
            <a:r>
              <a:rPr lang="en-US" dirty="0"/>
              <a:t>involves any equipment used in </a:t>
            </a:r>
            <a:endParaRPr lang="en-US" dirty="0" smtClean="0"/>
          </a:p>
          <a:p>
            <a:pPr lvl="1"/>
            <a:r>
              <a:rPr lang="en-US" dirty="0" smtClean="0"/>
              <a:t>capturing</a:t>
            </a:r>
            <a:r>
              <a:rPr lang="en-US" dirty="0"/>
              <a:t>, </a:t>
            </a:r>
            <a:endParaRPr lang="en-US" dirty="0" smtClean="0"/>
          </a:p>
          <a:p>
            <a:pPr lvl="1"/>
            <a:r>
              <a:rPr lang="en-US" dirty="0" smtClean="0"/>
              <a:t>storage</a:t>
            </a:r>
            <a:r>
              <a:rPr lang="en-US" dirty="0"/>
              <a:t>, </a:t>
            </a:r>
            <a:endParaRPr lang="en-US" dirty="0" smtClean="0"/>
          </a:p>
          <a:p>
            <a:pPr lvl="1"/>
            <a:r>
              <a:rPr lang="en-US" dirty="0" smtClean="0"/>
              <a:t>transmission </a:t>
            </a:r>
            <a:r>
              <a:rPr lang="en-US" dirty="0"/>
              <a:t>or communication of data. </a:t>
            </a:r>
            <a:endParaRPr lang="en-US" dirty="0" smtClean="0"/>
          </a:p>
          <a:p>
            <a:r>
              <a:rPr lang="en-US" dirty="0" smtClean="0"/>
              <a:t>The </a:t>
            </a:r>
            <a:r>
              <a:rPr lang="en-US" dirty="0"/>
              <a:t>various IT </a:t>
            </a:r>
            <a:r>
              <a:rPr lang="en-US" dirty="0" smtClean="0"/>
              <a:t>equipment </a:t>
            </a:r>
            <a:r>
              <a:rPr lang="en-US" dirty="0"/>
              <a:t>work towards a common goal. </a:t>
            </a:r>
            <a:endParaRPr lang="en-GB" dirty="0"/>
          </a:p>
          <a:p>
            <a:endParaRPr lang="en-GB" dirty="0"/>
          </a:p>
        </p:txBody>
      </p:sp>
    </p:spTree>
    <p:extLst>
      <p:ext uri="{BB962C8B-B14F-4D97-AF65-F5344CB8AC3E}">
        <p14:creationId xmlns:p14="http://schemas.microsoft.com/office/powerpoint/2010/main" val="2548503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us.123rf.com/400wm/400/400/kytalpa/kytalpa1205/kytalpa120500038/13766033-blueprint-of-computer-hardware-and-information-technology-symbols--sketch-sty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8919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953000" y="2133600"/>
            <a:ext cx="184731" cy="369332"/>
          </a:xfrm>
          <a:prstGeom prst="rect">
            <a:avLst/>
          </a:prstGeom>
          <a:noFill/>
        </p:spPr>
        <p:txBody>
          <a:bodyPr wrap="none" rtlCol="0">
            <a:spAutoFit/>
          </a:bodyPr>
          <a:lstStyle/>
          <a:p>
            <a:endParaRPr lang="en-GB" dirty="0"/>
          </a:p>
        </p:txBody>
      </p:sp>
      <p:sp>
        <p:nvSpPr>
          <p:cNvPr id="9" name="Title 8"/>
          <p:cNvSpPr>
            <a:spLocks noGrp="1"/>
          </p:cNvSpPr>
          <p:nvPr>
            <p:ph type="title"/>
          </p:nvPr>
        </p:nvSpPr>
        <p:spPr/>
        <p:txBody>
          <a:bodyPr>
            <a:normAutofit/>
          </a:bodyPr>
          <a:lstStyle/>
          <a:p>
            <a:r>
              <a:rPr lang="en-US" b="1" dirty="0">
                <a:solidFill>
                  <a:schemeClr val="accent2">
                    <a:lumMod val="75000"/>
                  </a:schemeClr>
                </a:solidFill>
              </a:rPr>
              <a:t>INFORMATION SYSTEM (IS)</a:t>
            </a:r>
            <a:endParaRPr lang="en-GB" b="1" dirty="0">
              <a:solidFill>
                <a:schemeClr val="accent2">
                  <a:lumMod val="75000"/>
                </a:schemeClr>
              </a:solidFill>
            </a:endParaRPr>
          </a:p>
        </p:txBody>
      </p:sp>
      <p:sp>
        <p:nvSpPr>
          <p:cNvPr id="10" name="Content Placeholder 9"/>
          <p:cNvSpPr>
            <a:spLocks noGrp="1"/>
          </p:cNvSpPr>
          <p:nvPr>
            <p:ph idx="1"/>
          </p:nvPr>
        </p:nvSpPr>
        <p:spPr>
          <a:xfrm>
            <a:off x="0" y="1219200"/>
            <a:ext cx="9144000" cy="4525963"/>
          </a:xfrm>
        </p:spPr>
        <p:txBody>
          <a:bodyPr>
            <a:noAutofit/>
          </a:bodyPr>
          <a:lstStyle/>
          <a:p>
            <a:r>
              <a:rPr lang="en-US" sz="2800" dirty="0" smtClean="0"/>
              <a:t>Deals </a:t>
            </a:r>
            <a:r>
              <a:rPr lang="en-US" sz="2800" dirty="0"/>
              <a:t>with the provision and management of information to support the </a:t>
            </a:r>
            <a:r>
              <a:rPr lang="en-US" sz="2800" dirty="0" smtClean="0"/>
              <a:t>operations </a:t>
            </a:r>
            <a:r>
              <a:rPr lang="en-US" sz="2800" dirty="0"/>
              <a:t>of the organization. </a:t>
            </a:r>
            <a:endParaRPr lang="en-US" sz="2800" dirty="0" smtClean="0"/>
          </a:p>
          <a:p>
            <a:r>
              <a:rPr lang="en-US" sz="2800" dirty="0" smtClean="0"/>
              <a:t>Examples </a:t>
            </a:r>
            <a:r>
              <a:rPr lang="en-US" sz="2800" dirty="0"/>
              <a:t>are MIS, DSS, TPS etc</a:t>
            </a:r>
            <a:r>
              <a:rPr lang="en-US" sz="2800" dirty="0" smtClean="0"/>
              <a:t>.</a:t>
            </a:r>
            <a:endParaRPr lang="en-GB" sz="2800" dirty="0"/>
          </a:p>
          <a:p>
            <a:r>
              <a:rPr lang="en-US" sz="2800" dirty="0"/>
              <a:t>An </a:t>
            </a:r>
            <a:r>
              <a:rPr lang="en-US" sz="2800" dirty="0" smtClean="0"/>
              <a:t>IS </a:t>
            </a:r>
            <a:r>
              <a:rPr lang="en-US" sz="2800" dirty="0"/>
              <a:t>involves six interdependent elements: </a:t>
            </a:r>
            <a:endParaRPr lang="en-US" sz="2800" dirty="0" smtClean="0"/>
          </a:p>
          <a:p>
            <a:pPr lvl="1"/>
            <a:r>
              <a:rPr lang="en-US" dirty="0" smtClean="0"/>
              <a:t>Hardware </a:t>
            </a:r>
            <a:r>
              <a:rPr lang="en-US" dirty="0"/>
              <a:t>(pen, pencils, sheets), </a:t>
            </a:r>
            <a:endParaRPr lang="en-US" dirty="0" smtClean="0"/>
          </a:p>
          <a:p>
            <a:pPr lvl="1"/>
            <a:r>
              <a:rPr lang="en-US" dirty="0" smtClean="0"/>
              <a:t>software </a:t>
            </a:r>
            <a:r>
              <a:rPr lang="en-US" dirty="0"/>
              <a:t>(instructions), </a:t>
            </a:r>
            <a:endParaRPr lang="en-US" dirty="0" smtClean="0"/>
          </a:p>
          <a:p>
            <a:pPr lvl="1"/>
            <a:r>
              <a:rPr lang="en-US" dirty="0" smtClean="0"/>
              <a:t>People </a:t>
            </a:r>
            <a:r>
              <a:rPr lang="en-US" dirty="0"/>
              <a:t>(managers, workers </a:t>
            </a:r>
            <a:r>
              <a:rPr lang="en-US" dirty="0" err="1"/>
              <a:t>etc</a:t>
            </a:r>
            <a:r>
              <a:rPr lang="en-US" dirty="0"/>
              <a:t>), </a:t>
            </a:r>
            <a:endParaRPr lang="en-US" dirty="0" smtClean="0"/>
          </a:p>
          <a:p>
            <a:pPr lvl="1"/>
            <a:r>
              <a:rPr lang="en-US" dirty="0" smtClean="0"/>
              <a:t>procedures </a:t>
            </a:r>
            <a:r>
              <a:rPr lang="en-US" dirty="0"/>
              <a:t>(rules), </a:t>
            </a:r>
            <a:endParaRPr lang="en-US" dirty="0" smtClean="0"/>
          </a:p>
          <a:p>
            <a:pPr lvl="1"/>
            <a:r>
              <a:rPr lang="en-US" dirty="0" smtClean="0"/>
              <a:t>data </a:t>
            </a:r>
            <a:r>
              <a:rPr lang="en-US" dirty="0"/>
              <a:t>and </a:t>
            </a:r>
            <a:r>
              <a:rPr lang="en-US" dirty="0" smtClean="0"/>
              <a:t>network </a:t>
            </a:r>
            <a:r>
              <a:rPr lang="en-US" dirty="0"/>
              <a:t>(information). </a:t>
            </a:r>
            <a:endParaRPr lang="en-US" dirty="0" smtClean="0"/>
          </a:p>
          <a:p>
            <a:r>
              <a:rPr lang="en-US" sz="2800" dirty="0" smtClean="0"/>
              <a:t>All </a:t>
            </a:r>
            <a:r>
              <a:rPr lang="en-US" sz="2800" dirty="0"/>
              <a:t>six elements interact to convert data into information</a:t>
            </a:r>
            <a:r>
              <a:rPr lang="en-US" sz="2800" dirty="0" smtClean="0"/>
              <a:t>.</a:t>
            </a:r>
            <a:endParaRPr lang="en-GB" sz="2800" dirty="0"/>
          </a:p>
        </p:txBody>
      </p:sp>
    </p:spTree>
    <p:extLst>
      <p:ext uri="{BB962C8B-B14F-4D97-AF65-F5344CB8AC3E}">
        <p14:creationId xmlns:p14="http://schemas.microsoft.com/office/powerpoint/2010/main" val="1519197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chemeClr val="accent2">
                    <a:lumMod val="75000"/>
                  </a:schemeClr>
                </a:solidFill>
              </a:rPr>
              <a:t>A COMPUTER BASED INFORMATION SYSTEM (CBIS)</a:t>
            </a:r>
            <a:endParaRPr lang="en-GB" sz="2400" dirty="0"/>
          </a:p>
        </p:txBody>
      </p:sp>
      <p:sp>
        <p:nvSpPr>
          <p:cNvPr id="4" name="Text Placeholder 3"/>
          <p:cNvSpPr>
            <a:spLocks noGrp="1"/>
          </p:cNvSpPr>
          <p:nvPr>
            <p:ph type="body" sz="half" idx="2"/>
          </p:nvPr>
        </p:nvSpPr>
        <p:spPr>
          <a:xfrm>
            <a:off x="0" y="1435100"/>
            <a:ext cx="3465513" cy="4691063"/>
          </a:xfrm>
        </p:spPr>
        <p:txBody>
          <a:bodyPr/>
          <a:lstStyle/>
          <a:p>
            <a:pPr marL="342900" indent="-342900">
              <a:buFont typeface="Arial" pitchFamily="34" charset="0"/>
              <a:buChar char="•"/>
            </a:pPr>
            <a:r>
              <a:rPr lang="en-US" sz="2200" dirty="0"/>
              <a:t>An organized combination of people, hardware, software, common networks, and data resources that collects, transforms and disseminate information in an organization. </a:t>
            </a:r>
          </a:p>
          <a:p>
            <a:pPr marL="342900" indent="-342900">
              <a:buFont typeface="Arial" pitchFamily="34" charset="0"/>
              <a:buChar char="•"/>
            </a:pPr>
            <a:r>
              <a:rPr lang="en-US" sz="2200" dirty="0" smtClean="0"/>
              <a:t>A </a:t>
            </a:r>
            <a:r>
              <a:rPr lang="en-US" sz="2200" dirty="0"/>
              <a:t>CBIS involves six interdependent elements: </a:t>
            </a:r>
          </a:p>
          <a:p>
            <a:pPr marL="342900" indent="-342900">
              <a:buFont typeface="Arial" pitchFamily="34" charset="0"/>
              <a:buChar char="•"/>
            </a:pPr>
            <a:r>
              <a:rPr lang="en-US" sz="2200" dirty="0"/>
              <a:t>All six elements interact to convert data into information</a:t>
            </a:r>
            <a:endParaRPr lang="en-GB" sz="2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84983782"/>
              </p:ext>
            </p:extLst>
          </p:nvPr>
        </p:nvGraphicFramePr>
        <p:xfrm>
          <a:off x="3575050" y="273050"/>
          <a:ext cx="5111750" cy="585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0789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solidFill>
                  <a:schemeClr val="accent2">
                    <a:lumMod val="75000"/>
                  </a:schemeClr>
                </a:solidFill>
              </a:rPr>
              <a:t>A COMPUTER BASED INFORMATION SYSTEM (CBIS)</a:t>
            </a:r>
            <a:endParaRPr lang="en-GB" sz="4000" b="1" dirty="0">
              <a:solidFill>
                <a:schemeClr val="accent2">
                  <a:lumMod val="75000"/>
                </a:schemeClr>
              </a:solidFill>
            </a:endParaRPr>
          </a:p>
        </p:txBody>
      </p:sp>
      <p:sp>
        <p:nvSpPr>
          <p:cNvPr id="3" name="Content Placeholder 2"/>
          <p:cNvSpPr>
            <a:spLocks noGrp="1"/>
          </p:cNvSpPr>
          <p:nvPr>
            <p:ph idx="1"/>
          </p:nvPr>
        </p:nvSpPr>
        <p:spPr/>
        <p:txBody>
          <a:bodyPr>
            <a:noAutofit/>
          </a:bodyPr>
          <a:lstStyle/>
          <a:p>
            <a:r>
              <a:rPr lang="en-US" sz="3600" dirty="0"/>
              <a:t>H</a:t>
            </a:r>
            <a:r>
              <a:rPr lang="en-US" sz="3600" dirty="0" smtClean="0"/>
              <a:t>elps businesses </a:t>
            </a:r>
            <a:r>
              <a:rPr lang="en-US" sz="3600" dirty="0"/>
              <a:t>improve the efficiency and effectiveness of their </a:t>
            </a:r>
            <a:endParaRPr lang="en-US" sz="3600" dirty="0" smtClean="0"/>
          </a:p>
          <a:p>
            <a:pPr lvl="1"/>
            <a:r>
              <a:rPr lang="en-US" sz="3200" dirty="0" smtClean="0"/>
              <a:t>business </a:t>
            </a:r>
            <a:r>
              <a:rPr lang="en-US" sz="3200" dirty="0"/>
              <a:t>processes, </a:t>
            </a:r>
            <a:endParaRPr lang="en-US" sz="3200" dirty="0" smtClean="0"/>
          </a:p>
          <a:p>
            <a:pPr lvl="1"/>
            <a:r>
              <a:rPr lang="en-US" sz="3200" dirty="0" smtClean="0"/>
              <a:t>managerial </a:t>
            </a:r>
            <a:r>
              <a:rPr lang="en-US" sz="3200" dirty="0"/>
              <a:t>decision-making and </a:t>
            </a:r>
            <a:endParaRPr lang="en-US" sz="3200" dirty="0" smtClean="0"/>
          </a:p>
          <a:p>
            <a:pPr lvl="1"/>
            <a:r>
              <a:rPr lang="en-US" sz="3200" dirty="0" smtClean="0"/>
              <a:t>workgroup collaboration</a:t>
            </a:r>
          </a:p>
          <a:p>
            <a:r>
              <a:rPr lang="en-US" sz="3600" dirty="0" smtClean="0"/>
              <a:t>thus </a:t>
            </a:r>
            <a:r>
              <a:rPr lang="en-US" sz="3600" dirty="0"/>
              <a:t>strengthen their competitive positions in a rapidly changing market place.</a:t>
            </a:r>
            <a:endParaRPr lang="en-GB" sz="3600" dirty="0"/>
          </a:p>
          <a:p>
            <a:endParaRPr lang="en-GB" sz="3600" dirty="0"/>
          </a:p>
          <a:p>
            <a:endParaRPr lang="en-GB" sz="3600" dirty="0"/>
          </a:p>
        </p:txBody>
      </p:sp>
    </p:spTree>
    <p:extLst>
      <p:ext uri="{BB962C8B-B14F-4D97-AF65-F5344CB8AC3E}">
        <p14:creationId xmlns:p14="http://schemas.microsoft.com/office/powerpoint/2010/main" val="30164110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33514745"/>
              </p:ext>
            </p:extLst>
          </p:nvPr>
        </p:nvGraphicFramePr>
        <p:xfrm>
          <a:off x="152400" y="304799"/>
          <a:ext cx="8762999" cy="6248402"/>
        </p:xfrm>
        <a:graphic>
          <a:graphicData uri="http://schemas.openxmlformats.org/drawingml/2006/table">
            <a:tbl>
              <a:tblPr firstRow="1" lastRow="1" bandRow="1">
                <a:tableStyleId>{5C22544A-7EE6-4342-B048-85BDC9FD1C3A}</a:tableStyleId>
              </a:tblPr>
              <a:tblGrid>
                <a:gridCol w="8762999"/>
              </a:tblGrid>
              <a:tr h="629335">
                <a:tc>
                  <a:txBody>
                    <a:bodyPr/>
                    <a:lstStyle/>
                    <a:p>
                      <a:pPr marL="0" marR="0" algn="ctr">
                        <a:lnSpc>
                          <a:spcPct val="100000"/>
                        </a:lnSpc>
                        <a:spcBef>
                          <a:spcPts val="0"/>
                        </a:spcBef>
                        <a:spcAft>
                          <a:spcPts val="0"/>
                        </a:spcAft>
                      </a:pPr>
                      <a:r>
                        <a:rPr lang="en-US" sz="3200" dirty="0">
                          <a:effectLst/>
                        </a:rPr>
                        <a:t>Information Systems Resources and Products</a:t>
                      </a:r>
                      <a:endParaRPr lang="en-US" sz="3200" dirty="0">
                        <a:effectLst/>
                        <a:latin typeface="Calibri"/>
                        <a:ea typeface="Calibri"/>
                        <a:cs typeface="Times New Roman"/>
                      </a:endParaRPr>
                    </a:p>
                  </a:txBody>
                  <a:tcPr marL="59552" marR="59552" marT="0" marB="0"/>
                </a:tc>
              </a:tr>
              <a:tr h="2472390">
                <a:tc>
                  <a:txBody>
                    <a:bodyPr/>
                    <a:lstStyle/>
                    <a:p>
                      <a:pPr marL="0" marR="0">
                        <a:lnSpc>
                          <a:spcPct val="100000"/>
                        </a:lnSpc>
                        <a:spcBef>
                          <a:spcPts val="0"/>
                        </a:spcBef>
                        <a:spcAft>
                          <a:spcPts val="0"/>
                        </a:spcAft>
                      </a:pPr>
                      <a:r>
                        <a:rPr lang="en-US" sz="3200" b="1" u="sng" dirty="0">
                          <a:effectLst/>
                        </a:rPr>
                        <a:t>People Resources</a:t>
                      </a:r>
                    </a:p>
                    <a:p>
                      <a:pPr marL="0" marR="0">
                        <a:lnSpc>
                          <a:spcPct val="100000"/>
                        </a:lnSpc>
                        <a:spcBef>
                          <a:spcPts val="0"/>
                        </a:spcBef>
                        <a:spcAft>
                          <a:spcPts val="0"/>
                        </a:spcAft>
                      </a:pPr>
                      <a:r>
                        <a:rPr lang="en-US" sz="3200" dirty="0">
                          <a:effectLst/>
                        </a:rPr>
                        <a:t>Specialists-systems analysts, software developers, system operators.</a:t>
                      </a:r>
                    </a:p>
                    <a:p>
                      <a:pPr marL="0" marR="0">
                        <a:lnSpc>
                          <a:spcPct val="100000"/>
                        </a:lnSpc>
                        <a:spcBef>
                          <a:spcPts val="0"/>
                        </a:spcBef>
                        <a:spcAft>
                          <a:spcPts val="0"/>
                        </a:spcAft>
                      </a:pPr>
                      <a:r>
                        <a:rPr lang="en-US" sz="3200" dirty="0">
                          <a:effectLst/>
                        </a:rPr>
                        <a:t>End users-anyone else who uses information systems.  </a:t>
                      </a:r>
                      <a:endParaRPr lang="en-US" sz="3200" dirty="0">
                        <a:effectLst/>
                        <a:latin typeface="Calibri"/>
                        <a:ea typeface="Calibri"/>
                        <a:cs typeface="Times New Roman"/>
                      </a:endParaRPr>
                    </a:p>
                  </a:txBody>
                  <a:tcPr marL="59552" marR="59552" marT="0" marB="0"/>
                </a:tc>
              </a:tr>
              <a:tr h="3146677">
                <a:tc>
                  <a:txBody>
                    <a:bodyPr/>
                    <a:lstStyle/>
                    <a:p>
                      <a:pPr marL="0" marR="0">
                        <a:lnSpc>
                          <a:spcPct val="100000"/>
                        </a:lnSpc>
                        <a:spcBef>
                          <a:spcPts val="0"/>
                        </a:spcBef>
                        <a:spcAft>
                          <a:spcPts val="0"/>
                        </a:spcAft>
                      </a:pPr>
                      <a:r>
                        <a:rPr lang="en-US" sz="3200" u="sng" dirty="0">
                          <a:solidFill>
                            <a:schemeClr val="tx1"/>
                          </a:solidFill>
                          <a:effectLst/>
                        </a:rPr>
                        <a:t>Hardware Resources </a:t>
                      </a:r>
                    </a:p>
                    <a:p>
                      <a:pPr marL="0" marR="0">
                        <a:lnSpc>
                          <a:spcPct val="100000"/>
                        </a:lnSpc>
                        <a:spcBef>
                          <a:spcPts val="0"/>
                        </a:spcBef>
                        <a:spcAft>
                          <a:spcPts val="0"/>
                        </a:spcAft>
                      </a:pPr>
                      <a:r>
                        <a:rPr lang="en-US" sz="3200" dirty="0">
                          <a:effectLst/>
                        </a:rPr>
                        <a:t>Machines-computers, video monitors, magnetic disk drives, printers, optical scanners.</a:t>
                      </a:r>
                    </a:p>
                    <a:p>
                      <a:pPr marL="0" marR="0">
                        <a:lnSpc>
                          <a:spcPct val="100000"/>
                        </a:lnSpc>
                        <a:spcBef>
                          <a:spcPts val="0"/>
                        </a:spcBef>
                        <a:spcAft>
                          <a:spcPts val="0"/>
                        </a:spcAft>
                      </a:pPr>
                      <a:r>
                        <a:rPr lang="en-US" sz="3200" dirty="0">
                          <a:effectLst/>
                        </a:rPr>
                        <a:t>Media-floppy disks, magnetic tape, optical disks, plastic cards, paper forms.</a:t>
                      </a:r>
                      <a:endParaRPr lang="en-US" sz="3200" dirty="0">
                        <a:effectLst/>
                        <a:latin typeface="Calibri"/>
                        <a:ea typeface="Calibri"/>
                        <a:cs typeface="Times New Roman"/>
                      </a:endParaRPr>
                    </a:p>
                  </a:txBody>
                  <a:tcPr marL="59552" marR="59552" marT="0" marB="0"/>
                </a:tc>
              </a:tr>
            </a:tbl>
          </a:graphicData>
        </a:graphic>
      </p:graphicFrame>
    </p:spTree>
    <p:extLst>
      <p:ext uri="{BB962C8B-B14F-4D97-AF65-F5344CB8AC3E}">
        <p14:creationId xmlns:p14="http://schemas.microsoft.com/office/powerpoint/2010/main" val="27913643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812284193"/>
              </p:ext>
            </p:extLst>
          </p:nvPr>
        </p:nvGraphicFramePr>
        <p:xfrm>
          <a:off x="76200" y="304800"/>
          <a:ext cx="8991599" cy="5867400"/>
        </p:xfrm>
        <a:graphic>
          <a:graphicData uri="http://schemas.openxmlformats.org/drawingml/2006/table">
            <a:tbl>
              <a:tblPr firstRow="1" lastRow="1" bandRow="1">
                <a:tableStyleId>{5C22544A-7EE6-4342-B048-85BDC9FD1C3A}</a:tableStyleId>
              </a:tblPr>
              <a:tblGrid>
                <a:gridCol w="8991599"/>
              </a:tblGrid>
              <a:tr h="711200">
                <a:tc>
                  <a:txBody>
                    <a:bodyPr/>
                    <a:lstStyle/>
                    <a:p>
                      <a:pPr marL="0" marR="0" algn="ctr">
                        <a:lnSpc>
                          <a:spcPct val="100000"/>
                        </a:lnSpc>
                        <a:spcBef>
                          <a:spcPts val="0"/>
                        </a:spcBef>
                        <a:spcAft>
                          <a:spcPts val="0"/>
                        </a:spcAft>
                      </a:pPr>
                      <a:r>
                        <a:rPr lang="en-US" sz="3200" dirty="0">
                          <a:effectLst/>
                        </a:rPr>
                        <a:t>Information Systems Resources and Products</a:t>
                      </a:r>
                      <a:endParaRPr lang="en-US" sz="3200" dirty="0">
                        <a:effectLst/>
                        <a:latin typeface="Calibri"/>
                        <a:ea typeface="Calibri"/>
                        <a:cs typeface="Times New Roman"/>
                      </a:endParaRPr>
                    </a:p>
                  </a:txBody>
                  <a:tcPr marL="59552" marR="59552" marT="0" marB="0"/>
                </a:tc>
              </a:tr>
              <a:tr h="3022600">
                <a:tc>
                  <a:txBody>
                    <a:bodyPr/>
                    <a:lstStyle/>
                    <a:p>
                      <a:pPr marL="0" marR="0">
                        <a:lnSpc>
                          <a:spcPct val="100000"/>
                        </a:lnSpc>
                        <a:spcBef>
                          <a:spcPts val="0"/>
                        </a:spcBef>
                        <a:spcAft>
                          <a:spcPts val="0"/>
                        </a:spcAft>
                      </a:pPr>
                      <a:r>
                        <a:rPr lang="en-US" sz="3200" b="1" u="sng" dirty="0">
                          <a:effectLst/>
                        </a:rPr>
                        <a:t>Software Resources</a:t>
                      </a:r>
                    </a:p>
                    <a:p>
                      <a:pPr marL="0" marR="0">
                        <a:lnSpc>
                          <a:spcPct val="100000"/>
                        </a:lnSpc>
                        <a:spcBef>
                          <a:spcPts val="0"/>
                        </a:spcBef>
                        <a:spcAft>
                          <a:spcPts val="0"/>
                        </a:spcAft>
                      </a:pPr>
                      <a:r>
                        <a:rPr lang="en-US" sz="3200" dirty="0">
                          <a:effectLst/>
                        </a:rPr>
                        <a:t>Programs-operating systems programs, spreadsheet programs, word processing programs, payroll programs</a:t>
                      </a:r>
                      <a:r>
                        <a:rPr lang="en-US" sz="3200" dirty="0" smtClean="0">
                          <a:effectLst/>
                        </a:rPr>
                        <a:t>.</a:t>
                      </a:r>
                      <a:endParaRPr lang="en-US" sz="3200" dirty="0">
                        <a:effectLst/>
                      </a:endParaRPr>
                    </a:p>
                  </a:txBody>
                  <a:tcPr marL="59552" marR="59552" marT="0" marB="0"/>
                </a:tc>
              </a:tr>
              <a:tr h="2133600">
                <a:tc>
                  <a:txBody>
                    <a:bodyPr/>
                    <a:lstStyle/>
                    <a:p>
                      <a:pPr marL="0" marR="0">
                        <a:lnSpc>
                          <a:spcPct val="100000"/>
                        </a:lnSpc>
                        <a:spcBef>
                          <a:spcPts val="0"/>
                        </a:spcBef>
                        <a:spcAft>
                          <a:spcPts val="0"/>
                        </a:spcAft>
                      </a:pPr>
                      <a:r>
                        <a:rPr lang="en-US" sz="3200" u="sng" dirty="0">
                          <a:solidFill>
                            <a:schemeClr val="tx1"/>
                          </a:solidFill>
                          <a:effectLst/>
                        </a:rPr>
                        <a:t>Data Resources</a:t>
                      </a:r>
                    </a:p>
                    <a:p>
                      <a:pPr marL="0" marR="0">
                        <a:lnSpc>
                          <a:spcPct val="100000"/>
                        </a:lnSpc>
                        <a:spcBef>
                          <a:spcPts val="0"/>
                        </a:spcBef>
                        <a:spcAft>
                          <a:spcPts val="0"/>
                        </a:spcAft>
                      </a:pPr>
                      <a:r>
                        <a:rPr lang="en-US" sz="3200" dirty="0">
                          <a:effectLst/>
                        </a:rPr>
                        <a:t>Product descriptions, customer records, employee files, inventory database. </a:t>
                      </a:r>
                      <a:endParaRPr lang="en-US" sz="3200" dirty="0">
                        <a:effectLst/>
                        <a:latin typeface="Calibri"/>
                        <a:ea typeface="Calibri"/>
                        <a:cs typeface="Times New Roman"/>
                      </a:endParaRPr>
                    </a:p>
                  </a:txBody>
                  <a:tcPr marL="59552" marR="59552" marT="0" marB="0"/>
                </a:tc>
              </a:tr>
            </a:tbl>
          </a:graphicData>
        </a:graphic>
      </p:graphicFrame>
    </p:spTree>
    <p:extLst>
      <p:ext uri="{BB962C8B-B14F-4D97-AF65-F5344CB8AC3E}">
        <p14:creationId xmlns:p14="http://schemas.microsoft.com/office/powerpoint/2010/main" val="15751977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5533057"/>
              </p:ext>
            </p:extLst>
          </p:nvPr>
        </p:nvGraphicFramePr>
        <p:xfrm>
          <a:off x="228600" y="853440"/>
          <a:ext cx="8686799" cy="4937760"/>
        </p:xfrm>
        <a:graphic>
          <a:graphicData uri="http://schemas.openxmlformats.org/drawingml/2006/table">
            <a:tbl>
              <a:tblPr firstRow="1" lastRow="1" bandRow="1">
                <a:tableStyleId>{5C22544A-7EE6-4342-B048-85BDC9FD1C3A}</a:tableStyleId>
              </a:tblPr>
              <a:tblGrid>
                <a:gridCol w="8686799"/>
              </a:tblGrid>
              <a:tr h="344906">
                <a:tc>
                  <a:txBody>
                    <a:bodyPr/>
                    <a:lstStyle/>
                    <a:p>
                      <a:pPr marL="0" marR="0" algn="ctr">
                        <a:lnSpc>
                          <a:spcPct val="100000"/>
                        </a:lnSpc>
                        <a:spcBef>
                          <a:spcPts val="0"/>
                        </a:spcBef>
                        <a:spcAft>
                          <a:spcPts val="0"/>
                        </a:spcAft>
                      </a:pPr>
                      <a:r>
                        <a:rPr lang="en-US" sz="3600" dirty="0">
                          <a:effectLst/>
                        </a:rPr>
                        <a:t>Information Systems Resources and Products</a:t>
                      </a:r>
                      <a:endParaRPr lang="en-US" sz="3600" dirty="0">
                        <a:effectLst/>
                        <a:latin typeface="Calibri"/>
                        <a:ea typeface="Calibri"/>
                        <a:cs typeface="Times New Roman"/>
                      </a:endParaRPr>
                    </a:p>
                  </a:txBody>
                  <a:tcPr marL="59552" marR="59552" marT="0" marB="0"/>
                </a:tc>
              </a:tr>
              <a:tr h="689810">
                <a:tc>
                  <a:txBody>
                    <a:bodyPr/>
                    <a:lstStyle/>
                    <a:p>
                      <a:pPr marL="0" marR="0">
                        <a:lnSpc>
                          <a:spcPct val="100000"/>
                        </a:lnSpc>
                        <a:spcBef>
                          <a:spcPts val="0"/>
                        </a:spcBef>
                        <a:spcAft>
                          <a:spcPts val="0"/>
                        </a:spcAft>
                      </a:pPr>
                      <a:r>
                        <a:rPr lang="en-US" sz="3600" b="1" u="sng" dirty="0">
                          <a:effectLst/>
                        </a:rPr>
                        <a:t>Network Resources</a:t>
                      </a:r>
                    </a:p>
                    <a:p>
                      <a:pPr marL="0" marR="0">
                        <a:lnSpc>
                          <a:spcPct val="100000"/>
                        </a:lnSpc>
                        <a:spcBef>
                          <a:spcPts val="0"/>
                        </a:spcBef>
                        <a:spcAft>
                          <a:spcPts val="0"/>
                        </a:spcAft>
                      </a:pPr>
                      <a:r>
                        <a:rPr lang="en-US" sz="3600" dirty="0">
                          <a:effectLst/>
                        </a:rPr>
                        <a:t>Communication media, communications processors, network access and control software.</a:t>
                      </a:r>
                      <a:endParaRPr lang="en-US" sz="3600" dirty="0">
                        <a:effectLst/>
                        <a:latin typeface="Calibri"/>
                        <a:ea typeface="Calibri"/>
                        <a:cs typeface="Times New Roman"/>
                      </a:endParaRPr>
                    </a:p>
                  </a:txBody>
                  <a:tcPr marL="59552" marR="59552" marT="0" marB="0"/>
                </a:tc>
              </a:tr>
              <a:tr h="1034716">
                <a:tc>
                  <a:txBody>
                    <a:bodyPr/>
                    <a:lstStyle/>
                    <a:p>
                      <a:pPr marL="0" marR="0">
                        <a:lnSpc>
                          <a:spcPct val="100000"/>
                        </a:lnSpc>
                        <a:spcBef>
                          <a:spcPts val="0"/>
                        </a:spcBef>
                        <a:spcAft>
                          <a:spcPts val="0"/>
                        </a:spcAft>
                      </a:pPr>
                      <a:r>
                        <a:rPr lang="en-US" sz="3600" u="sng" dirty="0" smtClean="0">
                          <a:solidFill>
                            <a:schemeClr val="tx1"/>
                          </a:solidFill>
                          <a:effectLst/>
                        </a:rPr>
                        <a:t>Procedures Resources</a:t>
                      </a:r>
                    </a:p>
                    <a:p>
                      <a:pPr marL="0" marR="0">
                        <a:lnSpc>
                          <a:spcPct val="100000"/>
                        </a:lnSpc>
                        <a:spcBef>
                          <a:spcPts val="0"/>
                        </a:spcBef>
                        <a:spcAft>
                          <a:spcPts val="0"/>
                        </a:spcAft>
                      </a:pPr>
                      <a:r>
                        <a:rPr lang="en-US" sz="3600" dirty="0" smtClean="0">
                          <a:effectLst/>
                        </a:rPr>
                        <a:t>Rules that</a:t>
                      </a:r>
                      <a:r>
                        <a:rPr lang="en-US" sz="3600" baseline="0" dirty="0" smtClean="0">
                          <a:effectLst/>
                        </a:rPr>
                        <a:t> govern </a:t>
                      </a:r>
                      <a:r>
                        <a:rPr lang="en-US" sz="3600" dirty="0" smtClean="0">
                          <a:effectLst/>
                        </a:rPr>
                        <a:t>data entry procedures, error correction procedures, paycheck distribution procedures.</a:t>
                      </a:r>
                      <a:endParaRPr lang="en-US" sz="3600" dirty="0">
                        <a:effectLst/>
                        <a:latin typeface="+mn-lt"/>
                        <a:ea typeface="Calibri"/>
                        <a:cs typeface="Times New Roman"/>
                      </a:endParaRPr>
                    </a:p>
                  </a:txBody>
                  <a:tcPr marL="59552" marR="59552" marT="0" marB="0"/>
                </a:tc>
              </a:tr>
            </a:tbl>
          </a:graphicData>
        </a:graphic>
      </p:graphicFrame>
    </p:spTree>
    <p:extLst>
      <p:ext uri="{BB962C8B-B14F-4D97-AF65-F5344CB8AC3E}">
        <p14:creationId xmlns:p14="http://schemas.microsoft.com/office/powerpoint/2010/main" val="22778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sz="4000" b="1" dirty="0">
                <a:solidFill>
                  <a:schemeClr val="accent2">
                    <a:lumMod val="75000"/>
                  </a:schemeClr>
                </a:solidFill>
              </a:rPr>
              <a:t>QUALITIES OF GOOD INFORMATION</a:t>
            </a:r>
            <a:endParaRPr lang="en-GB" sz="4000" b="1" dirty="0">
              <a:solidFill>
                <a:schemeClr val="accent2">
                  <a:lumMod val="75000"/>
                </a:schemeClr>
              </a:solidFill>
            </a:endParaRPr>
          </a:p>
        </p:txBody>
      </p:sp>
      <p:sp>
        <p:nvSpPr>
          <p:cNvPr id="9" name="Content Placeholder 8"/>
          <p:cNvSpPr>
            <a:spLocks noGrp="1"/>
          </p:cNvSpPr>
          <p:nvPr>
            <p:ph idx="1"/>
          </p:nvPr>
        </p:nvSpPr>
        <p:spPr/>
        <p:txBody>
          <a:bodyPr>
            <a:normAutofit/>
          </a:bodyPr>
          <a:lstStyle/>
          <a:p>
            <a:r>
              <a:rPr lang="en-US" sz="3600" dirty="0"/>
              <a:t>Information is a resource that can be used to gain </a:t>
            </a:r>
            <a:endParaRPr lang="en-US" sz="3600" dirty="0" smtClean="0"/>
          </a:p>
          <a:p>
            <a:pPr lvl="1"/>
            <a:r>
              <a:rPr lang="en-US" sz="3200" dirty="0" smtClean="0"/>
              <a:t>competitive </a:t>
            </a:r>
            <a:r>
              <a:rPr lang="en-US" sz="3200" dirty="0"/>
              <a:t>advantage, </a:t>
            </a:r>
            <a:endParaRPr lang="en-US" sz="3200" dirty="0" smtClean="0"/>
          </a:p>
          <a:p>
            <a:pPr lvl="1"/>
            <a:r>
              <a:rPr lang="en-US" sz="3200" dirty="0" smtClean="0"/>
              <a:t>effective </a:t>
            </a:r>
            <a:r>
              <a:rPr lang="en-US" sz="3200" dirty="0"/>
              <a:t>and efficient management. </a:t>
            </a:r>
            <a:endParaRPr lang="en-US" sz="3200" dirty="0" smtClean="0"/>
          </a:p>
          <a:p>
            <a:r>
              <a:rPr lang="en-US" sz="3600" dirty="0" smtClean="0"/>
              <a:t>Good </a:t>
            </a:r>
            <a:r>
              <a:rPr lang="en-US" sz="3600" dirty="0"/>
              <a:t>information has value to the users and the basic qualities or attributes are:</a:t>
            </a:r>
            <a:endParaRPr lang="en-GB" sz="3600" dirty="0"/>
          </a:p>
          <a:p>
            <a:endParaRPr lang="en-GB" sz="3600" dirty="0"/>
          </a:p>
        </p:txBody>
      </p:sp>
    </p:spTree>
    <p:extLst>
      <p:ext uri="{BB962C8B-B14F-4D97-AF65-F5344CB8AC3E}">
        <p14:creationId xmlns:p14="http://schemas.microsoft.com/office/powerpoint/2010/main" val="687920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593229"/>
            <a:ext cx="6858000" cy="1754326"/>
          </a:xfrm>
        </p:spPr>
        <p:txBody>
          <a:bodyPr/>
          <a:lstStyle/>
          <a:p>
            <a:r>
              <a:rPr lang="en-US" sz="5400" b="1" dirty="0"/>
              <a:t>Introduction to Computer </a:t>
            </a:r>
            <a:r>
              <a:rPr lang="en-US" sz="5400" b="1" dirty="0" smtClean="0"/>
              <a:t>Technology</a:t>
            </a:r>
            <a:endParaRPr lang="en-US" sz="5400" dirty="0"/>
          </a:p>
        </p:txBody>
      </p:sp>
      <p:sp>
        <p:nvSpPr>
          <p:cNvPr id="5" name="Subtitle 4"/>
          <p:cNvSpPr>
            <a:spLocks noGrp="1"/>
          </p:cNvSpPr>
          <p:nvPr>
            <p:ph type="subTitle" idx="1"/>
          </p:nvPr>
        </p:nvSpPr>
        <p:spPr>
          <a:xfrm>
            <a:off x="990600" y="3667780"/>
            <a:ext cx="6858000" cy="830997"/>
          </a:xfrm>
        </p:spPr>
        <p:txBody>
          <a:bodyPr/>
          <a:lstStyle/>
          <a:p>
            <a:pPr algn="ctr"/>
            <a:r>
              <a:rPr lang="en-US" sz="4800" b="1" dirty="0"/>
              <a:t>Information Concepts </a:t>
            </a:r>
            <a:endParaRPr lang="en-GB" sz="4800" b="1" dirty="0"/>
          </a:p>
        </p:txBody>
      </p:sp>
      <p:sp>
        <p:nvSpPr>
          <p:cNvPr id="6" name="TextBox 5"/>
          <p:cNvSpPr txBox="1"/>
          <p:nvPr/>
        </p:nvSpPr>
        <p:spPr>
          <a:xfrm>
            <a:off x="3343506" y="2696421"/>
            <a:ext cx="2492990" cy="769441"/>
          </a:xfrm>
          <a:prstGeom prst="rect">
            <a:avLst/>
          </a:prstGeom>
          <a:noFill/>
        </p:spPr>
        <p:txBody>
          <a:bodyPr wrap="none" rtlCol="0">
            <a:spAutoFit/>
          </a:bodyPr>
          <a:lstStyle/>
          <a:p>
            <a:pPr algn="ctr"/>
            <a:r>
              <a:rPr lang="en-US" sz="4400" b="1" dirty="0" smtClean="0"/>
              <a:t>Session_1</a:t>
            </a:r>
            <a:endParaRPr lang="en-GB" sz="4400" b="1" dirty="0"/>
          </a:p>
        </p:txBody>
      </p:sp>
      <p:sp>
        <p:nvSpPr>
          <p:cNvPr id="7" name="TextBox 6"/>
          <p:cNvSpPr txBox="1"/>
          <p:nvPr/>
        </p:nvSpPr>
        <p:spPr>
          <a:xfrm>
            <a:off x="5029200" y="4572000"/>
            <a:ext cx="3651173" cy="1446550"/>
          </a:xfrm>
          <a:prstGeom prst="rect">
            <a:avLst/>
          </a:prstGeom>
          <a:noFill/>
        </p:spPr>
        <p:txBody>
          <a:bodyPr wrap="square" rtlCol="0">
            <a:spAutoFit/>
          </a:bodyPr>
          <a:lstStyle/>
          <a:p>
            <a:pPr algn="ctr"/>
            <a:r>
              <a:rPr lang="en-US" sz="2800" b="1" dirty="0" smtClean="0">
                <a:latin typeface="Times New Roman" pitchFamily="18" charset="0"/>
              </a:rPr>
              <a:t>Akanferi Albert </a:t>
            </a:r>
          </a:p>
          <a:p>
            <a:pPr algn="ctr"/>
            <a:r>
              <a:rPr lang="en-US" sz="2000" b="1" dirty="0" smtClean="0">
                <a:latin typeface="Times New Roman" pitchFamily="18" charset="0"/>
                <a:hlinkClick r:id="rId3"/>
              </a:rPr>
              <a:t>akanferi@yahoo.com</a:t>
            </a:r>
            <a:endParaRPr lang="en-US" sz="2000" b="1" dirty="0" smtClean="0">
              <a:latin typeface="Times New Roman" pitchFamily="18" charset="0"/>
            </a:endParaRPr>
          </a:p>
          <a:p>
            <a:pPr algn="ctr"/>
            <a:r>
              <a:rPr lang="en-US" sz="2000" b="1" dirty="0" smtClean="0">
                <a:latin typeface="Times New Roman" pitchFamily="18" charset="0"/>
                <a:hlinkClick r:id="rId4"/>
              </a:rPr>
              <a:t>akanferi@gmail.com</a:t>
            </a:r>
            <a:endParaRPr lang="en-US" sz="2000" b="1" dirty="0" smtClean="0">
              <a:latin typeface="Times New Roman" pitchFamily="18" charset="0"/>
            </a:endParaRPr>
          </a:p>
          <a:p>
            <a:pPr algn="ctr"/>
            <a:r>
              <a:rPr lang="en-US" sz="2000" b="1" dirty="0" smtClean="0">
                <a:latin typeface="Times New Roman" pitchFamily="18" charset="0"/>
              </a:rPr>
              <a:t>026-7023-177</a:t>
            </a:r>
            <a:endParaRPr lang="en-GB"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914400"/>
          </a:xfrm>
        </p:spPr>
        <p:txBody>
          <a:bodyPr>
            <a:noAutofit/>
          </a:bodyPr>
          <a:lstStyle/>
          <a:p>
            <a:r>
              <a:rPr lang="en-US" sz="4000" b="1" dirty="0">
                <a:solidFill>
                  <a:schemeClr val="accent2">
                    <a:lumMod val="75000"/>
                  </a:schemeClr>
                </a:solidFill>
              </a:rPr>
              <a:t>QUALITIES OF GOOD INFORMATION</a:t>
            </a:r>
            <a:endParaRPr lang="en-GB" sz="4000" b="1" dirty="0">
              <a:solidFill>
                <a:schemeClr val="accent2">
                  <a:lumMod val="75000"/>
                </a:schemeClr>
              </a:solidFill>
            </a:endParaRPr>
          </a:p>
        </p:txBody>
      </p:sp>
      <p:sp>
        <p:nvSpPr>
          <p:cNvPr id="5" name="Content Placeholder 4"/>
          <p:cNvSpPr>
            <a:spLocks noGrp="1"/>
          </p:cNvSpPr>
          <p:nvPr>
            <p:ph idx="1"/>
          </p:nvPr>
        </p:nvSpPr>
        <p:spPr>
          <a:xfrm>
            <a:off x="457200" y="838200"/>
            <a:ext cx="8229600" cy="5410200"/>
          </a:xfrm>
        </p:spPr>
        <p:txBody>
          <a:bodyPr>
            <a:noAutofit/>
          </a:bodyPr>
          <a:lstStyle/>
          <a:p>
            <a:r>
              <a:rPr lang="en-US" sz="3600" dirty="0"/>
              <a:t>Accuracy: error free</a:t>
            </a:r>
            <a:endParaRPr lang="en-GB" sz="3600" dirty="0"/>
          </a:p>
          <a:p>
            <a:r>
              <a:rPr lang="en-US" sz="3600" dirty="0"/>
              <a:t>Complete: contains all important facts</a:t>
            </a:r>
            <a:endParaRPr lang="en-GB" sz="3600" dirty="0"/>
          </a:p>
          <a:p>
            <a:r>
              <a:rPr lang="en-US" sz="3600" dirty="0"/>
              <a:t>Timeliness: available at the time it is needed</a:t>
            </a:r>
            <a:endParaRPr lang="en-GB" sz="3600" dirty="0"/>
          </a:p>
          <a:p>
            <a:r>
              <a:rPr lang="en-US" sz="3600" dirty="0"/>
              <a:t>Reliable: can be depended upon</a:t>
            </a:r>
            <a:endParaRPr lang="en-GB" sz="3600" dirty="0"/>
          </a:p>
          <a:p>
            <a:r>
              <a:rPr lang="en-US" sz="3600" dirty="0"/>
              <a:t>Relevant: aid decision-making </a:t>
            </a:r>
            <a:endParaRPr lang="en-GB" sz="3600" dirty="0"/>
          </a:p>
          <a:p>
            <a:r>
              <a:rPr lang="en-US" sz="3600" dirty="0"/>
              <a:t>Economical/cost effective: production cost of information should not exceed its benefits</a:t>
            </a:r>
            <a:endParaRPr lang="en-GB" sz="3600" dirty="0"/>
          </a:p>
          <a:p>
            <a:endParaRPr lang="en-GB" sz="3600" dirty="0"/>
          </a:p>
        </p:txBody>
      </p:sp>
    </p:spTree>
    <p:extLst>
      <p:ext uri="{BB962C8B-B14F-4D97-AF65-F5344CB8AC3E}">
        <p14:creationId xmlns:p14="http://schemas.microsoft.com/office/powerpoint/2010/main" val="3786722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chemeClr val="accent2">
                    <a:lumMod val="75000"/>
                  </a:schemeClr>
                </a:solidFill>
              </a:rPr>
              <a:t>QUALITIES OF GOOD INFORMATION</a:t>
            </a:r>
            <a:endParaRPr lang="en-GB" sz="4000" dirty="0"/>
          </a:p>
        </p:txBody>
      </p:sp>
      <p:sp>
        <p:nvSpPr>
          <p:cNvPr id="3" name="Content Placeholder 2"/>
          <p:cNvSpPr>
            <a:spLocks noGrp="1"/>
          </p:cNvSpPr>
          <p:nvPr>
            <p:ph idx="1"/>
          </p:nvPr>
        </p:nvSpPr>
        <p:spPr>
          <a:xfrm>
            <a:off x="457200" y="1341437"/>
            <a:ext cx="8229600" cy="4525963"/>
          </a:xfrm>
        </p:spPr>
        <p:txBody>
          <a:bodyPr/>
          <a:lstStyle/>
          <a:p>
            <a:r>
              <a:rPr lang="en-US" sz="3600" dirty="0"/>
              <a:t>Simple: Not over loaded</a:t>
            </a:r>
            <a:endParaRPr lang="en-GB" sz="3600" dirty="0"/>
          </a:p>
          <a:p>
            <a:r>
              <a:rPr lang="en-US" sz="3600" dirty="0"/>
              <a:t>Understandable:</a:t>
            </a:r>
            <a:endParaRPr lang="en-GB" sz="3600" dirty="0"/>
          </a:p>
          <a:p>
            <a:r>
              <a:rPr lang="en-US" sz="3600" dirty="0"/>
              <a:t>Communicate to the right person: </a:t>
            </a:r>
            <a:endParaRPr lang="en-GB" sz="3600" dirty="0"/>
          </a:p>
          <a:p>
            <a:r>
              <a:rPr lang="en-US" sz="3600" dirty="0"/>
              <a:t>Communicated through the right channel: </a:t>
            </a:r>
            <a:endParaRPr lang="en-GB" sz="3600" dirty="0"/>
          </a:p>
          <a:p>
            <a:r>
              <a:rPr lang="en-US" sz="3600" dirty="0"/>
              <a:t>Verifiable: possible to cross check</a:t>
            </a:r>
            <a:endParaRPr lang="en-GB" sz="3600" dirty="0"/>
          </a:p>
          <a:p>
            <a:endParaRPr lang="en-GB" sz="3600" dirty="0"/>
          </a:p>
        </p:txBody>
      </p:sp>
    </p:spTree>
    <p:extLst>
      <p:ext uri="{BB962C8B-B14F-4D97-AF65-F5344CB8AC3E}">
        <p14:creationId xmlns:p14="http://schemas.microsoft.com/office/powerpoint/2010/main" val="19815448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152400"/>
            <a:ext cx="8229600" cy="1143000"/>
          </a:xfrm>
        </p:spPr>
        <p:txBody>
          <a:bodyPr>
            <a:noAutofit/>
          </a:bodyPr>
          <a:lstStyle/>
          <a:p>
            <a:r>
              <a:rPr lang="en-US" sz="4000" b="1" dirty="0">
                <a:solidFill>
                  <a:schemeClr val="accent2">
                    <a:lumMod val="75000"/>
                  </a:schemeClr>
                </a:solidFill>
              </a:rPr>
              <a:t>QUALITIES OF GOOD INFORMATION</a:t>
            </a:r>
            <a:endParaRPr lang="en-GB" sz="4000" b="1" dirty="0">
              <a:solidFill>
                <a:schemeClr val="accent2">
                  <a:lumMod val="75000"/>
                </a:schemeClr>
              </a:solidFill>
            </a:endParaRPr>
          </a:p>
        </p:txBody>
      </p:sp>
      <p:sp>
        <p:nvSpPr>
          <p:cNvPr id="10" name="Content Placeholder 9"/>
          <p:cNvSpPr>
            <a:spLocks noGrp="1"/>
          </p:cNvSpPr>
          <p:nvPr>
            <p:ph idx="1"/>
          </p:nvPr>
        </p:nvSpPr>
        <p:spPr>
          <a:xfrm>
            <a:off x="381000" y="1066800"/>
            <a:ext cx="8229600" cy="4525963"/>
          </a:xfrm>
        </p:spPr>
        <p:txBody>
          <a:bodyPr>
            <a:noAutofit/>
          </a:bodyPr>
          <a:lstStyle/>
          <a:p>
            <a:r>
              <a:rPr lang="en-US" sz="3600" dirty="0"/>
              <a:t>People want information of high quality, </a:t>
            </a:r>
            <a:r>
              <a:rPr lang="en-US" sz="3600" dirty="0" err="1" smtClean="0"/>
              <a:t>i.e</a:t>
            </a:r>
            <a:r>
              <a:rPr lang="en-US" sz="3600" dirty="0" smtClean="0"/>
              <a:t>, </a:t>
            </a:r>
            <a:r>
              <a:rPr lang="en-US" sz="3600" dirty="0"/>
              <a:t>information </a:t>
            </a:r>
            <a:r>
              <a:rPr lang="en-US" sz="3600" dirty="0" smtClean="0"/>
              <a:t>whose </a:t>
            </a:r>
            <a:r>
              <a:rPr lang="en-US" sz="3600" dirty="0"/>
              <a:t>characteristics, attributes or qualities help to make the information more valuable to them. </a:t>
            </a:r>
            <a:endParaRPr lang="en-US" sz="3600" dirty="0" smtClean="0"/>
          </a:p>
          <a:p>
            <a:r>
              <a:rPr lang="en-US" sz="3600" dirty="0" smtClean="0"/>
              <a:t>It </a:t>
            </a:r>
            <a:r>
              <a:rPr lang="en-US" sz="3600" dirty="0"/>
              <a:t>is useful to think of information as having the three </a:t>
            </a:r>
            <a:r>
              <a:rPr lang="en-US" sz="3600" dirty="0" smtClean="0"/>
              <a:t>dimensions:</a:t>
            </a:r>
          </a:p>
          <a:p>
            <a:pPr marL="914400" lvl="1" indent="-457200">
              <a:buFont typeface="+mj-lt"/>
              <a:buAutoNum type="arabicPeriod"/>
            </a:pPr>
            <a:r>
              <a:rPr lang="en-US" sz="3200" dirty="0" smtClean="0"/>
              <a:t>Dimensions </a:t>
            </a:r>
            <a:r>
              <a:rPr lang="en-US" sz="3200" dirty="0"/>
              <a:t>of time, </a:t>
            </a:r>
            <a:endParaRPr lang="en-US" sz="3200" dirty="0" smtClean="0"/>
          </a:p>
          <a:p>
            <a:pPr marL="914400" lvl="1" indent="-457200">
              <a:buFont typeface="+mj-lt"/>
              <a:buAutoNum type="arabicPeriod"/>
            </a:pPr>
            <a:r>
              <a:rPr lang="en-US" sz="3200" dirty="0"/>
              <a:t>C</a:t>
            </a:r>
            <a:r>
              <a:rPr lang="en-US" sz="3200" dirty="0" smtClean="0"/>
              <a:t>ontent </a:t>
            </a:r>
            <a:r>
              <a:rPr lang="en-US" sz="3200" dirty="0"/>
              <a:t>and </a:t>
            </a:r>
            <a:endParaRPr lang="en-US" sz="3200" dirty="0" smtClean="0"/>
          </a:p>
          <a:p>
            <a:pPr marL="914400" lvl="1" indent="-457200">
              <a:buFont typeface="+mj-lt"/>
              <a:buAutoNum type="arabicPeriod"/>
            </a:pPr>
            <a:r>
              <a:rPr lang="en-US" sz="3200" dirty="0"/>
              <a:t>F</a:t>
            </a:r>
            <a:r>
              <a:rPr lang="en-US" sz="3200" dirty="0" smtClean="0"/>
              <a:t>orm</a:t>
            </a:r>
            <a:r>
              <a:rPr lang="en-US" sz="3200" dirty="0"/>
              <a:t>.</a:t>
            </a:r>
            <a:endParaRPr lang="en-GB" sz="3200" dirty="0"/>
          </a:p>
          <a:p>
            <a:endParaRPr lang="en-GB" sz="3600" dirty="0"/>
          </a:p>
        </p:txBody>
      </p:sp>
    </p:spTree>
    <p:extLst>
      <p:ext uri="{BB962C8B-B14F-4D97-AF65-F5344CB8AC3E}">
        <p14:creationId xmlns:p14="http://schemas.microsoft.com/office/powerpoint/2010/main" val="12375763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b="1" dirty="0">
                <a:solidFill>
                  <a:schemeClr val="accent2">
                    <a:lumMod val="75000"/>
                  </a:schemeClr>
                </a:solidFill>
              </a:rPr>
              <a:t>TIME DIMENSION</a:t>
            </a:r>
            <a:endParaRPr lang="en-GB" sz="4000" b="1" dirty="0">
              <a:solidFill>
                <a:schemeClr val="accent2">
                  <a:lumMod val="75000"/>
                </a:schemeClr>
              </a:solidFill>
            </a:endParaRPr>
          </a:p>
        </p:txBody>
      </p:sp>
      <p:sp>
        <p:nvSpPr>
          <p:cNvPr id="2" name="Content Placeholder 1"/>
          <p:cNvSpPr>
            <a:spLocks noGrp="1"/>
          </p:cNvSpPr>
          <p:nvPr>
            <p:ph idx="1"/>
          </p:nvPr>
        </p:nvSpPr>
        <p:spPr/>
        <p:txBody>
          <a:bodyPr>
            <a:normAutofit/>
          </a:bodyPr>
          <a:lstStyle/>
          <a:p>
            <a:pPr lvl="0"/>
            <a:r>
              <a:rPr lang="en-US" sz="3600" b="1" dirty="0"/>
              <a:t>Timeliness:</a:t>
            </a:r>
            <a:r>
              <a:rPr lang="en-US" sz="3600" dirty="0"/>
              <a:t> - Information must be produced when needed.</a:t>
            </a:r>
            <a:endParaRPr lang="en-GB" sz="3600" dirty="0"/>
          </a:p>
          <a:p>
            <a:pPr lvl="0"/>
            <a:r>
              <a:rPr lang="en-US" sz="3600" b="1" dirty="0"/>
              <a:t> Currency: -</a:t>
            </a:r>
            <a:r>
              <a:rPr lang="en-US" sz="3600" dirty="0"/>
              <a:t> Must be up-to-date.</a:t>
            </a:r>
            <a:endParaRPr lang="en-GB" sz="3600" dirty="0"/>
          </a:p>
          <a:p>
            <a:pPr lvl="0"/>
            <a:r>
              <a:rPr lang="en-US" sz="3600" b="1" dirty="0"/>
              <a:t>Frequency: -</a:t>
            </a:r>
            <a:r>
              <a:rPr lang="en-US" sz="3600" dirty="0"/>
              <a:t> Should be provided as often as needed.</a:t>
            </a:r>
            <a:endParaRPr lang="en-GB" sz="3600" dirty="0"/>
          </a:p>
          <a:p>
            <a:pPr lvl="0"/>
            <a:r>
              <a:rPr lang="en-US" sz="3600" b="1" dirty="0"/>
              <a:t> Time period: -</a:t>
            </a:r>
            <a:r>
              <a:rPr lang="en-US" sz="3600" dirty="0"/>
              <a:t> Can be provided about past, present and future time periods.</a:t>
            </a:r>
            <a:endParaRPr lang="en-GB" sz="3600" dirty="0"/>
          </a:p>
          <a:p>
            <a:endParaRPr lang="en-GB" sz="3600" dirty="0"/>
          </a:p>
        </p:txBody>
      </p:sp>
    </p:spTree>
    <p:extLst>
      <p:ext uri="{BB962C8B-B14F-4D97-AF65-F5344CB8AC3E}">
        <p14:creationId xmlns:p14="http://schemas.microsoft.com/office/powerpoint/2010/main" val="16308759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sz="4000" b="1" dirty="0">
                <a:solidFill>
                  <a:schemeClr val="accent2">
                    <a:lumMod val="75000"/>
                  </a:schemeClr>
                </a:solidFill>
              </a:rPr>
              <a:t>CONTENT DIMENSION</a:t>
            </a:r>
            <a:endParaRPr lang="en-GB" sz="4000" b="1" dirty="0">
              <a:solidFill>
                <a:schemeClr val="accent2">
                  <a:lumMod val="75000"/>
                </a:schemeClr>
              </a:solidFill>
            </a:endParaRPr>
          </a:p>
        </p:txBody>
      </p:sp>
      <p:sp>
        <p:nvSpPr>
          <p:cNvPr id="5" name="Content Placeholder 4"/>
          <p:cNvSpPr>
            <a:spLocks noGrp="1"/>
          </p:cNvSpPr>
          <p:nvPr>
            <p:ph idx="1"/>
          </p:nvPr>
        </p:nvSpPr>
        <p:spPr>
          <a:xfrm>
            <a:off x="0" y="838200"/>
            <a:ext cx="9144000" cy="5715000"/>
          </a:xfrm>
        </p:spPr>
        <p:txBody>
          <a:bodyPr>
            <a:noAutofit/>
          </a:bodyPr>
          <a:lstStyle/>
          <a:p>
            <a:pPr lvl="0"/>
            <a:r>
              <a:rPr lang="en-US" sz="2800" b="1" dirty="0"/>
              <a:t>Accuracy - </a:t>
            </a:r>
            <a:r>
              <a:rPr lang="en-US" sz="2800" dirty="0"/>
              <a:t>Should be free from errors.</a:t>
            </a:r>
            <a:endParaRPr lang="en-GB" sz="2800" dirty="0"/>
          </a:p>
          <a:p>
            <a:pPr lvl="0"/>
            <a:r>
              <a:rPr lang="en-US" sz="2800" b="1" dirty="0"/>
              <a:t>Relevance </a:t>
            </a:r>
            <a:r>
              <a:rPr lang="en-US" sz="2800" dirty="0"/>
              <a:t>- Should be related to the information needs of a specific recipient for a specific situation.</a:t>
            </a:r>
            <a:endParaRPr lang="en-GB" sz="2800" dirty="0"/>
          </a:p>
          <a:p>
            <a:pPr lvl="0"/>
            <a:r>
              <a:rPr lang="en-US" sz="2800" b="1" dirty="0"/>
              <a:t>Completeness </a:t>
            </a:r>
            <a:r>
              <a:rPr lang="en-US" sz="2800" dirty="0"/>
              <a:t>- All information needed should be provided.</a:t>
            </a:r>
            <a:endParaRPr lang="en-GB" sz="2800" dirty="0"/>
          </a:p>
          <a:p>
            <a:pPr lvl="0"/>
            <a:r>
              <a:rPr lang="en-US" sz="2800" b="1" dirty="0"/>
              <a:t>Conciseness </a:t>
            </a:r>
            <a:r>
              <a:rPr lang="en-US" sz="2800" dirty="0"/>
              <a:t>- Only the information that is needed should be provided.</a:t>
            </a:r>
            <a:endParaRPr lang="en-GB" sz="2800" dirty="0"/>
          </a:p>
          <a:p>
            <a:pPr lvl="0"/>
            <a:r>
              <a:rPr lang="en-US" sz="2800" b="1" dirty="0"/>
              <a:t>Scope </a:t>
            </a:r>
            <a:r>
              <a:rPr lang="en-US" sz="2800" dirty="0"/>
              <a:t>– Can have a broad or narrow scope or an internal or external form.</a:t>
            </a:r>
            <a:endParaRPr lang="en-GB" sz="2800" dirty="0"/>
          </a:p>
          <a:p>
            <a:pPr lvl="0"/>
            <a:r>
              <a:rPr lang="en-US" sz="2800" b="1" dirty="0"/>
              <a:t>Performance – </a:t>
            </a:r>
            <a:r>
              <a:rPr lang="en-US" sz="2800" dirty="0"/>
              <a:t>Can reveal performance by measuring activities accomplished, progress made or resource accumulated. </a:t>
            </a:r>
            <a:endParaRPr lang="en-GB" sz="2800" dirty="0"/>
          </a:p>
          <a:p>
            <a:endParaRPr lang="en-GB" sz="2800" dirty="0"/>
          </a:p>
        </p:txBody>
      </p:sp>
    </p:spTree>
    <p:extLst>
      <p:ext uri="{BB962C8B-B14F-4D97-AF65-F5344CB8AC3E}">
        <p14:creationId xmlns:p14="http://schemas.microsoft.com/office/powerpoint/2010/main" val="7376430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6200"/>
            <a:ext cx="8229600" cy="1143000"/>
          </a:xfrm>
        </p:spPr>
        <p:txBody>
          <a:bodyPr/>
          <a:lstStyle/>
          <a:p>
            <a:r>
              <a:rPr lang="en-US" sz="4000" b="1" dirty="0">
                <a:solidFill>
                  <a:schemeClr val="accent2">
                    <a:lumMod val="75000"/>
                  </a:schemeClr>
                </a:solidFill>
              </a:rPr>
              <a:t>FORM DIMENSION</a:t>
            </a:r>
            <a:endParaRPr lang="en-GB" sz="4000" b="1" dirty="0">
              <a:solidFill>
                <a:schemeClr val="accent2">
                  <a:lumMod val="75000"/>
                </a:schemeClr>
              </a:solidFill>
            </a:endParaRPr>
          </a:p>
        </p:txBody>
      </p:sp>
      <p:sp>
        <p:nvSpPr>
          <p:cNvPr id="4" name="Content Placeholder 3"/>
          <p:cNvSpPr>
            <a:spLocks noGrp="1"/>
          </p:cNvSpPr>
          <p:nvPr>
            <p:ph idx="1"/>
          </p:nvPr>
        </p:nvSpPr>
        <p:spPr>
          <a:xfrm>
            <a:off x="0" y="990600"/>
            <a:ext cx="9144000" cy="5791200"/>
          </a:xfrm>
        </p:spPr>
        <p:txBody>
          <a:bodyPr>
            <a:noAutofit/>
          </a:bodyPr>
          <a:lstStyle/>
          <a:p>
            <a:pPr lvl="0"/>
            <a:r>
              <a:rPr lang="en-US" sz="3200" b="1" dirty="0"/>
              <a:t>Clarity</a:t>
            </a:r>
            <a:r>
              <a:rPr lang="en-US" sz="3200" dirty="0"/>
              <a:t> – Should be produced in a form that is easy to understand.</a:t>
            </a:r>
            <a:endParaRPr lang="en-GB" sz="3200" dirty="0"/>
          </a:p>
          <a:p>
            <a:pPr lvl="0"/>
            <a:r>
              <a:rPr lang="en-US" sz="3200" b="1" dirty="0"/>
              <a:t>Detail </a:t>
            </a:r>
            <a:r>
              <a:rPr lang="en-US" sz="3200" dirty="0"/>
              <a:t>- Can be provided in detail or summary form.</a:t>
            </a:r>
            <a:endParaRPr lang="en-GB" sz="3200" dirty="0"/>
          </a:p>
          <a:p>
            <a:pPr lvl="0"/>
            <a:r>
              <a:rPr lang="en-US" sz="3200" b="1" dirty="0"/>
              <a:t>Order</a:t>
            </a:r>
            <a:r>
              <a:rPr lang="en-US" sz="3200" dirty="0"/>
              <a:t> – Can be arranged in a pre-determined sequence.</a:t>
            </a:r>
            <a:endParaRPr lang="en-GB" sz="3200" dirty="0"/>
          </a:p>
          <a:p>
            <a:pPr lvl="0"/>
            <a:r>
              <a:rPr lang="en-US" sz="3200" b="1" dirty="0"/>
              <a:t>Presentation</a:t>
            </a:r>
            <a:r>
              <a:rPr lang="en-US" sz="3200" dirty="0"/>
              <a:t> – Can be presented in narrative, numeric, graphic or other forms.</a:t>
            </a:r>
            <a:endParaRPr lang="en-GB" sz="3200" dirty="0"/>
          </a:p>
          <a:p>
            <a:pPr lvl="0"/>
            <a:r>
              <a:rPr lang="en-US" sz="3200" b="1" dirty="0"/>
              <a:t>Media</a:t>
            </a:r>
            <a:r>
              <a:rPr lang="en-US" sz="3200" dirty="0"/>
              <a:t> – Can be provided in the form of printed papers document, video displays or other media</a:t>
            </a:r>
            <a:r>
              <a:rPr lang="en-US" sz="3200" dirty="0" smtClean="0"/>
              <a:t>.</a:t>
            </a:r>
            <a:endParaRPr lang="en-GB" sz="3200" dirty="0"/>
          </a:p>
        </p:txBody>
      </p:sp>
    </p:spTree>
    <p:extLst>
      <p:ext uri="{BB962C8B-B14F-4D97-AF65-F5344CB8AC3E}">
        <p14:creationId xmlns:p14="http://schemas.microsoft.com/office/powerpoint/2010/main" val="26762701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solidFill>
                  <a:schemeClr val="accent2">
                    <a:lumMod val="75000"/>
                  </a:schemeClr>
                </a:solidFill>
              </a:rPr>
              <a:t>VALUE OF INFORMATION</a:t>
            </a:r>
            <a:endParaRPr lang="en-GB" sz="4000" b="1" dirty="0">
              <a:solidFill>
                <a:schemeClr val="accent2">
                  <a:lumMod val="75000"/>
                </a:schemeClr>
              </a:solidFill>
            </a:endParaRPr>
          </a:p>
        </p:txBody>
      </p:sp>
      <p:sp>
        <p:nvSpPr>
          <p:cNvPr id="4" name="Content Placeholder 3"/>
          <p:cNvSpPr>
            <a:spLocks noGrp="1"/>
          </p:cNvSpPr>
          <p:nvPr>
            <p:ph idx="1"/>
          </p:nvPr>
        </p:nvSpPr>
        <p:spPr/>
        <p:txBody>
          <a:bodyPr>
            <a:normAutofit/>
          </a:bodyPr>
          <a:lstStyle/>
          <a:p>
            <a:r>
              <a:rPr lang="en-US" sz="3600" dirty="0"/>
              <a:t>Value of information is related to how it helps decision makers achieve the  </a:t>
            </a:r>
            <a:r>
              <a:rPr lang="en-US" sz="3600" dirty="0" smtClean="0"/>
              <a:t>organizational </a:t>
            </a:r>
            <a:r>
              <a:rPr lang="en-US" sz="3600" dirty="0"/>
              <a:t>goals and objectives. </a:t>
            </a:r>
            <a:endParaRPr lang="en-US" sz="3600" dirty="0" smtClean="0"/>
          </a:p>
          <a:p>
            <a:r>
              <a:rPr lang="en-US" sz="3600" dirty="0" smtClean="0"/>
              <a:t>It </a:t>
            </a:r>
            <a:r>
              <a:rPr lang="en-US" sz="3600" dirty="0"/>
              <a:t>measures the outcome of the application of </a:t>
            </a:r>
            <a:r>
              <a:rPr lang="en-US" sz="3600" dirty="0" smtClean="0"/>
              <a:t>given </a:t>
            </a:r>
            <a:r>
              <a:rPr lang="en-US" sz="3600" dirty="0"/>
              <a:t>information in decision </a:t>
            </a:r>
            <a:r>
              <a:rPr lang="en-US" sz="3600" dirty="0" smtClean="0"/>
              <a:t>making</a:t>
            </a:r>
            <a:r>
              <a:rPr lang="en-GB" sz="3600" dirty="0" smtClean="0"/>
              <a:t>.</a:t>
            </a:r>
            <a:endParaRPr lang="en-GB" sz="3600" b="1" u="sng" dirty="0"/>
          </a:p>
        </p:txBody>
      </p:sp>
    </p:spTree>
    <p:extLst>
      <p:ext uri="{BB962C8B-B14F-4D97-AF65-F5344CB8AC3E}">
        <p14:creationId xmlns:p14="http://schemas.microsoft.com/office/powerpoint/2010/main" val="10875605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6200"/>
            <a:ext cx="8229600" cy="1143000"/>
          </a:xfrm>
        </p:spPr>
        <p:txBody>
          <a:bodyPr>
            <a:normAutofit/>
          </a:bodyPr>
          <a:lstStyle/>
          <a:p>
            <a:r>
              <a:rPr lang="en-US" sz="4000" b="1" dirty="0">
                <a:solidFill>
                  <a:schemeClr val="accent2">
                    <a:lumMod val="75000"/>
                  </a:schemeClr>
                </a:solidFill>
              </a:rPr>
              <a:t>INFORMATION SYSTEM </a:t>
            </a:r>
            <a:r>
              <a:rPr lang="en-US" sz="4000" b="1" dirty="0">
                <a:solidFill>
                  <a:schemeClr val="accent2">
                    <a:lumMod val="75000"/>
                  </a:schemeClr>
                </a:solidFill>
              </a:rPr>
              <a:t>TYPES</a:t>
            </a:r>
            <a:endParaRPr lang="en-GB" sz="4000" b="1" dirty="0">
              <a:solidFill>
                <a:schemeClr val="accent2">
                  <a:lumMod val="75000"/>
                </a:schemeClr>
              </a:solidFill>
            </a:endParaRPr>
          </a:p>
        </p:txBody>
      </p:sp>
      <p:sp>
        <p:nvSpPr>
          <p:cNvPr id="4" name="Content Placeholder 3"/>
          <p:cNvSpPr>
            <a:spLocks noGrp="1"/>
          </p:cNvSpPr>
          <p:nvPr>
            <p:ph idx="1"/>
          </p:nvPr>
        </p:nvSpPr>
        <p:spPr>
          <a:xfrm>
            <a:off x="457200" y="1447800"/>
            <a:ext cx="8229600" cy="4732116"/>
          </a:xfrm>
        </p:spPr>
        <p:txBody>
          <a:bodyPr>
            <a:noAutofit/>
          </a:bodyPr>
          <a:lstStyle/>
          <a:p>
            <a:r>
              <a:rPr lang="en-US" sz="3600" dirty="0"/>
              <a:t>Information can be classified generally to be at </a:t>
            </a:r>
            <a:endParaRPr lang="en-US" sz="3600" dirty="0" smtClean="0"/>
          </a:p>
          <a:p>
            <a:pPr lvl="1"/>
            <a:r>
              <a:rPr lang="en-US" sz="3200" dirty="0" smtClean="0"/>
              <a:t>international</a:t>
            </a:r>
            <a:r>
              <a:rPr lang="en-US" sz="3200" dirty="0"/>
              <a:t>, </a:t>
            </a:r>
            <a:endParaRPr lang="en-US" sz="3200" dirty="0" smtClean="0"/>
          </a:p>
          <a:p>
            <a:pPr lvl="1"/>
            <a:r>
              <a:rPr lang="en-US" sz="3200" dirty="0" smtClean="0"/>
              <a:t>national</a:t>
            </a:r>
            <a:r>
              <a:rPr lang="en-US" sz="3200" dirty="0"/>
              <a:t>, </a:t>
            </a:r>
            <a:endParaRPr lang="en-US" sz="3200" dirty="0" smtClean="0"/>
          </a:p>
          <a:p>
            <a:pPr lvl="1"/>
            <a:r>
              <a:rPr lang="en-US" sz="3200" dirty="0" smtClean="0"/>
              <a:t>corporate, </a:t>
            </a:r>
          </a:p>
          <a:p>
            <a:pPr lvl="1"/>
            <a:r>
              <a:rPr lang="en-US" sz="3200" dirty="0" smtClean="0"/>
              <a:t>departmental </a:t>
            </a:r>
            <a:r>
              <a:rPr lang="en-US" sz="3200" dirty="0"/>
              <a:t>and </a:t>
            </a:r>
            <a:endParaRPr lang="en-US" sz="3200" dirty="0" smtClean="0"/>
          </a:p>
          <a:p>
            <a:pPr lvl="1"/>
            <a:r>
              <a:rPr lang="en-US" sz="3200" dirty="0" smtClean="0"/>
              <a:t>individual </a:t>
            </a:r>
            <a:r>
              <a:rPr lang="en-US" sz="3200" dirty="0"/>
              <a:t>levels. </a:t>
            </a:r>
            <a:endParaRPr lang="en-US" sz="3200" dirty="0" smtClean="0"/>
          </a:p>
          <a:p>
            <a:endParaRPr lang="en-GB" sz="3600" dirty="0"/>
          </a:p>
        </p:txBody>
      </p:sp>
      <p:sp>
        <p:nvSpPr>
          <p:cNvPr id="6" name="TextBox 5"/>
          <p:cNvSpPr txBox="1"/>
          <p:nvPr/>
        </p:nvSpPr>
        <p:spPr>
          <a:xfrm>
            <a:off x="2514600" y="914400"/>
            <a:ext cx="4237570" cy="646331"/>
          </a:xfrm>
          <a:prstGeom prst="rect">
            <a:avLst/>
          </a:prstGeom>
          <a:noFill/>
        </p:spPr>
        <p:txBody>
          <a:bodyPr wrap="none" rtlCol="0">
            <a:spAutoFit/>
          </a:bodyPr>
          <a:lstStyle/>
          <a:p>
            <a:r>
              <a:rPr lang="en-US" sz="3600" b="1" dirty="0">
                <a:solidFill>
                  <a:schemeClr val="accent5">
                    <a:lumMod val="75000"/>
                  </a:schemeClr>
                </a:solidFill>
              </a:rPr>
              <a:t>Levels of </a:t>
            </a:r>
            <a:r>
              <a:rPr lang="en-US" sz="3600" b="1" dirty="0" smtClean="0">
                <a:solidFill>
                  <a:schemeClr val="accent5">
                    <a:lumMod val="75000"/>
                  </a:schemeClr>
                </a:solidFill>
              </a:rPr>
              <a:t>information</a:t>
            </a:r>
            <a:endParaRPr lang="en-GB" sz="3600" dirty="0">
              <a:solidFill>
                <a:schemeClr val="accent5">
                  <a:lumMod val="75000"/>
                </a:schemeClr>
              </a:solidFill>
            </a:endParaRPr>
          </a:p>
        </p:txBody>
      </p:sp>
    </p:spTree>
    <p:extLst>
      <p:ext uri="{BB962C8B-B14F-4D97-AF65-F5344CB8AC3E}">
        <p14:creationId xmlns:p14="http://schemas.microsoft.com/office/powerpoint/2010/main" val="35715096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000" b="1" dirty="0">
                <a:solidFill>
                  <a:schemeClr val="accent2">
                    <a:lumMod val="75000"/>
                  </a:schemeClr>
                </a:solidFill>
              </a:rPr>
              <a:t>INFORMATION SYSTEM TYPES</a:t>
            </a:r>
            <a:endParaRPr lang="en-GB" sz="4000" b="1" dirty="0">
              <a:solidFill>
                <a:schemeClr val="accent2">
                  <a:lumMod val="75000"/>
                </a:schemeClr>
              </a:solidFill>
            </a:endParaRPr>
          </a:p>
        </p:txBody>
      </p:sp>
      <p:sp>
        <p:nvSpPr>
          <p:cNvPr id="4" name="Content Placeholder 3"/>
          <p:cNvSpPr>
            <a:spLocks noGrp="1"/>
          </p:cNvSpPr>
          <p:nvPr>
            <p:ph idx="1"/>
          </p:nvPr>
        </p:nvSpPr>
        <p:spPr>
          <a:xfrm>
            <a:off x="457200" y="1722437"/>
            <a:ext cx="8229600" cy="4525963"/>
          </a:xfrm>
        </p:spPr>
        <p:txBody>
          <a:bodyPr>
            <a:normAutofit/>
          </a:bodyPr>
          <a:lstStyle/>
          <a:p>
            <a:r>
              <a:rPr lang="en-US" sz="4000" dirty="0"/>
              <a:t>In terms of an organization, information can be classified in relation to the organizational structure or management </a:t>
            </a:r>
            <a:endParaRPr lang="en-US" sz="4000" dirty="0" smtClean="0"/>
          </a:p>
          <a:p>
            <a:pPr lvl="1"/>
            <a:r>
              <a:rPr lang="en-US" sz="3600" dirty="0" smtClean="0"/>
              <a:t>operational/low</a:t>
            </a:r>
            <a:r>
              <a:rPr lang="en-US" sz="3600" dirty="0"/>
              <a:t>, </a:t>
            </a:r>
            <a:endParaRPr lang="en-US" sz="3600" dirty="0" smtClean="0"/>
          </a:p>
          <a:p>
            <a:pPr lvl="1"/>
            <a:r>
              <a:rPr lang="en-US" sz="3600" dirty="0" smtClean="0"/>
              <a:t>tactical/middle </a:t>
            </a:r>
            <a:r>
              <a:rPr lang="en-US" sz="3600" dirty="0"/>
              <a:t>or </a:t>
            </a:r>
            <a:endParaRPr lang="en-US" sz="3600" dirty="0" smtClean="0"/>
          </a:p>
          <a:p>
            <a:pPr lvl="1"/>
            <a:r>
              <a:rPr lang="en-US" sz="3600" dirty="0" smtClean="0"/>
              <a:t>strategic/top levels</a:t>
            </a:r>
            <a:endParaRPr lang="en-GB" sz="3600" dirty="0"/>
          </a:p>
          <a:p>
            <a:endParaRPr lang="en-GB" sz="4000" dirty="0"/>
          </a:p>
        </p:txBody>
      </p:sp>
      <p:sp>
        <p:nvSpPr>
          <p:cNvPr id="6" name="TextBox 5"/>
          <p:cNvSpPr txBox="1"/>
          <p:nvPr/>
        </p:nvSpPr>
        <p:spPr>
          <a:xfrm>
            <a:off x="2514600" y="1030069"/>
            <a:ext cx="4237570" cy="646331"/>
          </a:xfrm>
          <a:prstGeom prst="rect">
            <a:avLst/>
          </a:prstGeom>
          <a:noFill/>
        </p:spPr>
        <p:txBody>
          <a:bodyPr wrap="none" rtlCol="0">
            <a:spAutoFit/>
          </a:bodyPr>
          <a:lstStyle/>
          <a:p>
            <a:r>
              <a:rPr lang="en-US" sz="3600" b="1" dirty="0">
                <a:solidFill>
                  <a:schemeClr val="accent5">
                    <a:lumMod val="75000"/>
                  </a:schemeClr>
                </a:solidFill>
              </a:rPr>
              <a:t>Levels of </a:t>
            </a:r>
            <a:r>
              <a:rPr lang="en-US" sz="3600" b="1" dirty="0" smtClean="0">
                <a:solidFill>
                  <a:schemeClr val="accent5">
                    <a:lumMod val="75000"/>
                  </a:schemeClr>
                </a:solidFill>
              </a:rPr>
              <a:t>information</a:t>
            </a:r>
            <a:endParaRPr lang="en-GB" sz="3600" dirty="0">
              <a:solidFill>
                <a:schemeClr val="accent5">
                  <a:lumMod val="75000"/>
                </a:schemeClr>
              </a:solidFill>
            </a:endParaRPr>
          </a:p>
        </p:txBody>
      </p:sp>
    </p:spTree>
    <p:extLst>
      <p:ext uri="{BB962C8B-B14F-4D97-AF65-F5344CB8AC3E}">
        <p14:creationId xmlns:p14="http://schemas.microsoft.com/office/powerpoint/2010/main" val="32126242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28600" y="152400"/>
            <a:ext cx="8839200" cy="6561138"/>
            <a:chOff x="228600" y="152400"/>
            <a:chExt cx="8839200" cy="6561138"/>
          </a:xfrm>
        </p:grpSpPr>
        <p:pic>
          <p:nvPicPr>
            <p:cNvPr id="6147" name="Picture 3" descr="laudonf02-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2400"/>
              <a:ext cx="8839200" cy="5829939"/>
            </a:xfrm>
            <a:prstGeom prst="rect">
              <a:avLst/>
            </a:prstGeom>
            <a:solidFill>
              <a:srgbClr val="E6E6E6"/>
            </a:solidFill>
          </p:spPr>
        </p:pic>
        <p:sp>
          <p:nvSpPr>
            <p:cNvPr id="7" name="Text Box 4"/>
            <p:cNvSpPr txBox="1">
              <a:spLocks noChangeArrowheads="1"/>
            </p:cNvSpPr>
            <p:nvPr/>
          </p:nvSpPr>
          <p:spPr bwMode="auto">
            <a:xfrm>
              <a:off x="3510787" y="6259487"/>
              <a:ext cx="1957409" cy="454051"/>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919191"/>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2439372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GB" sz="4000" b="1" dirty="0">
                <a:solidFill>
                  <a:schemeClr val="accent2">
                    <a:lumMod val="75000"/>
                  </a:schemeClr>
                </a:solidFill>
              </a:rPr>
              <a:t>OBJECTIVES OF THE SESSION</a:t>
            </a:r>
            <a:endParaRPr lang="en-GB" sz="4000" b="1" dirty="0">
              <a:solidFill>
                <a:schemeClr val="accent2">
                  <a:lumMod val="75000"/>
                </a:schemeClr>
              </a:solidFill>
            </a:endParaRPr>
          </a:p>
        </p:txBody>
      </p:sp>
      <p:sp>
        <p:nvSpPr>
          <p:cNvPr id="2" name="Content Placeholder 1"/>
          <p:cNvSpPr>
            <a:spLocks noGrp="1"/>
          </p:cNvSpPr>
          <p:nvPr>
            <p:ph idx="1"/>
          </p:nvPr>
        </p:nvSpPr>
        <p:spPr>
          <a:xfrm>
            <a:off x="457200" y="1066800"/>
            <a:ext cx="8229600" cy="4525963"/>
          </a:xfrm>
        </p:spPr>
        <p:txBody>
          <a:bodyPr>
            <a:noAutofit/>
          </a:bodyPr>
          <a:lstStyle/>
          <a:p>
            <a:r>
              <a:rPr lang="en-US" sz="3200" dirty="0"/>
              <a:t>Define and describe Information Concepts </a:t>
            </a:r>
            <a:endParaRPr lang="en-US" sz="3200" dirty="0" smtClean="0"/>
          </a:p>
          <a:p>
            <a:r>
              <a:rPr lang="en-US" sz="3200" dirty="0" smtClean="0"/>
              <a:t>Explain how data is processed  </a:t>
            </a:r>
            <a:r>
              <a:rPr lang="en-US" sz="3200" dirty="0"/>
              <a:t>into </a:t>
            </a:r>
            <a:r>
              <a:rPr lang="en-US" sz="3200" dirty="0" smtClean="0"/>
              <a:t>information</a:t>
            </a:r>
          </a:p>
          <a:p>
            <a:r>
              <a:rPr lang="en-US" sz="3200" dirty="0" smtClean="0"/>
              <a:t>Explain Information Systems Literacy</a:t>
            </a:r>
          </a:p>
          <a:p>
            <a:r>
              <a:rPr lang="en-US" sz="3200" dirty="0" smtClean="0"/>
              <a:t>Explain Computer-Based Information Systems (CBIS) &amp; its Components/Elements</a:t>
            </a:r>
          </a:p>
          <a:p>
            <a:r>
              <a:rPr lang="en-US" sz="3200" dirty="0" smtClean="0"/>
              <a:t>Identify the qualities of good Information</a:t>
            </a:r>
          </a:p>
          <a:p>
            <a:r>
              <a:rPr lang="en-US" sz="3200" dirty="0" smtClean="0"/>
              <a:t>Explain the value of Information</a:t>
            </a:r>
          </a:p>
          <a:p>
            <a:r>
              <a:rPr lang="en-US" sz="3200" dirty="0" smtClean="0"/>
              <a:t>Identify Information Systems Types – The Levels of Information</a:t>
            </a:r>
            <a:endParaRPr lang="en-GB" sz="3200" dirty="0"/>
          </a:p>
        </p:txBody>
      </p:sp>
    </p:spTree>
    <p:extLst>
      <p:ext uri="{BB962C8B-B14F-4D97-AF65-F5344CB8AC3E}">
        <p14:creationId xmlns:p14="http://schemas.microsoft.com/office/powerpoint/2010/main" val="34160594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lvl="0"/>
            <a:r>
              <a:rPr lang="en-US" sz="4000" b="1" dirty="0">
                <a:solidFill>
                  <a:schemeClr val="accent2">
                    <a:lumMod val="75000"/>
                  </a:schemeClr>
                </a:solidFill>
              </a:rPr>
              <a:t>LOWER OR OPERATIONAL LEVEL</a:t>
            </a:r>
            <a:endParaRPr lang="en-GB" sz="4000" b="1" dirty="0">
              <a:solidFill>
                <a:schemeClr val="accent2">
                  <a:lumMod val="75000"/>
                </a:schemeClr>
              </a:solidFill>
            </a:endParaRPr>
          </a:p>
        </p:txBody>
      </p:sp>
      <p:sp>
        <p:nvSpPr>
          <p:cNvPr id="4" name="Content Placeholder 3"/>
          <p:cNvSpPr>
            <a:spLocks noGrp="1"/>
          </p:cNvSpPr>
          <p:nvPr>
            <p:ph idx="1"/>
          </p:nvPr>
        </p:nvSpPr>
        <p:spPr/>
        <p:txBody>
          <a:bodyPr>
            <a:noAutofit/>
          </a:bodyPr>
          <a:lstStyle/>
          <a:p>
            <a:r>
              <a:rPr lang="en-US" sz="3600" dirty="0"/>
              <a:t>Operational-level-system supports operational managers by keeping track of the elementary activities and transactions in the organization. </a:t>
            </a:r>
            <a:endParaRPr lang="en-US" sz="3600" dirty="0" smtClean="0"/>
          </a:p>
          <a:p>
            <a:r>
              <a:rPr lang="en-US" sz="3600" dirty="0" smtClean="0"/>
              <a:t>Make </a:t>
            </a:r>
            <a:r>
              <a:rPr lang="en-US" sz="3600" dirty="0"/>
              <a:t>structured decision.</a:t>
            </a:r>
            <a:endParaRPr lang="en-GB" sz="3600" dirty="0"/>
          </a:p>
          <a:p>
            <a:pPr marL="914400" lvl="1" indent="-514350">
              <a:buFont typeface="+mj-lt"/>
              <a:buAutoNum type="arabicPeriod"/>
            </a:pPr>
            <a:r>
              <a:rPr lang="en-US" sz="3200" dirty="0" smtClean="0"/>
              <a:t>Transaction </a:t>
            </a:r>
            <a:r>
              <a:rPr lang="en-US" sz="3200" dirty="0"/>
              <a:t>Processing System (TPS)</a:t>
            </a:r>
            <a:endParaRPr lang="en-GB" sz="3200" dirty="0"/>
          </a:p>
          <a:p>
            <a:pPr marL="914400" lvl="1" indent="-514350">
              <a:buFont typeface="+mj-lt"/>
              <a:buAutoNum type="arabicPeriod"/>
            </a:pPr>
            <a:r>
              <a:rPr lang="en-US" sz="3200" dirty="0" smtClean="0"/>
              <a:t>Office </a:t>
            </a:r>
            <a:r>
              <a:rPr lang="en-US" sz="3200" dirty="0"/>
              <a:t>Automation System (OAS)</a:t>
            </a:r>
            <a:endParaRPr lang="en-GB" sz="3200" dirty="0"/>
          </a:p>
          <a:p>
            <a:pPr marL="914400" lvl="1" indent="-514350">
              <a:buFont typeface="+mj-lt"/>
              <a:buAutoNum type="arabicPeriod"/>
            </a:pPr>
            <a:r>
              <a:rPr lang="en-US" sz="3200" dirty="0" smtClean="0"/>
              <a:t>Knowledge </a:t>
            </a:r>
            <a:r>
              <a:rPr lang="en-US" sz="3200" dirty="0"/>
              <a:t>work system (KWS)</a:t>
            </a:r>
            <a:endParaRPr lang="en-GB" sz="3200" dirty="0"/>
          </a:p>
          <a:p>
            <a:endParaRPr lang="en-GB" sz="3600" dirty="0"/>
          </a:p>
        </p:txBody>
      </p:sp>
    </p:spTree>
    <p:extLst>
      <p:ext uri="{BB962C8B-B14F-4D97-AF65-F5344CB8AC3E}">
        <p14:creationId xmlns:p14="http://schemas.microsoft.com/office/powerpoint/2010/main" val="39012887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lvl="0"/>
            <a:r>
              <a:rPr lang="en-US" sz="4000" b="1" dirty="0">
                <a:solidFill>
                  <a:schemeClr val="accent2">
                    <a:lumMod val="75000"/>
                  </a:schemeClr>
                </a:solidFill>
              </a:rPr>
              <a:t>MIDDLE OR TACTICAL LEVEL</a:t>
            </a:r>
            <a:endParaRPr lang="en-GB" sz="4000" b="1" dirty="0">
              <a:solidFill>
                <a:schemeClr val="accent2">
                  <a:lumMod val="75000"/>
                </a:schemeClr>
              </a:solidFill>
            </a:endParaRPr>
          </a:p>
        </p:txBody>
      </p:sp>
      <p:sp>
        <p:nvSpPr>
          <p:cNvPr id="10" name="Content Placeholder 9"/>
          <p:cNvSpPr>
            <a:spLocks noGrp="1"/>
          </p:cNvSpPr>
          <p:nvPr>
            <p:ph idx="1"/>
          </p:nvPr>
        </p:nvSpPr>
        <p:spPr/>
        <p:txBody>
          <a:bodyPr>
            <a:normAutofit/>
          </a:bodyPr>
          <a:lstStyle/>
          <a:p>
            <a:r>
              <a:rPr lang="en-US" sz="3600" dirty="0"/>
              <a:t>Carry out the programs and plans of senior management. Make semi</a:t>
            </a:r>
            <a:endParaRPr lang="en-GB" sz="3600" b="1" u="sng" dirty="0"/>
          </a:p>
          <a:p>
            <a:r>
              <a:rPr lang="en-US" sz="3600" dirty="0" smtClean="0"/>
              <a:t>Used for </a:t>
            </a:r>
            <a:r>
              <a:rPr lang="en-US" sz="3600" dirty="0"/>
              <a:t>structured decision</a:t>
            </a:r>
            <a:endParaRPr lang="en-GB" sz="3600" b="1" u="sng" dirty="0"/>
          </a:p>
          <a:p>
            <a:pPr marL="857250" lvl="1" indent="-457200">
              <a:buFont typeface="+mj-lt"/>
              <a:buAutoNum type="arabicPeriod"/>
            </a:pPr>
            <a:r>
              <a:rPr lang="en-US" sz="3200" dirty="0" smtClean="0"/>
              <a:t>Management </a:t>
            </a:r>
            <a:r>
              <a:rPr lang="en-US" sz="3200" dirty="0"/>
              <a:t>information system (MIS)</a:t>
            </a:r>
            <a:endParaRPr lang="en-GB" sz="3200" dirty="0"/>
          </a:p>
          <a:p>
            <a:pPr marL="857250" lvl="1" indent="-457200">
              <a:buFont typeface="+mj-lt"/>
              <a:buAutoNum type="arabicPeriod"/>
            </a:pPr>
            <a:r>
              <a:rPr lang="en-US" sz="3200" dirty="0" smtClean="0"/>
              <a:t>Decision </a:t>
            </a:r>
            <a:r>
              <a:rPr lang="en-US" sz="3200" dirty="0"/>
              <a:t>Support System(DSS)</a:t>
            </a:r>
            <a:endParaRPr lang="en-GB" sz="3200" dirty="0"/>
          </a:p>
          <a:p>
            <a:pPr marL="857250" lvl="1" indent="-457200">
              <a:buFont typeface="+mj-lt"/>
              <a:buAutoNum type="arabicPeriod"/>
            </a:pPr>
            <a:r>
              <a:rPr lang="en-US" sz="3200" dirty="0"/>
              <a:t> </a:t>
            </a:r>
            <a:r>
              <a:rPr lang="en-US" sz="3200" dirty="0" smtClean="0"/>
              <a:t>Expert </a:t>
            </a:r>
            <a:r>
              <a:rPr lang="en-US" sz="3200" dirty="0"/>
              <a:t>system &amp; Artificial Intelligent (ES or AI)</a:t>
            </a:r>
            <a:endParaRPr lang="en-GB" sz="3200" dirty="0"/>
          </a:p>
          <a:p>
            <a:endParaRPr lang="en-GB" sz="3600" dirty="0"/>
          </a:p>
        </p:txBody>
      </p:sp>
    </p:spTree>
    <p:extLst>
      <p:ext uri="{BB962C8B-B14F-4D97-AF65-F5344CB8AC3E}">
        <p14:creationId xmlns:p14="http://schemas.microsoft.com/office/powerpoint/2010/main" val="40330402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lvl="0"/>
            <a:r>
              <a:rPr lang="en-US" sz="4000" b="1" dirty="0">
                <a:solidFill>
                  <a:schemeClr val="accent2">
                    <a:lumMod val="75000"/>
                  </a:schemeClr>
                </a:solidFill>
              </a:rPr>
              <a:t>STRATEGIC OR TOP LEVEL</a:t>
            </a:r>
            <a:endParaRPr lang="en-GB" sz="4000" b="1" dirty="0">
              <a:solidFill>
                <a:schemeClr val="accent2">
                  <a:lumMod val="75000"/>
                </a:schemeClr>
              </a:solidFill>
            </a:endParaRPr>
          </a:p>
        </p:txBody>
      </p:sp>
      <p:sp>
        <p:nvSpPr>
          <p:cNvPr id="4" name="Content Placeholder 3"/>
          <p:cNvSpPr>
            <a:spLocks noGrp="1"/>
          </p:cNvSpPr>
          <p:nvPr>
            <p:ph idx="1"/>
          </p:nvPr>
        </p:nvSpPr>
        <p:spPr>
          <a:xfrm>
            <a:off x="457200" y="1066800"/>
            <a:ext cx="8229600" cy="4525963"/>
          </a:xfrm>
        </p:spPr>
        <p:txBody>
          <a:bodyPr>
            <a:noAutofit/>
          </a:bodyPr>
          <a:lstStyle/>
          <a:p>
            <a:r>
              <a:rPr lang="en-US" sz="4000" dirty="0"/>
              <a:t>Make long-range strategic decisions about products and services. Make unstructured decision. </a:t>
            </a:r>
            <a:endParaRPr lang="en-US" sz="4000" dirty="0" smtClean="0"/>
          </a:p>
          <a:p>
            <a:pPr marL="857250" lvl="1" indent="-457200">
              <a:buFont typeface="+mj-lt"/>
              <a:buAutoNum type="arabicPeriod"/>
            </a:pPr>
            <a:r>
              <a:rPr lang="en-US" sz="3600" dirty="0" smtClean="0"/>
              <a:t>Executive </a:t>
            </a:r>
            <a:r>
              <a:rPr lang="en-US" sz="3600" dirty="0"/>
              <a:t>Support Systems (ESS</a:t>
            </a:r>
            <a:r>
              <a:rPr lang="en-US" sz="3600" dirty="0" smtClean="0"/>
              <a:t>)</a:t>
            </a:r>
            <a:endParaRPr lang="en-GB" sz="3600" dirty="0"/>
          </a:p>
          <a:p>
            <a:pPr marL="857250" lvl="1" indent="-457200">
              <a:buFont typeface="+mj-lt"/>
              <a:buAutoNum type="arabicPeriod"/>
            </a:pPr>
            <a:r>
              <a:rPr lang="en-US" sz="3600" dirty="0"/>
              <a:t>Group Decision Support System (GDSS</a:t>
            </a:r>
            <a:r>
              <a:rPr lang="en-US" sz="3600" dirty="0" smtClean="0"/>
              <a:t>)</a:t>
            </a:r>
            <a:endParaRPr lang="en-GB" sz="3600" dirty="0"/>
          </a:p>
          <a:p>
            <a:pPr marL="857250" lvl="1" indent="-457200">
              <a:buFont typeface="+mj-lt"/>
              <a:buAutoNum type="arabicPeriod"/>
            </a:pPr>
            <a:r>
              <a:rPr lang="en-US" sz="3600" dirty="0"/>
              <a:t>Computer support collaborative work system (CSCWS).</a:t>
            </a:r>
            <a:endParaRPr lang="en-GB" sz="3600" dirty="0"/>
          </a:p>
          <a:p>
            <a:endParaRPr lang="en-GB" sz="4000" dirty="0"/>
          </a:p>
        </p:txBody>
      </p:sp>
    </p:spTree>
    <p:extLst>
      <p:ext uri="{BB962C8B-B14F-4D97-AF65-F5344CB8AC3E}">
        <p14:creationId xmlns:p14="http://schemas.microsoft.com/office/powerpoint/2010/main" val="7494054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b="1" dirty="0">
                <a:solidFill>
                  <a:schemeClr val="accent2">
                    <a:lumMod val="75000"/>
                  </a:schemeClr>
                </a:solidFill>
              </a:rPr>
              <a:t>INFORMATION </a:t>
            </a:r>
            <a:r>
              <a:rPr lang="en-US" sz="4000" b="1" dirty="0">
                <a:solidFill>
                  <a:schemeClr val="accent2">
                    <a:lumMod val="75000"/>
                  </a:schemeClr>
                </a:solidFill>
              </a:rPr>
              <a:t>PYRAMID</a:t>
            </a:r>
            <a:endParaRPr lang="en-GB" sz="4000" b="1" dirty="0">
              <a:solidFill>
                <a:schemeClr val="accent2">
                  <a:lumMod val="75000"/>
                </a:schemeClr>
              </a:solidFill>
            </a:endParaRPr>
          </a:p>
        </p:txBody>
      </p:sp>
      <p:grpSp>
        <p:nvGrpSpPr>
          <p:cNvPr id="10" name="Group 8"/>
          <p:cNvGrpSpPr>
            <a:grpSpLocks/>
          </p:cNvGrpSpPr>
          <p:nvPr/>
        </p:nvGrpSpPr>
        <p:grpSpPr bwMode="auto">
          <a:xfrm>
            <a:off x="457200" y="1295400"/>
            <a:ext cx="7696200" cy="5400675"/>
            <a:chOff x="450" y="477"/>
            <a:chExt cx="4861" cy="3547"/>
          </a:xfrm>
        </p:grpSpPr>
        <p:sp>
          <p:nvSpPr>
            <p:cNvPr id="11" name="Freeform 9"/>
            <p:cNvSpPr>
              <a:spLocks/>
            </p:cNvSpPr>
            <p:nvPr/>
          </p:nvSpPr>
          <p:spPr bwMode="auto">
            <a:xfrm>
              <a:off x="1890" y="477"/>
              <a:ext cx="1972" cy="1441"/>
            </a:xfrm>
            <a:custGeom>
              <a:avLst/>
              <a:gdLst>
                <a:gd name="T0" fmla="*/ 986 w 1972"/>
                <a:gd name="T1" fmla="*/ 0 h 1441"/>
                <a:gd name="T2" fmla="*/ 0 w 1972"/>
                <a:gd name="T3" fmla="*/ 1440 h 1441"/>
                <a:gd name="T4" fmla="*/ 1971 w 1972"/>
                <a:gd name="T5" fmla="*/ 1440 h 1441"/>
                <a:gd name="T6" fmla="*/ 986 w 1972"/>
                <a:gd name="T7" fmla="*/ 0 h 1441"/>
              </a:gdLst>
              <a:ahLst/>
              <a:cxnLst>
                <a:cxn ang="0">
                  <a:pos x="T0" y="T1"/>
                </a:cxn>
                <a:cxn ang="0">
                  <a:pos x="T2" y="T3"/>
                </a:cxn>
                <a:cxn ang="0">
                  <a:pos x="T4" y="T5"/>
                </a:cxn>
                <a:cxn ang="0">
                  <a:pos x="T6" y="T7"/>
                </a:cxn>
              </a:cxnLst>
              <a:rect l="0" t="0" r="r" b="b"/>
              <a:pathLst>
                <a:path w="1972" h="1441">
                  <a:moveTo>
                    <a:pt x="986" y="0"/>
                  </a:moveTo>
                  <a:lnTo>
                    <a:pt x="0" y="1440"/>
                  </a:lnTo>
                  <a:lnTo>
                    <a:pt x="1971" y="1440"/>
                  </a:lnTo>
                  <a:lnTo>
                    <a:pt x="986" y="0"/>
                  </a:lnTo>
                </a:path>
              </a:pathLst>
            </a:custGeom>
            <a:gradFill rotWithShape="0">
              <a:gsLst>
                <a:gs pos="0">
                  <a:srgbClr val="FCD18F">
                    <a:gamma/>
                    <a:tint val="89804"/>
                    <a:invGamma/>
                  </a:srgbClr>
                </a:gs>
                <a:gs pos="100000">
                  <a:srgbClr val="FCD18F"/>
                </a:gs>
              </a:gsLst>
              <a:lin ang="5400000" scaled="1"/>
            </a:gra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2" name="Freeform 10"/>
            <p:cNvSpPr>
              <a:spLocks/>
            </p:cNvSpPr>
            <p:nvPr/>
          </p:nvSpPr>
          <p:spPr bwMode="auto">
            <a:xfrm>
              <a:off x="1108" y="1917"/>
              <a:ext cx="3533" cy="1131"/>
            </a:xfrm>
            <a:custGeom>
              <a:avLst/>
              <a:gdLst>
                <a:gd name="T0" fmla="*/ 2753 w 3533"/>
                <a:gd name="T1" fmla="*/ 0 h 1131"/>
                <a:gd name="T2" fmla="*/ 3532 w 3533"/>
                <a:gd name="T3" fmla="*/ 1130 h 1131"/>
                <a:gd name="T4" fmla="*/ 0 w 3533"/>
                <a:gd name="T5" fmla="*/ 1130 h 1131"/>
                <a:gd name="T6" fmla="*/ 782 w 3533"/>
                <a:gd name="T7" fmla="*/ 0 h 1131"/>
                <a:gd name="T8" fmla="*/ 2753 w 3533"/>
                <a:gd name="T9" fmla="*/ 0 h 1131"/>
              </a:gdLst>
              <a:ahLst/>
              <a:cxnLst>
                <a:cxn ang="0">
                  <a:pos x="T0" y="T1"/>
                </a:cxn>
                <a:cxn ang="0">
                  <a:pos x="T2" y="T3"/>
                </a:cxn>
                <a:cxn ang="0">
                  <a:pos x="T4" y="T5"/>
                </a:cxn>
                <a:cxn ang="0">
                  <a:pos x="T6" y="T7"/>
                </a:cxn>
                <a:cxn ang="0">
                  <a:pos x="T8" y="T9"/>
                </a:cxn>
              </a:cxnLst>
              <a:rect l="0" t="0" r="r" b="b"/>
              <a:pathLst>
                <a:path w="3533" h="1131">
                  <a:moveTo>
                    <a:pt x="2753" y="0"/>
                  </a:moveTo>
                  <a:lnTo>
                    <a:pt x="3532" y="1130"/>
                  </a:lnTo>
                  <a:lnTo>
                    <a:pt x="0" y="1130"/>
                  </a:lnTo>
                  <a:lnTo>
                    <a:pt x="782" y="0"/>
                  </a:lnTo>
                  <a:lnTo>
                    <a:pt x="2753" y="0"/>
                  </a:lnTo>
                </a:path>
              </a:pathLst>
            </a:custGeom>
            <a:gradFill rotWithShape="0">
              <a:gsLst>
                <a:gs pos="0">
                  <a:srgbClr val="FDA4B5">
                    <a:gamma/>
                    <a:tint val="89804"/>
                    <a:invGamma/>
                  </a:srgbClr>
                </a:gs>
                <a:gs pos="100000">
                  <a:srgbClr val="FDA4B5"/>
                </a:gs>
              </a:gsLst>
              <a:lin ang="5400000" scaled="1"/>
            </a:gra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91440" tIns="45720" rIns="91440" bIns="45720" numCol="1" anchor="t" anchorCtr="0" compatLnSpc="1">
              <a:prstTxWarp prst="textNoShape">
                <a:avLst/>
              </a:prstTxWarp>
            </a:bodyPr>
            <a:lstStyle/>
            <a:p>
              <a:endParaRPr lang="en-GB" sz="2000"/>
            </a:p>
          </p:txBody>
        </p:sp>
        <p:sp>
          <p:nvSpPr>
            <p:cNvPr id="13" name="Freeform 11"/>
            <p:cNvSpPr>
              <a:spLocks/>
            </p:cNvSpPr>
            <p:nvPr/>
          </p:nvSpPr>
          <p:spPr bwMode="auto">
            <a:xfrm>
              <a:off x="450" y="3047"/>
              <a:ext cx="4861" cy="977"/>
            </a:xfrm>
            <a:custGeom>
              <a:avLst/>
              <a:gdLst>
                <a:gd name="T0" fmla="*/ 4190 w 4861"/>
                <a:gd name="T1" fmla="*/ 0 h 977"/>
                <a:gd name="T2" fmla="*/ 4860 w 4861"/>
                <a:gd name="T3" fmla="*/ 976 h 977"/>
                <a:gd name="T4" fmla="*/ 0 w 4861"/>
                <a:gd name="T5" fmla="*/ 976 h 977"/>
                <a:gd name="T6" fmla="*/ 670 w 4861"/>
                <a:gd name="T7" fmla="*/ 0 h 977"/>
                <a:gd name="T8" fmla="*/ 4190 w 4861"/>
                <a:gd name="T9" fmla="*/ 0 h 977"/>
              </a:gdLst>
              <a:ahLst/>
              <a:cxnLst>
                <a:cxn ang="0">
                  <a:pos x="T0" y="T1"/>
                </a:cxn>
                <a:cxn ang="0">
                  <a:pos x="T2" y="T3"/>
                </a:cxn>
                <a:cxn ang="0">
                  <a:pos x="T4" y="T5"/>
                </a:cxn>
                <a:cxn ang="0">
                  <a:pos x="T6" y="T7"/>
                </a:cxn>
                <a:cxn ang="0">
                  <a:pos x="T8" y="T9"/>
                </a:cxn>
              </a:cxnLst>
              <a:rect l="0" t="0" r="r" b="b"/>
              <a:pathLst>
                <a:path w="4861" h="977">
                  <a:moveTo>
                    <a:pt x="4190" y="0"/>
                  </a:moveTo>
                  <a:lnTo>
                    <a:pt x="4860" y="976"/>
                  </a:lnTo>
                  <a:lnTo>
                    <a:pt x="0" y="976"/>
                  </a:lnTo>
                  <a:lnTo>
                    <a:pt x="670" y="0"/>
                  </a:lnTo>
                  <a:lnTo>
                    <a:pt x="4190" y="0"/>
                  </a:lnTo>
                </a:path>
              </a:pathLst>
            </a:custGeom>
            <a:gradFill rotWithShape="0">
              <a:gsLst>
                <a:gs pos="0">
                  <a:srgbClr val="A3F25F">
                    <a:gamma/>
                    <a:tint val="89804"/>
                    <a:invGamma/>
                  </a:srgbClr>
                </a:gs>
                <a:gs pos="100000">
                  <a:srgbClr val="A3F25F"/>
                </a:gs>
              </a:gsLst>
              <a:lin ang="5400000" scaled="1"/>
            </a:gra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p:nvSpPr>
          <p:spPr bwMode="auto">
            <a:xfrm>
              <a:off x="1894" y="1060"/>
              <a:ext cx="2028" cy="1069"/>
            </a:xfrm>
            <a:prstGeom prst="rect">
              <a:avLst/>
            </a:prstGeom>
            <a:noFill/>
            <a:ln>
              <a:noFill/>
            </a:ln>
            <a:effectLst/>
            <a:extLst>
              <a:ext uri="{909E8E84-426E-40DD-AFC4-6F175D3DCCD1}">
                <a14:hiddenFill xmlns:a14="http://schemas.microsoft.com/office/drawing/2010/main">
                  <a:gradFill rotWithShape="0">
                    <a:gsLst>
                      <a:gs pos="0">
                        <a:srgbClr val="000000">
                          <a:gamma/>
                          <a:tint val="89804"/>
                          <a:invGamma/>
                        </a:srgbClr>
                      </a:gs>
                      <a:gs pos="100000">
                        <a:srgbClr val="000000"/>
                      </a:gs>
                    </a:gsLst>
                    <a:lin ang="5400000" scaled="1"/>
                  </a:gra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90488" tIns="44450" rIns="90488" bIns="4445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dirty="0" smtClean="0">
                  <a:ln>
                    <a:noFill/>
                  </a:ln>
                  <a:solidFill>
                    <a:srgbClr val="000000"/>
                  </a:solidFill>
                  <a:effectLst/>
                  <a:latin typeface="Arial" pitchFamily="34" charset="0"/>
                  <a:cs typeface="Arial" pitchFamily="34" charset="0"/>
                </a:rPr>
                <a:t>Support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dirty="0" smtClean="0">
                  <a:ln>
                    <a:noFill/>
                  </a:ln>
                  <a:solidFill>
                    <a:srgbClr val="000000"/>
                  </a:solidFill>
                  <a:effectLst/>
                  <a:latin typeface="Arial" pitchFamily="34" charset="0"/>
                  <a:cs typeface="Arial" pitchFamily="34" charset="0"/>
                </a:rPr>
                <a:t>Strategies for</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dirty="0" smtClean="0">
                  <a:ln>
                    <a:noFill/>
                  </a:ln>
                  <a:solidFill>
                    <a:srgbClr val="000000"/>
                  </a:solidFill>
                  <a:effectLst/>
                  <a:latin typeface="Arial" pitchFamily="34" charset="0"/>
                  <a:cs typeface="Arial" pitchFamily="34" charset="0"/>
                </a:rPr>
                <a:t>Competitive Advantage</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3"/>
            <p:cNvSpPr>
              <a:spLocks noChangeArrowheads="1"/>
            </p:cNvSpPr>
            <p:nvPr/>
          </p:nvSpPr>
          <p:spPr bwMode="auto">
            <a:xfrm>
              <a:off x="1814" y="2160"/>
              <a:ext cx="2369" cy="669"/>
            </a:xfrm>
            <a:prstGeom prst="rect">
              <a:avLst/>
            </a:prstGeom>
            <a:noFill/>
            <a:ln>
              <a:noFill/>
            </a:ln>
            <a:effectLst/>
            <a:extLst>
              <a:ext uri="{909E8E84-426E-40DD-AFC4-6F175D3DCCD1}">
                <a14:hiddenFill xmlns:a14="http://schemas.microsoft.com/office/drawing/2010/main">
                  <a:gradFill rotWithShape="0">
                    <a:gsLst>
                      <a:gs pos="0">
                        <a:srgbClr val="000000">
                          <a:gamma/>
                          <a:tint val="89804"/>
                          <a:invGamma/>
                        </a:srgbClr>
                      </a:gs>
                      <a:gs pos="100000">
                        <a:srgbClr val="000000"/>
                      </a:gs>
                    </a:gsLst>
                    <a:lin ang="5400000" scaled="1"/>
                  </a:gra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90488" tIns="44450" rIns="90488" bIns="4445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dirty="0" smtClean="0">
                  <a:ln>
                    <a:noFill/>
                  </a:ln>
                  <a:solidFill>
                    <a:srgbClr val="000000"/>
                  </a:solidFill>
                  <a:effectLst/>
                  <a:latin typeface="Arial" pitchFamily="34" charset="0"/>
                  <a:cs typeface="Arial" pitchFamily="34" charset="0"/>
                </a:rPr>
                <a:t>Support</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dirty="0" smtClean="0">
                  <a:ln>
                    <a:noFill/>
                  </a:ln>
                  <a:solidFill>
                    <a:srgbClr val="000000"/>
                  </a:solidFill>
                  <a:effectLst/>
                  <a:latin typeface="Arial" pitchFamily="34" charset="0"/>
                  <a:cs typeface="Arial" pitchFamily="34" charset="0"/>
                </a:rPr>
                <a:t>Business Decision Making</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4"/>
            <p:cNvSpPr>
              <a:spLocks noChangeArrowheads="1"/>
            </p:cNvSpPr>
            <p:nvPr/>
          </p:nvSpPr>
          <p:spPr bwMode="auto">
            <a:xfrm>
              <a:off x="1108" y="3189"/>
              <a:ext cx="3856" cy="582"/>
            </a:xfrm>
            <a:prstGeom prst="rect">
              <a:avLst/>
            </a:prstGeom>
            <a:noFill/>
            <a:ln>
              <a:noFill/>
            </a:ln>
            <a:effectLst/>
            <a:extLst>
              <a:ext uri="{909E8E84-426E-40DD-AFC4-6F175D3DCCD1}">
                <a14:hiddenFill xmlns:a14="http://schemas.microsoft.com/office/drawing/2010/main">
                  <a:gradFill rotWithShape="0">
                    <a:gsLst>
                      <a:gs pos="0">
                        <a:srgbClr val="000000">
                          <a:gamma/>
                          <a:tint val="89804"/>
                          <a:invGamma/>
                        </a:srgbClr>
                      </a:gs>
                      <a:gs pos="100000">
                        <a:srgbClr val="000000"/>
                      </a:gs>
                    </a:gsLst>
                    <a:lin ang="5400000" scaled="1"/>
                  </a:gra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90488" tIns="44450" rIns="90488" bIns="4445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dirty="0" smtClean="0">
                  <a:ln>
                    <a:noFill/>
                  </a:ln>
                  <a:solidFill>
                    <a:srgbClr val="000000"/>
                  </a:solidFill>
                  <a:effectLst/>
                  <a:latin typeface="Arial" pitchFamily="34" charset="0"/>
                  <a:cs typeface="Arial" pitchFamily="34" charset="0"/>
                </a:rPr>
                <a:t>Support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dirty="0" smtClean="0">
                  <a:ln>
                    <a:noFill/>
                  </a:ln>
                  <a:solidFill>
                    <a:srgbClr val="000000"/>
                  </a:solidFill>
                  <a:effectLst/>
                  <a:latin typeface="Arial" pitchFamily="34" charset="0"/>
                  <a:cs typeface="Arial" pitchFamily="34" charset="0"/>
                </a:rPr>
                <a:t>Business Processes and Operations</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7" name="Pentagon 16"/>
          <p:cNvSpPr/>
          <p:nvPr/>
        </p:nvSpPr>
        <p:spPr>
          <a:xfrm>
            <a:off x="-76200" y="1905000"/>
            <a:ext cx="2743200" cy="484632"/>
          </a:xfrm>
          <a:prstGeom prst="homePlate">
            <a:avLst/>
          </a:prstGeom>
          <a:effectLst>
            <a:reflection blurRad="6350" stA="50000" endA="295" endPos="92000" dist="101600" dir="5400000" sy="-100000" algn="bl" rotWithShape="0"/>
          </a:effectLst>
          <a:scene3d>
            <a:camera prst="perspectiveContrastingLeftFacing"/>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accent5">
                    <a:lumMod val="75000"/>
                  </a:schemeClr>
                </a:solidFill>
              </a:rPr>
              <a:t>Unstructured</a:t>
            </a:r>
            <a:endParaRPr lang="en-GB" sz="2800" dirty="0">
              <a:solidFill>
                <a:schemeClr val="accent5">
                  <a:lumMod val="75000"/>
                </a:schemeClr>
              </a:solidFill>
            </a:endParaRPr>
          </a:p>
        </p:txBody>
      </p:sp>
      <p:sp>
        <p:nvSpPr>
          <p:cNvPr id="18" name="Pentagon 17"/>
          <p:cNvSpPr/>
          <p:nvPr/>
        </p:nvSpPr>
        <p:spPr>
          <a:xfrm>
            <a:off x="-76200" y="3456432"/>
            <a:ext cx="2763157" cy="484632"/>
          </a:xfrm>
          <a:prstGeom prst="homePlate">
            <a:avLst/>
          </a:prstGeom>
          <a:effectLst>
            <a:reflection blurRad="6350" stA="50000" endA="295" endPos="92000" dist="101600" dir="5400000" sy="-100000" algn="bl" rotWithShape="0"/>
          </a:effectLst>
          <a:scene3d>
            <a:camera prst="perspectiveContrastingLeftFacing"/>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accent5">
                    <a:lumMod val="75000"/>
                  </a:schemeClr>
                </a:solidFill>
              </a:rPr>
              <a:t>Semi-structured</a:t>
            </a:r>
            <a:endParaRPr lang="en-GB" sz="2800" dirty="0">
              <a:solidFill>
                <a:schemeClr val="accent5">
                  <a:lumMod val="75000"/>
                </a:schemeClr>
              </a:solidFill>
            </a:endParaRPr>
          </a:p>
        </p:txBody>
      </p:sp>
      <p:sp>
        <p:nvSpPr>
          <p:cNvPr id="19" name="Pentagon 18"/>
          <p:cNvSpPr/>
          <p:nvPr/>
        </p:nvSpPr>
        <p:spPr>
          <a:xfrm>
            <a:off x="-76200" y="5147111"/>
            <a:ext cx="2342676" cy="484632"/>
          </a:xfrm>
          <a:prstGeom prst="homePlate">
            <a:avLst/>
          </a:prstGeom>
          <a:effectLst>
            <a:reflection blurRad="6350" stA="50000" endA="295" endPos="92000" dist="101600" dir="5400000" sy="-100000" algn="bl" rotWithShape="0"/>
          </a:effectLst>
          <a:scene3d>
            <a:camera prst="perspectiveContrastingLeftFacing"/>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accent5">
                    <a:lumMod val="75000"/>
                  </a:schemeClr>
                </a:solidFill>
              </a:rPr>
              <a:t>S</a:t>
            </a:r>
            <a:r>
              <a:rPr lang="en-US" sz="2800" dirty="0" smtClean="0">
                <a:solidFill>
                  <a:schemeClr val="accent5">
                    <a:lumMod val="75000"/>
                  </a:schemeClr>
                </a:solidFill>
              </a:rPr>
              <a:t>tructured</a:t>
            </a:r>
            <a:endParaRPr lang="en-GB" sz="2800" dirty="0">
              <a:solidFill>
                <a:schemeClr val="accent5">
                  <a:lumMod val="75000"/>
                </a:schemeClr>
              </a:solidFill>
            </a:endParaRPr>
          </a:p>
        </p:txBody>
      </p:sp>
      <p:sp>
        <p:nvSpPr>
          <p:cNvPr id="24" name="Line Callout 2 23"/>
          <p:cNvSpPr/>
          <p:nvPr/>
        </p:nvSpPr>
        <p:spPr>
          <a:xfrm>
            <a:off x="6226087" y="1749552"/>
            <a:ext cx="2834275" cy="612648"/>
          </a:xfrm>
          <a:prstGeom prst="borderCallout2">
            <a:avLst>
              <a:gd name="adj1" fmla="val 42316"/>
              <a:gd name="adj2" fmla="val -1541"/>
              <a:gd name="adj3" fmla="val 44935"/>
              <a:gd name="adj4" fmla="val -15535"/>
              <a:gd name="adj5" fmla="val 96789"/>
              <a:gd name="adj6" fmla="val -62757"/>
            </a:avLst>
          </a:prstGeom>
          <a:solidFill>
            <a:srgbClr val="FFCC66"/>
          </a:solidFill>
          <a:effectLst>
            <a:glow rad="228600">
              <a:schemeClr val="accent1">
                <a:satMod val="175000"/>
                <a:alpha val="40000"/>
              </a:schemeClr>
            </a:glo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Executive Support Systems (ESS)</a:t>
            </a:r>
            <a:endParaRPr lang="en-GB" dirty="0">
              <a:solidFill>
                <a:schemeClr val="tx1"/>
              </a:solidFill>
            </a:endParaRPr>
          </a:p>
        </p:txBody>
      </p:sp>
      <p:sp>
        <p:nvSpPr>
          <p:cNvPr id="25" name="Line Callout 2 24"/>
          <p:cNvSpPr/>
          <p:nvPr/>
        </p:nvSpPr>
        <p:spPr>
          <a:xfrm>
            <a:off x="6218648" y="2485999"/>
            <a:ext cx="2834275" cy="1273354"/>
          </a:xfrm>
          <a:prstGeom prst="borderCallout2">
            <a:avLst>
              <a:gd name="adj1" fmla="val 42316"/>
              <a:gd name="adj2" fmla="val -1541"/>
              <a:gd name="adj3" fmla="val 42835"/>
              <a:gd name="adj4" fmla="val -18365"/>
              <a:gd name="adj5" fmla="val 111217"/>
              <a:gd name="adj6" fmla="val -38419"/>
            </a:avLst>
          </a:prstGeom>
          <a:solidFill>
            <a:srgbClr val="C074B0"/>
          </a:solidFill>
          <a:effectLst>
            <a:glow rad="228600">
              <a:schemeClr val="accent6">
                <a:satMod val="175000"/>
                <a:alpha val="40000"/>
              </a:schemeClr>
            </a:glo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Decision Support Systems (DSS)</a:t>
            </a:r>
          </a:p>
          <a:p>
            <a:pPr algn="ctr"/>
            <a:r>
              <a:rPr lang="en-GB" dirty="0" smtClean="0">
                <a:solidFill>
                  <a:schemeClr val="tx1"/>
                </a:solidFill>
              </a:rPr>
              <a:t>Management Information Systems (MIS)</a:t>
            </a:r>
            <a:endParaRPr lang="en-GB" dirty="0">
              <a:solidFill>
                <a:schemeClr val="tx1"/>
              </a:solidFill>
            </a:endParaRPr>
          </a:p>
        </p:txBody>
      </p:sp>
      <p:sp>
        <p:nvSpPr>
          <p:cNvPr id="26" name="Line Callout 2 25"/>
          <p:cNvSpPr/>
          <p:nvPr/>
        </p:nvSpPr>
        <p:spPr>
          <a:xfrm>
            <a:off x="6233525" y="3883152"/>
            <a:ext cx="2834275" cy="612648"/>
          </a:xfrm>
          <a:prstGeom prst="borderCallout2">
            <a:avLst>
              <a:gd name="adj1" fmla="val 52790"/>
              <a:gd name="adj2" fmla="val 1289"/>
              <a:gd name="adj3" fmla="val 84213"/>
              <a:gd name="adj4" fmla="val -10441"/>
              <a:gd name="adj5" fmla="val 251282"/>
              <a:gd name="adj6" fmla="val -35023"/>
            </a:avLst>
          </a:prstGeom>
          <a:solidFill>
            <a:srgbClr val="8EDA5A"/>
          </a:solidFill>
          <a:effectLst>
            <a:glow rad="228600">
              <a:schemeClr val="accent3">
                <a:satMod val="175000"/>
                <a:alpha val="40000"/>
              </a:schemeClr>
            </a:glo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 Transaction Processing Systems (TPS)</a:t>
            </a:r>
            <a:endParaRPr lang="en-GB" dirty="0">
              <a:solidFill>
                <a:schemeClr val="tx1"/>
              </a:solidFill>
            </a:endParaRPr>
          </a:p>
        </p:txBody>
      </p:sp>
      <p:sp>
        <p:nvSpPr>
          <p:cNvPr id="27" name="TextBox 26"/>
          <p:cNvSpPr txBox="1"/>
          <p:nvPr/>
        </p:nvSpPr>
        <p:spPr>
          <a:xfrm>
            <a:off x="457200" y="1066800"/>
            <a:ext cx="1749966" cy="369332"/>
          </a:xfrm>
          <a:prstGeom prst="rect">
            <a:avLst/>
          </a:prstGeom>
          <a:noFill/>
        </p:spPr>
        <p:txBody>
          <a:bodyPr wrap="none" rtlCol="0">
            <a:spAutoFit/>
          </a:bodyPr>
          <a:lstStyle/>
          <a:p>
            <a:r>
              <a:rPr lang="en-GB" b="1" i="1" u="sng" dirty="0" smtClean="0"/>
              <a:t>Type of Decision</a:t>
            </a:r>
            <a:endParaRPr lang="en-GB" b="1" i="1" u="sng" dirty="0"/>
          </a:p>
        </p:txBody>
      </p:sp>
      <p:sp>
        <p:nvSpPr>
          <p:cNvPr id="28" name="TextBox 27"/>
          <p:cNvSpPr txBox="1"/>
          <p:nvPr/>
        </p:nvSpPr>
        <p:spPr>
          <a:xfrm>
            <a:off x="5839482" y="1002268"/>
            <a:ext cx="2909643" cy="369332"/>
          </a:xfrm>
          <a:prstGeom prst="rect">
            <a:avLst/>
          </a:prstGeom>
          <a:noFill/>
        </p:spPr>
        <p:txBody>
          <a:bodyPr wrap="none" rtlCol="0">
            <a:spAutoFit/>
          </a:bodyPr>
          <a:lstStyle/>
          <a:p>
            <a:r>
              <a:rPr lang="en-GB" b="1" i="1" u="sng" dirty="0"/>
              <a:t>T</a:t>
            </a:r>
            <a:r>
              <a:rPr lang="en-GB" b="1" i="1" u="sng" dirty="0" smtClean="0"/>
              <a:t>ype of Information Systems</a:t>
            </a:r>
            <a:endParaRPr lang="en-GB" b="1" i="1" u="sng" dirty="0"/>
          </a:p>
        </p:txBody>
      </p:sp>
    </p:spTree>
    <p:extLst>
      <p:ext uri="{BB962C8B-B14F-4D97-AF65-F5344CB8AC3E}">
        <p14:creationId xmlns:p14="http://schemas.microsoft.com/office/powerpoint/2010/main" val="206832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barn(inVertical)">
                                      <p:cBhvr>
                                        <p:cTn id="21" dur="500"/>
                                        <p:tgtEl>
                                          <p:spTgt spid="25"/>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randombar(horizontal)">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circle(in)">
                                      <p:cBhvr>
                                        <p:cTn id="31"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4" grpId="0" animBg="1"/>
      <p:bldP spid="25" grpId="0" animBg="1"/>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b="1" dirty="0">
                <a:solidFill>
                  <a:schemeClr val="accent2">
                    <a:lumMod val="75000"/>
                  </a:schemeClr>
                </a:solidFill>
              </a:rPr>
              <a:t>INFORMATION CONCEPTS</a:t>
            </a:r>
            <a:endParaRPr lang="en-GB" sz="4000" b="1" dirty="0">
              <a:solidFill>
                <a:schemeClr val="accent2">
                  <a:lumMod val="75000"/>
                </a:schemeClr>
              </a:solidFill>
            </a:endParaRPr>
          </a:p>
        </p:txBody>
      </p:sp>
      <p:sp>
        <p:nvSpPr>
          <p:cNvPr id="7" name="Content Placeholder 6"/>
          <p:cNvSpPr>
            <a:spLocks noGrp="1"/>
          </p:cNvSpPr>
          <p:nvPr>
            <p:ph idx="1"/>
          </p:nvPr>
        </p:nvSpPr>
        <p:spPr>
          <a:xfrm>
            <a:off x="457200" y="1295400"/>
            <a:ext cx="8229600" cy="4525963"/>
          </a:xfrm>
        </p:spPr>
        <p:txBody>
          <a:bodyPr>
            <a:noAutofit/>
          </a:bodyPr>
          <a:lstStyle/>
          <a:p>
            <a:r>
              <a:rPr lang="en-GB" sz="2800" dirty="0" smtClean="0"/>
              <a:t>Information concepts involves several terms and phrases which we need to understand and appreciate before we can continue:</a:t>
            </a:r>
          </a:p>
          <a:p>
            <a:pPr lvl="1"/>
            <a:r>
              <a:rPr lang="en-GB" sz="2400" dirty="0" smtClean="0"/>
              <a:t>Data processing</a:t>
            </a:r>
          </a:p>
          <a:p>
            <a:pPr lvl="1"/>
            <a:r>
              <a:rPr lang="en-GB" sz="2400" dirty="0" smtClean="0"/>
              <a:t>Data</a:t>
            </a:r>
          </a:p>
          <a:p>
            <a:pPr lvl="1"/>
            <a:r>
              <a:rPr lang="en-GB" sz="2400" dirty="0" smtClean="0"/>
              <a:t>Information</a:t>
            </a:r>
          </a:p>
          <a:p>
            <a:pPr lvl="1"/>
            <a:r>
              <a:rPr lang="en-US" sz="2400" dirty="0"/>
              <a:t>Information Systems </a:t>
            </a:r>
            <a:r>
              <a:rPr lang="en-US" sz="2400" dirty="0" smtClean="0"/>
              <a:t>Literacy</a:t>
            </a:r>
          </a:p>
          <a:p>
            <a:pPr lvl="1"/>
            <a:r>
              <a:rPr lang="en-US" sz="2400" dirty="0"/>
              <a:t>Computer </a:t>
            </a:r>
            <a:r>
              <a:rPr lang="en-US" sz="2400" dirty="0" smtClean="0"/>
              <a:t>Literacy</a:t>
            </a:r>
          </a:p>
          <a:p>
            <a:pPr lvl="1"/>
            <a:r>
              <a:rPr lang="en-US" sz="2400" dirty="0"/>
              <a:t>Information Technology</a:t>
            </a:r>
            <a:endParaRPr lang="en-GB" sz="2400" dirty="0"/>
          </a:p>
          <a:p>
            <a:pPr lvl="1"/>
            <a:r>
              <a:rPr lang="en-US" sz="2400" dirty="0"/>
              <a:t>Information System</a:t>
            </a:r>
            <a:endParaRPr lang="en-GB" sz="2400" dirty="0"/>
          </a:p>
          <a:p>
            <a:pPr lvl="1"/>
            <a:r>
              <a:rPr lang="en-US" sz="2400" dirty="0"/>
              <a:t>A Computer Based Information System (CBIS</a:t>
            </a:r>
            <a:r>
              <a:rPr lang="en-US" sz="2400" b="1" dirty="0" smtClean="0"/>
              <a:t>)</a:t>
            </a:r>
            <a:endParaRPr lang="en-GB" sz="2400" dirty="0" smtClean="0"/>
          </a:p>
          <a:p>
            <a:endParaRPr lang="en-GB" sz="2800" dirty="0" smtClean="0"/>
          </a:p>
        </p:txBody>
      </p:sp>
    </p:spTree>
    <p:extLst>
      <p:ext uri="{BB962C8B-B14F-4D97-AF65-F5344CB8AC3E}">
        <p14:creationId xmlns:p14="http://schemas.microsoft.com/office/powerpoint/2010/main" val="3411449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000" b="1" dirty="0">
                <a:solidFill>
                  <a:schemeClr val="accent2">
                    <a:lumMod val="75000"/>
                  </a:schemeClr>
                </a:solidFill>
              </a:rPr>
              <a:t>DATA PROCESSING</a:t>
            </a:r>
            <a:endParaRPr lang="en-GB" sz="4000" b="1" dirty="0">
              <a:solidFill>
                <a:schemeClr val="accent2">
                  <a:lumMod val="75000"/>
                </a:schemeClr>
              </a:solidFill>
            </a:endParaRPr>
          </a:p>
        </p:txBody>
      </p:sp>
      <p:sp>
        <p:nvSpPr>
          <p:cNvPr id="4" name="Content Placeholder 3"/>
          <p:cNvSpPr>
            <a:spLocks noGrp="1"/>
          </p:cNvSpPr>
          <p:nvPr>
            <p:ph idx="1"/>
          </p:nvPr>
        </p:nvSpPr>
        <p:spPr>
          <a:xfrm>
            <a:off x="457200" y="1143000"/>
            <a:ext cx="8229600" cy="4525963"/>
          </a:xfrm>
        </p:spPr>
        <p:txBody>
          <a:bodyPr>
            <a:noAutofit/>
          </a:bodyPr>
          <a:lstStyle/>
          <a:p>
            <a:r>
              <a:rPr lang="en-GB" sz="3200" dirty="0" smtClean="0"/>
              <a:t>General</a:t>
            </a:r>
            <a:r>
              <a:rPr lang="en-GB" sz="3200" dirty="0"/>
              <a:t>: Operations performed on a given set of data to extract the required information in an appropriate form </a:t>
            </a:r>
            <a:r>
              <a:rPr lang="en-GB" sz="3200" dirty="0" smtClean="0"/>
              <a:t>such as </a:t>
            </a:r>
          </a:p>
          <a:p>
            <a:pPr lvl="1"/>
            <a:r>
              <a:rPr lang="en-GB" sz="2800" dirty="0" smtClean="0"/>
              <a:t>diagrams</a:t>
            </a:r>
            <a:r>
              <a:rPr lang="en-GB" sz="2800" dirty="0"/>
              <a:t>, </a:t>
            </a:r>
            <a:endParaRPr lang="en-GB" sz="2800" dirty="0" smtClean="0"/>
          </a:p>
          <a:p>
            <a:pPr lvl="1"/>
            <a:r>
              <a:rPr lang="en-GB" sz="2800" dirty="0" smtClean="0"/>
              <a:t>reports</a:t>
            </a:r>
            <a:r>
              <a:rPr lang="en-GB" sz="2800" dirty="0"/>
              <a:t>, or </a:t>
            </a:r>
            <a:endParaRPr lang="en-GB" sz="2800" dirty="0" smtClean="0"/>
          </a:p>
          <a:p>
            <a:pPr lvl="1"/>
            <a:r>
              <a:rPr lang="en-GB" sz="2800" dirty="0" smtClean="0"/>
              <a:t>tables</a:t>
            </a:r>
            <a:r>
              <a:rPr lang="en-GB" sz="2800" dirty="0"/>
              <a:t>. </a:t>
            </a:r>
            <a:endParaRPr lang="en-GB" sz="2800" dirty="0" smtClean="0"/>
          </a:p>
          <a:p>
            <a:r>
              <a:rPr lang="en-GB" sz="3200" dirty="0" smtClean="0"/>
              <a:t>Computing: Manipulation of input data with an application program to obtain desired output as an audio/video, graphic, numeric, or text data file.</a:t>
            </a:r>
            <a:br>
              <a:rPr lang="en-GB" sz="3200" dirty="0" smtClean="0"/>
            </a:br>
            <a:endParaRPr lang="en-GB" sz="3200" dirty="0"/>
          </a:p>
        </p:txBody>
      </p:sp>
    </p:spTree>
    <p:extLst>
      <p:ext uri="{BB962C8B-B14F-4D97-AF65-F5344CB8AC3E}">
        <p14:creationId xmlns:p14="http://schemas.microsoft.com/office/powerpoint/2010/main" val="4005875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0"/>
            <a:ext cx="8229600" cy="1143000"/>
          </a:xfrm>
        </p:spPr>
        <p:txBody>
          <a:bodyPr>
            <a:normAutofit/>
          </a:bodyPr>
          <a:lstStyle/>
          <a:p>
            <a:pPr lvl="1" rtl="0">
              <a:spcBef>
                <a:spcPct val="0"/>
              </a:spcBef>
            </a:pPr>
            <a:r>
              <a:rPr lang="en-GB" b="1" kern="1200" dirty="0">
                <a:solidFill>
                  <a:schemeClr val="accent2">
                    <a:lumMod val="75000"/>
                  </a:schemeClr>
                </a:solidFill>
                <a:latin typeface="+mj-lt"/>
                <a:ea typeface="+mj-ea"/>
                <a:cs typeface="+mj-cs"/>
              </a:rPr>
              <a:t>DATA</a:t>
            </a:r>
            <a:endParaRPr lang="en-GB" sz="4000" b="1" kern="1200" dirty="0">
              <a:solidFill>
                <a:schemeClr val="accent2">
                  <a:lumMod val="75000"/>
                </a:schemeClr>
              </a:solidFill>
              <a:latin typeface="+mj-lt"/>
              <a:ea typeface="+mj-ea"/>
              <a:cs typeface="+mj-cs"/>
            </a:endParaRPr>
          </a:p>
        </p:txBody>
      </p:sp>
      <p:sp>
        <p:nvSpPr>
          <p:cNvPr id="9" name="Content Placeholder 8"/>
          <p:cNvSpPr>
            <a:spLocks noGrp="1"/>
          </p:cNvSpPr>
          <p:nvPr>
            <p:ph idx="1"/>
          </p:nvPr>
        </p:nvSpPr>
        <p:spPr>
          <a:xfrm>
            <a:off x="152400" y="1112837"/>
            <a:ext cx="8839200" cy="4525963"/>
          </a:xfrm>
        </p:spPr>
        <p:txBody>
          <a:bodyPr>
            <a:noAutofit/>
          </a:bodyPr>
          <a:lstStyle/>
          <a:p>
            <a:r>
              <a:rPr lang="en-US" sz="2400" dirty="0" smtClean="0"/>
              <a:t>Raw </a:t>
            </a:r>
            <a:r>
              <a:rPr lang="en-US" sz="2400" dirty="0"/>
              <a:t>facts of events that took place internally (daily activities of the organization) and externally (competitors and social activities). </a:t>
            </a:r>
            <a:endParaRPr lang="en-US" sz="2400" dirty="0" smtClean="0"/>
          </a:p>
          <a:p>
            <a:r>
              <a:rPr lang="en-US" sz="2400" dirty="0" smtClean="0"/>
              <a:t>Data </a:t>
            </a:r>
            <a:r>
              <a:rPr lang="en-US" sz="2400" dirty="0"/>
              <a:t>consist of figures, numbers, letters and transactions which have been recorded but not yet processed into a form suitable for decision making. </a:t>
            </a:r>
            <a:endParaRPr lang="en-US" sz="2400" dirty="0" smtClean="0"/>
          </a:p>
          <a:p>
            <a:r>
              <a:rPr lang="en-US" sz="2400" dirty="0" smtClean="0"/>
              <a:t>Data </a:t>
            </a:r>
            <a:r>
              <a:rPr lang="en-US" sz="2400" dirty="0"/>
              <a:t>is meaningless unless it is processed into information. </a:t>
            </a:r>
            <a:endParaRPr lang="en-US" sz="2400" dirty="0" smtClean="0"/>
          </a:p>
          <a:p>
            <a:r>
              <a:rPr lang="en-US" sz="2400" dirty="0" smtClean="0"/>
              <a:t>IS </a:t>
            </a:r>
            <a:r>
              <a:rPr lang="en-US" sz="2400" dirty="0"/>
              <a:t>transforms raw data into useful in formation. </a:t>
            </a:r>
            <a:endParaRPr lang="en-US" sz="2400" dirty="0" smtClean="0"/>
          </a:p>
          <a:p>
            <a:r>
              <a:rPr lang="en-US" sz="2400" dirty="0" smtClean="0"/>
              <a:t>Data </a:t>
            </a:r>
            <a:r>
              <a:rPr lang="en-US" sz="2400" dirty="0"/>
              <a:t>can be processed </a:t>
            </a:r>
            <a:r>
              <a:rPr lang="en-US" sz="2400" dirty="0" smtClean="0"/>
              <a:t>by </a:t>
            </a:r>
            <a:r>
              <a:rPr lang="en-US" sz="2400" dirty="0"/>
              <a:t>classifying, sorting, interpreting, calculating, summarizing, destroying etc. </a:t>
            </a:r>
            <a:endParaRPr lang="en-US" sz="2400" dirty="0" smtClean="0"/>
          </a:p>
          <a:p>
            <a:r>
              <a:rPr lang="en-US" sz="2400" dirty="0" smtClean="0"/>
              <a:t>Data </a:t>
            </a:r>
            <a:r>
              <a:rPr lang="en-US" sz="2400" dirty="0"/>
              <a:t>and information are </a:t>
            </a:r>
            <a:r>
              <a:rPr lang="en-US" sz="2400" dirty="0" smtClean="0"/>
              <a:t>relative </a:t>
            </a:r>
            <a:r>
              <a:rPr lang="en-US" sz="2400" dirty="0"/>
              <a:t>to the user. </a:t>
            </a:r>
            <a:endParaRPr lang="en-US" sz="2400" dirty="0" smtClean="0"/>
          </a:p>
          <a:p>
            <a:r>
              <a:rPr lang="en-US" sz="2400" dirty="0" smtClean="0"/>
              <a:t>What </a:t>
            </a:r>
            <a:r>
              <a:rPr lang="en-US" sz="2400" dirty="0"/>
              <a:t>one may classify as information another may see it to be data. </a:t>
            </a:r>
            <a:endParaRPr lang="en-GB" sz="2400" dirty="0"/>
          </a:p>
        </p:txBody>
      </p:sp>
    </p:spTree>
    <p:extLst>
      <p:ext uri="{BB962C8B-B14F-4D97-AF65-F5344CB8AC3E}">
        <p14:creationId xmlns:p14="http://schemas.microsoft.com/office/powerpoint/2010/main" val="3664939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b="1" dirty="0">
                <a:solidFill>
                  <a:schemeClr val="accent2">
                    <a:lumMod val="75000"/>
                  </a:schemeClr>
                </a:solidFill>
              </a:rPr>
              <a:t>INFORMATION</a:t>
            </a:r>
            <a:endParaRPr lang="en-GB" sz="4800" b="1" dirty="0">
              <a:solidFill>
                <a:schemeClr val="accent2">
                  <a:lumMod val="75000"/>
                </a:schemeClr>
              </a:solidFill>
            </a:endParaRPr>
          </a:p>
        </p:txBody>
      </p:sp>
      <p:sp>
        <p:nvSpPr>
          <p:cNvPr id="5" name="Content Placeholder 4"/>
          <p:cNvSpPr>
            <a:spLocks noGrp="1"/>
          </p:cNvSpPr>
          <p:nvPr>
            <p:ph idx="1"/>
          </p:nvPr>
        </p:nvSpPr>
        <p:spPr>
          <a:xfrm>
            <a:off x="457200" y="1295400"/>
            <a:ext cx="8229600" cy="4525963"/>
          </a:xfrm>
        </p:spPr>
        <p:txBody>
          <a:bodyPr>
            <a:noAutofit/>
          </a:bodyPr>
          <a:lstStyle/>
          <a:p>
            <a:r>
              <a:rPr lang="en-US" sz="3200" dirty="0" smtClean="0"/>
              <a:t>Information is data that have been processed or transformed into meaningful and useful form for decision-making. </a:t>
            </a:r>
          </a:p>
          <a:p>
            <a:r>
              <a:rPr lang="en-US" sz="3200" dirty="0" smtClean="0"/>
              <a:t>Information is therefore organized facts that have value beyond the value of the data or facts. </a:t>
            </a:r>
          </a:p>
          <a:p>
            <a:r>
              <a:rPr lang="en-US" sz="3200" dirty="0" smtClean="0"/>
              <a:t>It is data that has meaning within a specific context and can be obtained through input (raw data), processing and output (information)</a:t>
            </a:r>
            <a:endParaRPr lang="en-GB" sz="3200" dirty="0" smtClean="0"/>
          </a:p>
          <a:p>
            <a:endParaRPr lang="en-GB" sz="3200" dirty="0"/>
          </a:p>
        </p:txBody>
      </p:sp>
    </p:spTree>
    <p:extLst>
      <p:ext uri="{BB962C8B-B14F-4D97-AF65-F5344CB8AC3E}">
        <p14:creationId xmlns:p14="http://schemas.microsoft.com/office/powerpoint/2010/main" val="1505524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b="1" dirty="0">
                <a:solidFill>
                  <a:schemeClr val="accent2">
                    <a:lumMod val="75000"/>
                  </a:schemeClr>
                </a:solidFill>
              </a:rPr>
              <a:t>DATA + MEANING = INFORMATION</a:t>
            </a:r>
            <a:endParaRPr lang="en-GB" b="1" dirty="0">
              <a:solidFill>
                <a:schemeClr val="accent2">
                  <a:lumMod val="75000"/>
                </a:schemeClr>
              </a:solidFill>
            </a:endParaRPr>
          </a:p>
        </p:txBody>
      </p:sp>
      <p:sp>
        <p:nvSpPr>
          <p:cNvPr id="6"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7" name="Group 1"/>
          <p:cNvGrpSpPr>
            <a:grpSpLocks/>
          </p:cNvGrpSpPr>
          <p:nvPr/>
        </p:nvGrpSpPr>
        <p:grpSpPr bwMode="auto">
          <a:xfrm>
            <a:off x="381001" y="1446308"/>
            <a:ext cx="8153399" cy="4701602"/>
            <a:chOff x="2340" y="3600"/>
            <a:chExt cx="7740" cy="3420"/>
          </a:xfrm>
        </p:grpSpPr>
        <p:sp>
          <p:nvSpPr>
            <p:cNvPr id="8" name="Rectangle 8"/>
            <p:cNvSpPr>
              <a:spLocks noChangeArrowheads="1"/>
            </p:cNvSpPr>
            <p:nvPr/>
          </p:nvSpPr>
          <p:spPr bwMode="auto">
            <a:xfrm>
              <a:off x="5400" y="3600"/>
              <a:ext cx="180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STORE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Protect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7"/>
            <p:cNvSpPr>
              <a:spLocks noChangeArrowheads="1"/>
            </p:cNvSpPr>
            <p:nvPr/>
          </p:nvSpPr>
          <p:spPr bwMode="auto">
            <a:xfrm>
              <a:off x="2340" y="5220"/>
              <a:ext cx="2242" cy="10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INPUT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Originate data</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Line 6"/>
            <p:cNvSpPr>
              <a:spLocks noChangeShapeType="1"/>
            </p:cNvSpPr>
            <p:nvPr/>
          </p:nvSpPr>
          <p:spPr bwMode="auto">
            <a:xfrm>
              <a:off x="4582" y="5760"/>
              <a:ext cx="63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1" name="Rectangle 5"/>
            <p:cNvSpPr>
              <a:spLocks noChangeArrowheads="1"/>
            </p:cNvSpPr>
            <p:nvPr/>
          </p:nvSpPr>
          <p:spPr bwMode="auto">
            <a:xfrm>
              <a:off x="5220" y="5220"/>
              <a:ext cx="2160" cy="1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PROCESS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Sort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Calculate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Compare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Summarize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retrieve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Line 4"/>
            <p:cNvSpPr>
              <a:spLocks noChangeShapeType="1"/>
            </p:cNvSpPr>
            <p:nvPr/>
          </p:nvSpPr>
          <p:spPr bwMode="auto">
            <a:xfrm>
              <a:off x="7380" y="5760"/>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3" name="Rectangle 3"/>
            <p:cNvSpPr>
              <a:spLocks noChangeArrowheads="1"/>
            </p:cNvSpPr>
            <p:nvPr/>
          </p:nvSpPr>
          <p:spPr bwMode="auto">
            <a:xfrm>
              <a:off x="8100" y="5150"/>
              <a:ext cx="1980" cy="9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OUTPUT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Report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Display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Line 2"/>
            <p:cNvSpPr>
              <a:spLocks noChangeShapeType="1"/>
            </p:cNvSpPr>
            <p:nvPr/>
          </p:nvSpPr>
          <p:spPr bwMode="auto">
            <a:xfrm>
              <a:off x="6300" y="4320"/>
              <a:ext cx="0" cy="90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grpSp>
      <p:sp>
        <p:nvSpPr>
          <p:cNvPr id="15" name="Rectangle 14"/>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Oval Callout 19"/>
          <p:cNvSpPr/>
          <p:nvPr/>
        </p:nvSpPr>
        <p:spPr>
          <a:xfrm>
            <a:off x="894908" y="2816352"/>
            <a:ext cx="1571846" cy="612648"/>
          </a:xfrm>
          <a:prstGeom prst="wedgeEllipseCallout">
            <a:avLst>
              <a:gd name="adj1" fmla="val -29416"/>
              <a:gd name="adj2" fmla="val 894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00B050"/>
                </a:solidFill>
              </a:rPr>
              <a:t>DATA</a:t>
            </a:r>
            <a:endParaRPr lang="en-GB" sz="3200" b="1" dirty="0">
              <a:solidFill>
                <a:srgbClr val="00B050"/>
              </a:solidFill>
            </a:endParaRPr>
          </a:p>
        </p:txBody>
      </p:sp>
      <p:sp>
        <p:nvSpPr>
          <p:cNvPr id="21" name="Plus 20"/>
          <p:cNvSpPr/>
          <p:nvPr/>
        </p:nvSpPr>
        <p:spPr>
          <a:xfrm>
            <a:off x="1999911" y="5357803"/>
            <a:ext cx="647926" cy="6858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Rounded Rectangle 21"/>
          <p:cNvSpPr/>
          <p:nvPr/>
        </p:nvSpPr>
        <p:spPr>
          <a:xfrm>
            <a:off x="3476847" y="6147910"/>
            <a:ext cx="2085753" cy="710090"/>
          </a:xfrm>
          <a:prstGeom prst="roundRect">
            <a:avLst/>
          </a:prstGeom>
          <a:effectLst>
            <a:glow rad="228600">
              <a:schemeClr val="accent6">
                <a:satMod val="175000"/>
                <a:alpha val="40000"/>
              </a:schemeClr>
            </a:glow>
          </a:effectLst>
          <a:scene3d>
            <a:camera prst="orthographicFront"/>
            <a:lightRig rig="threePt" dir="t"/>
          </a:scene3d>
          <a:sp3d>
            <a:bevelB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00B050"/>
                </a:solidFill>
              </a:rPr>
              <a:t>MEANING</a:t>
            </a:r>
            <a:endParaRPr lang="en-GB" sz="3200" b="1" dirty="0">
              <a:solidFill>
                <a:srgbClr val="00B050"/>
              </a:solidFill>
            </a:endParaRPr>
          </a:p>
        </p:txBody>
      </p:sp>
      <p:sp>
        <p:nvSpPr>
          <p:cNvPr id="23" name="Equal 22"/>
          <p:cNvSpPr/>
          <p:nvPr/>
        </p:nvSpPr>
        <p:spPr>
          <a:xfrm>
            <a:off x="5208181" y="2819400"/>
            <a:ext cx="584791" cy="63665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4" name="Rounded Rectangle 23"/>
          <p:cNvSpPr/>
          <p:nvPr/>
        </p:nvSpPr>
        <p:spPr>
          <a:xfrm>
            <a:off x="5867400" y="2814553"/>
            <a:ext cx="3186484" cy="710090"/>
          </a:xfrm>
          <a:prstGeom prst="roundRect">
            <a:avLst/>
          </a:prstGeom>
          <a:effectLst>
            <a:glow rad="228600">
              <a:schemeClr val="accent6">
                <a:satMod val="175000"/>
                <a:alpha val="40000"/>
              </a:schemeClr>
            </a:glow>
          </a:effectLst>
          <a:scene3d>
            <a:camera prst="orthographicFront"/>
            <a:lightRig rig="threePt" dir="t"/>
          </a:scene3d>
          <a:sp3d>
            <a:bevelB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00B050"/>
                </a:solidFill>
              </a:rPr>
              <a:t>INFORMATION</a:t>
            </a:r>
            <a:endParaRPr lang="en-GB" sz="3200" b="1" dirty="0">
              <a:solidFill>
                <a:srgbClr val="00B050"/>
              </a:solidFill>
            </a:endParaRPr>
          </a:p>
        </p:txBody>
      </p:sp>
    </p:spTree>
    <p:extLst>
      <p:ext uri="{BB962C8B-B14F-4D97-AF65-F5344CB8AC3E}">
        <p14:creationId xmlns:p14="http://schemas.microsoft.com/office/powerpoint/2010/main" val="14579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1000" fill="hold"/>
                                        <p:tgtEl>
                                          <p:spTgt spid="21"/>
                                        </p:tgtEl>
                                        <p:attrNameLst>
                                          <p:attrName>ppt_x</p:attrName>
                                        </p:attrNameLst>
                                      </p:cBhvr>
                                      <p:tavLst>
                                        <p:tav tm="0">
                                          <p:val>
                                            <p:strVal val="#ppt_x"/>
                                          </p:val>
                                        </p:tav>
                                        <p:tav tm="100000">
                                          <p:val>
                                            <p:strVal val="#ppt_x"/>
                                          </p:val>
                                        </p:tav>
                                      </p:tavLst>
                                    </p:anim>
                                    <p:anim calcmode="lin" valueType="num">
                                      <p:cBhvr additive="base">
                                        <p:cTn id="12" dur="10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dissolv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heel(1)">
                                      <p:cBhvr>
                                        <p:cTn id="22" dur="20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iterate type="lt">
                                    <p:tmPct val="10000"/>
                                  </p:iterate>
                                  <p:childTnLst>
                                    <p:set>
                                      <p:cBhvr>
                                        <p:cTn id="26" dur="1" fill="hold">
                                          <p:stCondLst>
                                            <p:cond delay="0"/>
                                          </p:stCondLst>
                                        </p:cTn>
                                        <p:tgtEl>
                                          <p:spTgt spid="24"/>
                                        </p:tgtEl>
                                        <p:attrNameLst>
                                          <p:attrName>style.visibility</p:attrName>
                                        </p:attrNameLst>
                                      </p:cBhvr>
                                      <p:to>
                                        <p:strVal val="visible"/>
                                      </p:to>
                                    </p:set>
                                    <p:animEffect transition="in" filter="barn(inVertical)">
                                      <p:cBhvr>
                                        <p:cTn id="2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b="1" dirty="0">
                <a:solidFill>
                  <a:schemeClr val="accent2">
                    <a:lumMod val="75000"/>
                  </a:schemeClr>
                </a:solidFill>
              </a:rPr>
              <a:t>INFORMATION SYSTEMS LITERACY</a:t>
            </a:r>
            <a:endParaRPr lang="en-GB" b="1" dirty="0">
              <a:solidFill>
                <a:schemeClr val="accent2">
                  <a:lumMod val="75000"/>
                </a:schemeClr>
              </a:solidFill>
            </a:endParaRPr>
          </a:p>
        </p:txBody>
      </p:sp>
      <p:sp>
        <p:nvSpPr>
          <p:cNvPr id="4" name="Content Placeholder 3"/>
          <p:cNvSpPr>
            <a:spLocks noGrp="1"/>
          </p:cNvSpPr>
          <p:nvPr>
            <p:ph idx="1"/>
          </p:nvPr>
        </p:nvSpPr>
        <p:spPr>
          <a:xfrm>
            <a:off x="0" y="1371600"/>
            <a:ext cx="9067800" cy="4525963"/>
          </a:xfrm>
        </p:spPr>
        <p:txBody>
          <a:bodyPr>
            <a:noAutofit/>
          </a:bodyPr>
          <a:lstStyle/>
          <a:p>
            <a:r>
              <a:rPr lang="en-US" sz="3600" dirty="0" smtClean="0"/>
              <a:t>Deals </a:t>
            </a:r>
            <a:r>
              <a:rPr lang="en-US" sz="3600" dirty="0"/>
              <a:t>with having Broad-based understanding of </a:t>
            </a:r>
            <a:r>
              <a:rPr lang="en-US" sz="3600" dirty="0" smtClean="0"/>
              <a:t>IS </a:t>
            </a:r>
            <a:r>
              <a:rPr lang="en-US" sz="3600" dirty="0"/>
              <a:t>which includes behavioral knowledge about organizations and individuals using information systems. </a:t>
            </a:r>
            <a:endParaRPr lang="en-US" sz="3600" dirty="0" smtClean="0"/>
          </a:p>
          <a:p>
            <a:r>
              <a:rPr lang="en-US" sz="3600" dirty="0" smtClean="0"/>
              <a:t>It </a:t>
            </a:r>
            <a:r>
              <a:rPr lang="en-US" sz="3600" dirty="0"/>
              <a:t>basically deals with having in-depth knowledge in how to gather and process the appropriate data into information </a:t>
            </a:r>
            <a:r>
              <a:rPr lang="en-GB" sz="3600" dirty="0" smtClean="0"/>
              <a:t>.</a:t>
            </a:r>
            <a:endParaRPr lang="en-GB" sz="3600" b="1" u="sng" dirty="0"/>
          </a:p>
        </p:txBody>
      </p:sp>
    </p:spTree>
    <p:extLst>
      <p:ext uri="{BB962C8B-B14F-4D97-AF65-F5344CB8AC3E}">
        <p14:creationId xmlns:p14="http://schemas.microsoft.com/office/powerpoint/2010/main" val="3642183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UPSA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UPSA template</Template>
  <TotalTime>1833</TotalTime>
  <Words>2201</Words>
  <Application>Microsoft Office PowerPoint</Application>
  <PresentationFormat>On-screen Show (4:3)</PresentationFormat>
  <Paragraphs>274</Paragraphs>
  <Slides>33</Slides>
  <Notes>29</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UPSA template</vt:lpstr>
      <vt:lpstr>THANKS BE TO GOD ALMIGHTY</vt:lpstr>
      <vt:lpstr>Introduction to Computer Technology</vt:lpstr>
      <vt:lpstr>OBJECTIVES OF THE SESSION</vt:lpstr>
      <vt:lpstr>INFORMATION CONCEPTS</vt:lpstr>
      <vt:lpstr>DATA PROCESSING</vt:lpstr>
      <vt:lpstr>DATA</vt:lpstr>
      <vt:lpstr>INFORMATION</vt:lpstr>
      <vt:lpstr>DATA + MEANING = INFORMATION</vt:lpstr>
      <vt:lpstr>INFORMATION SYSTEMS LITERACY</vt:lpstr>
      <vt:lpstr>COMPUTER LITERACY</vt:lpstr>
      <vt:lpstr>INFORMATION TECHNOLOGY (IT)</vt:lpstr>
      <vt:lpstr>PowerPoint Presentation</vt:lpstr>
      <vt:lpstr>INFORMATION SYSTEM (IS)</vt:lpstr>
      <vt:lpstr>A COMPUTER BASED INFORMATION SYSTEM (CBIS)</vt:lpstr>
      <vt:lpstr>A COMPUTER BASED INFORMATION SYSTEM (CBIS)</vt:lpstr>
      <vt:lpstr>PowerPoint Presentation</vt:lpstr>
      <vt:lpstr>PowerPoint Presentation</vt:lpstr>
      <vt:lpstr>PowerPoint Presentation</vt:lpstr>
      <vt:lpstr>QUALITIES OF GOOD INFORMATION</vt:lpstr>
      <vt:lpstr>QUALITIES OF GOOD INFORMATION</vt:lpstr>
      <vt:lpstr>QUALITIES OF GOOD INFORMATION</vt:lpstr>
      <vt:lpstr>QUALITIES OF GOOD INFORMATION</vt:lpstr>
      <vt:lpstr>TIME DIMENSION</vt:lpstr>
      <vt:lpstr>CONTENT DIMENSION</vt:lpstr>
      <vt:lpstr>FORM DIMENSION</vt:lpstr>
      <vt:lpstr>VALUE OF INFORMATION</vt:lpstr>
      <vt:lpstr>INFORMATION SYSTEM TYPES</vt:lpstr>
      <vt:lpstr>INFORMATION SYSTEM TYPES</vt:lpstr>
      <vt:lpstr>PowerPoint Presentation</vt:lpstr>
      <vt:lpstr>LOWER OR OPERATIONAL LEVEL</vt:lpstr>
      <vt:lpstr>MIDDLE OR TACTICAL LEVEL</vt:lpstr>
      <vt:lpstr>STRATEGIC OR TOP LEVEL</vt:lpstr>
      <vt:lpstr>INFORMATION PYRAMID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Applications</dc:title>
  <dc:creator>Akanferi</dc:creator>
  <cp:lastModifiedBy>Akanferi</cp:lastModifiedBy>
  <cp:revision>266</cp:revision>
  <dcterms:created xsi:type="dcterms:W3CDTF">2012-09-13T09:47:39Z</dcterms:created>
  <dcterms:modified xsi:type="dcterms:W3CDTF">2014-02-16T10:23:09Z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