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257" r:id="rId4"/>
    <p:sldId id="258" r:id="rId5"/>
    <p:sldId id="290" r:id="rId6"/>
    <p:sldId id="291" r:id="rId7"/>
    <p:sldId id="260" r:id="rId8"/>
    <p:sldId id="289" r:id="rId9"/>
    <p:sldId id="267" r:id="rId10"/>
    <p:sldId id="263" r:id="rId11"/>
    <p:sldId id="264" r:id="rId12"/>
    <p:sldId id="265" r:id="rId13"/>
    <p:sldId id="266" r:id="rId14"/>
    <p:sldId id="268" r:id="rId15"/>
    <p:sldId id="288" r:id="rId16"/>
    <p:sldId id="269" r:id="rId17"/>
    <p:sldId id="270" r:id="rId18"/>
    <p:sldId id="273" r:id="rId19"/>
    <p:sldId id="274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DA5A"/>
    <a:srgbClr val="C074B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944" autoAdjust="0"/>
    <p:restoredTop sz="87544" autoAdjust="0"/>
  </p:normalViewPr>
  <p:slideViewPr>
    <p:cSldViewPr>
      <p:cViewPr varScale="1">
        <p:scale>
          <a:sx n="60" d="100"/>
          <a:sy n="60" d="100"/>
        </p:scale>
        <p:origin x="-13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4764"/>
    </p:cViewPr>
  </p:sorterViewPr>
  <p:notesViewPr>
    <p:cSldViewPr>
      <p:cViewPr varScale="1">
        <p:scale>
          <a:sx n="81" d="100"/>
          <a:sy n="81" d="100"/>
        </p:scale>
        <p:origin x="-208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21B00-6FC2-41C5-8CC8-B9EEA04C504C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98FED-E309-4234-8533-7FE78C0777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59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4F934-0B1F-4A2D-B327-660F7F58F120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592BD-A84E-44A3-8DF7-E6ED0C1DA7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0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2BD-A84E-44A3-8DF7-E6ED0C1DA78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Modem is a.  Your computer send data in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binary code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your modern which converts the binary-coded data to an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analogue signal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dirty="0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B7F11254-4A4D-4246-BDC7-371D1BF2AB9C}" type="slidenum">
              <a:rPr lang="en-US" sz="1200">
                <a:latin typeface="Times New Roman" pitchFamily="18" charset="0"/>
              </a:rPr>
              <a:pPr eaLnBrk="1" hangingPunct="1"/>
              <a:t>15</a:t>
            </a:fld>
            <a:endParaRPr 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2BD-A84E-44A3-8DF7-E6ED0C1DA78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95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2BD-A84E-44A3-8DF7-E6ED0C1DA78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597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Electronic mail is the most widely used feature of the internet.  It has now become a vital tool of communication for people.</a:t>
            </a:r>
          </a:p>
          <a:p>
            <a:pPr marL="228600" indent="-228600"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Search engine is software that searches a particular piece of information according to the specified criteria. (Google, Yahoo, MSN, AltaVista, Look Smart, Netscape, Info space, Amazon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Ebay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2BD-A84E-44A3-8DF7-E6ED0C1DA78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21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CFC28CD5-E981-4CFB-AD3A-1063A7224C52}" type="slidenum">
              <a:rPr lang="en-US" sz="1200">
                <a:latin typeface="Times New Roman" pitchFamily="18" charset="0"/>
              </a:rPr>
              <a:pPr eaLnBrk="1" hangingPunct="1"/>
              <a:t>8</a:t>
            </a:fld>
            <a:endParaRPr 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marR="0" lvl="3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3200" b="1" i="1" dirty="0" smtClean="0"/>
              <a:t>Knowledge- based e-learning</a:t>
            </a:r>
            <a:r>
              <a:rPr lang="en-US" sz="3200" i="1" dirty="0" smtClean="0"/>
              <a:t>: </a:t>
            </a:r>
            <a:r>
              <a:rPr lang="en-US" sz="3200" i="0" dirty="0" smtClean="0"/>
              <a:t>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nvolves giving step-by-step instructions to perform a particular task.</a:t>
            </a:r>
          </a:p>
          <a:p>
            <a:pPr marL="2286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b="1" i="1" dirty="0" smtClean="0"/>
              <a:t>Online Support-based e-Learning</a:t>
            </a:r>
            <a:r>
              <a:rPr lang="en-US" sz="1200" i="1" dirty="0" smtClean="0"/>
              <a:t>: 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user puts up his query on forum chat rooms, online bulletin boards, emails etc. and gets the answer to his query online.</a:t>
            </a:r>
            <a:endParaRPr lang="en-US" sz="1200" i="1" dirty="0" smtClean="0"/>
          </a:p>
          <a:p>
            <a:pPr marL="2286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b="1" i="1" dirty="0" smtClean="0"/>
              <a:t>Synchronous-based e-Learning</a:t>
            </a:r>
            <a:r>
              <a:rPr lang="en-US" sz="1200" i="1" dirty="0" smtClean="0"/>
              <a:t>: 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perates in real–time environment where an instructor provides learning and training to students.</a:t>
            </a:r>
          </a:p>
          <a:p>
            <a:pPr marL="2286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Asynchronous–based e-Learning: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ost common as it involves self-learning by means of Internet, Intranet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CD-Rom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It may include access to instructors through online bulletin boards, online discussion groups, and emails.</a:t>
            </a:r>
            <a:endParaRPr lang="en-US" sz="1200" i="1" dirty="0" smtClean="0"/>
          </a:p>
          <a:p>
            <a:pPr marL="2286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2BD-A84E-44A3-8DF7-E6ED0C1DA78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94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E28FF9BA-FCD2-411A-AA7E-154C19283C08}" type="slidenum">
              <a:rPr lang="en-US" sz="1200">
                <a:latin typeface="Times New Roman" pitchFamily="18" charset="0"/>
              </a:rPr>
              <a:pPr eaLnBrk="1" hangingPunct="1"/>
              <a:t>10</a:t>
            </a:fld>
            <a:endParaRPr 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E931CAB2-8077-4D35-A8AF-09562D9C8BC8}" type="slidenum">
              <a:rPr lang="en-US" sz="1200">
                <a:latin typeface="Times New Roman" pitchFamily="18" charset="0"/>
              </a:rPr>
              <a:pPr eaLnBrk="1" hangingPunct="1"/>
              <a:t>11</a:t>
            </a:fld>
            <a:endParaRPr 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1FF2FB5E-D815-4EF8-9862-885885F1E5E4}" type="slidenum">
              <a:rPr lang="en-US" sz="1200">
                <a:latin typeface="Times New Roman" pitchFamily="18" charset="0"/>
              </a:rPr>
              <a:pPr eaLnBrk="1" hangingPunct="1"/>
              <a:t>12</a:t>
            </a:fld>
            <a:endParaRPr 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178C5771-7B94-4D29-A8C6-302BF87F5AAA}" type="slidenum">
              <a:rPr lang="en-US" sz="1200">
                <a:latin typeface="Times New Roman" pitchFamily="18" charset="0"/>
              </a:rPr>
              <a:pPr eaLnBrk="1" hangingPunct="1"/>
              <a:t>13</a:t>
            </a:fld>
            <a:endParaRPr 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 userDrawn="1"/>
        </p:nvGrpSpPr>
        <p:grpSpPr>
          <a:xfrm>
            <a:off x="0" y="2267858"/>
            <a:ext cx="4191000" cy="4590144"/>
            <a:chOff x="-1" y="1600199"/>
            <a:chExt cx="4501019" cy="5257801"/>
          </a:xfrm>
        </p:grpSpPr>
        <p:sp>
          <p:nvSpPr>
            <p:cNvPr id="39" name="Freeform 7"/>
            <p:cNvSpPr>
              <a:spLocks/>
            </p:cNvSpPr>
            <p:nvPr userDrawn="1"/>
          </p:nvSpPr>
          <p:spPr bwMode="auto">
            <a:xfrm>
              <a:off x="-1" y="1600199"/>
              <a:ext cx="4127498" cy="2514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"/>
            <p:cNvSpPr>
              <a:spLocks/>
            </p:cNvSpPr>
            <p:nvPr userDrawn="1"/>
          </p:nvSpPr>
          <p:spPr bwMode="auto">
            <a:xfrm>
              <a:off x="-1" y="3581398"/>
              <a:ext cx="1600200" cy="3276599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9"/>
            <p:cNvSpPr>
              <a:spLocks/>
            </p:cNvSpPr>
            <p:nvPr userDrawn="1"/>
          </p:nvSpPr>
          <p:spPr bwMode="auto">
            <a:xfrm>
              <a:off x="0" y="2438399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"/>
            <p:cNvSpPr>
              <a:spLocks/>
            </p:cNvSpPr>
            <p:nvPr userDrawn="1"/>
          </p:nvSpPr>
          <p:spPr bwMode="auto">
            <a:xfrm>
              <a:off x="1224419" y="3886199"/>
              <a:ext cx="3276599" cy="2971800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1"/>
            <p:cNvSpPr>
              <a:spLocks/>
            </p:cNvSpPr>
            <p:nvPr userDrawn="1"/>
          </p:nvSpPr>
          <p:spPr bwMode="auto">
            <a:xfrm>
              <a:off x="876758" y="3994150"/>
              <a:ext cx="1719262" cy="2863850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Freeform 46"/>
          <p:cNvSpPr>
            <a:spLocks/>
          </p:cNvSpPr>
          <p:nvPr userDrawn="1"/>
        </p:nvSpPr>
        <p:spPr bwMode="auto">
          <a:xfrm>
            <a:off x="7543800" y="0"/>
            <a:ext cx="1600201" cy="220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2" y="0"/>
              </a:cxn>
              <a:cxn ang="0">
                <a:pos x="1432" y="3492"/>
              </a:cxn>
              <a:cxn ang="0">
                <a:pos x="1419" y="3252"/>
              </a:cxn>
              <a:cxn ang="0">
                <a:pos x="1406" y="3024"/>
              </a:cxn>
              <a:cxn ang="0">
                <a:pos x="1393" y="2807"/>
              </a:cxn>
              <a:cxn ang="0">
                <a:pos x="1379" y="2601"/>
              </a:cxn>
              <a:cxn ang="0">
                <a:pos x="1364" y="2407"/>
              </a:cxn>
              <a:cxn ang="0">
                <a:pos x="1348" y="2222"/>
              </a:cxn>
              <a:cxn ang="0">
                <a:pos x="1330" y="2047"/>
              </a:cxn>
              <a:cxn ang="0">
                <a:pos x="1311" y="1881"/>
              </a:cxn>
              <a:cxn ang="0">
                <a:pos x="1291" y="1726"/>
              </a:cxn>
              <a:cxn ang="0">
                <a:pos x="1268" y="1580"/>
              </a:cxn>
              <a:cxn ang="0">
                <a:pos x="1245" y="1442"/>
              </a:cxn>
              <a:cxn ang="0">
                <a:pos x="1218" y="1313"/>
              </a:cxn>
              <a:cxn ang="0">
                <a:pos x="1190" y="1192"/>
              </a:cxn>
              <a:cxn ang="0">
                <a:pos x="1158" y="1078"/>
              </a:cxn>
              <a:cxn ang="0">
                <a:pos x="1125" y="973"/>
              </a:cxn>
              <a:cxn ang="0">
                <a:pos x="1089" y="873"/>
              </a:cxn>
              <a:cxn ang="0">
                <a:pos x="1049" y="781"/>
              </a:cxn>
              <a:cxn ang="0">
                <a:pos x="1007" y="696"/>
              </a:cxn>
              <a:cxn ang="0">
                <a:pos x="962" y="617"/>
              </a:cxn>
              <a:cxn ang="0">
                <a:pos x="913" y="544"/>
              </a:cxn>
              <a:cxn ang="0">
                <a:pos x="860" y="475"/>
              </a:cxn>
              <a:cxn ang="0">
                <a:pos x="804" y="413"/>
              </a:cxn>
              <a:cxn ang="0">
                <a:pos x="744" y="354"/>
              </a:cxn>
              <a:cxn ang="0">
                <a:pos x="680" y="301"/>
              </a:cxn>
              <a:cxn ang="0">
                <a:pos x="611" y="252"/>
              </a:cxn>
              <a:cxn ang="0">
                <a:pos x="539" y="206"/>
              </a:cxn>
              <a:cxn ang="0">
                <a:pos x="461" y="165"/>
              </a:cxn>
              <a:cxn ang="0">
                <a:pos x="379" y="128"/>
              </a:cxn>
              <a:cxn ang="0">
                <a:pos x="292" y="92"/>
              </a:cxn>
              <a:cxn ang="0">
                <a:pos x="200" y="59"/>
              </a:cxn>
              <a:cxn ang="0">
                <a:pos x="103" y="28"/>
              </a:cxn>
              <a:cxn ang="0">
                <a:pos x="0" y="0"/>
              </a:cxn>
            </a:cxnLst>
            <a:rect l="0" t="0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7"/>
          <p:cNvSpPr>
            <a:spLocks/>
          </p:cNvSpPr>
          <p:nvPr userDrawn="1"/>
        </p:nvSpPr>
        <p:spPr bwMode="auto">
          <a:xfrm>
            <a:off x="3733800" y="5715000"/>
            <a:ext cx="5029200" cy="762000"/>
          </a:xfrm>
          <a:custGeom>
            <a:avLst/>
            <a:gdLst/>
            <a:ahLst/>
            <a:cxnLst>
              <a:cxn ang="0">
                <a:pos x="17264" y="180"/>
              </a:cxn>
              <a:cxn ang="0">
                <a:pos x="16706" y="689"/>
              </a:cxn>
              <a:cxn ang="0">
                <a:pos x="15959" y="1141"/>
              </a:cxn>
              <a:cxn ang="0">
                <a:pos x="15050" y="1535"/>
              </a:cxn>
              <a:cxn ang="0">
                <a:pos x="14003" y="1871"/>
              </a:cxn>
              <a:cxn ang="0">
                <a:pos x="12844" y="2151"/>
              </a:cxn>
              <a:cxn ang="0">
                <a:pos x="11599" y="2374"/>
              </a:cxn>
              <a:cxn ang="0">
                <a:pos x="10294" y="2540"/>
              </a:cxn>
              <a:cxn ang="0">
                <a:pos x="8951" y="2649"/>
              </a:cxn>
              <a:cxn ang="0">
                <a:pos x="7599" y="2704"/>
              </a:cxn>
              <a:cxn ang="0">
                <a:pos x="6264" y="2702"/>
              </a:cxn>
              <a:cxn ang="0">
                <a:pos x="4968" y="2645"/>
              </a:cxn>
              <a:cxn ang="0">
                <a:pos x="3740" y="2534"/>
              </a:cxn>
              <a:cxn ang="0">
                <a:pos x="2603" y="2367"/>
              </a:cxn>
              <a:cxn ang="0">
                <a:pos x="1584" y="2147"/>
              </a:cxn>
              <a:cxn ang="0">
                <a:pos x="708" y="1871"/>
              </a:cxn>
              <a:cxn ang="0">
                <a:pos x="0" y="1543"/>
              </a:cxn>
              <a:cxn ang="0">
                <a:pos x="341" y="1635"/>
              </a:cxn>
              <a:cxn ang="0">
                <a:pos x="1155" y="1920"/>
              </a:cxn>
              <a:cxn ang="0">
                <a:pos x="2121" y="2151"/>
              </a:cxn>
              <a:cxn ang="0">
                <a:pos x="3215" y="2331"/>
              </a:cxn>
              <a:cxn ang="0">
                <a:pos x="4413" y="2457"/>
              </a:cxn>
              <a:cxn ang="0">
                <a:pos x="5686" y="2531"/>
              </a:cxn>
              <a:cxn ang="0">
                <a:pos x="7011" y="2550"/>
              </a:cxn>
              <a:cxn ang="0">
                <a:pos x="8361" y="2515"/>
              </a:cxn>
              <a:cxn ang="0">
                <a:pos x="9712" y="2426"/>
              </a:cxn>
              <a:cxn ang="0">
                <a:pos x="11037" y="2283"/>
              </a:cxn>
              <a:cxn ang="0">
                <a:pos x="12311" y="2084"/>
              </a:cxn>
              <a:cxn ang="0">
                <a:pos x="13509" y="1831"/>
              </a:cxn>
              <a:cxn ang="0">
                <a:pos x="14604" y="1522"/>
              </a:cxn>
              <a:cxn ang="0">
                <a:pos x="15571" y="1158"/>
              </a:cxn>
              <a:cxn ang="0">
                <a:pos x="16386" y="737"/>
              </a:cxn>
              <a:cxn ang="0">
                <a:pos x="17021" y="260"/>
              </a:cxn>
            </a:cxnLst>
            <a:rect l="0" t="0" r="r" b="b"/>
            <a:pathLst>
              <a:path w="17264" h="2710">
                <a:moveTo>
                  <a:pt x="17264" y="0"/>
                </a:moveTo>
                <a:lnTo>
                  <a:pt x="17264" y="180"/>
                </a:lnTo>
                <a:lnTo>
                  <a:pt x="17010" y="442"/>
                </a:lnTo>
                <a:lnTo>
                  <a:pt x="16706" y="689"/>
                </a:lnTo>
                <a:lnTo>
                  <a:pt x="16354" y="923"/>
                </a:lnTo>
                <a:lnTo>
                  <a:pt x="15959" y="1141"/>
                </a:lnTo>
                <a:lnTo>
                  <a:pt x="15524" y="1345"/>
                </a:lnTo>
                <a:lnTo>
                  <a:pt x="15050" y="1535"/>
                </a:lnTo>
                <a:lnTo>
                  <a:pt x="14543" y="1710"/>
                </a:lnTo>
                <a:lnTo>
                  <a:pt x="14003" y="1871"/>
                </a:lnTo>
                <a:lnTo>
                  <a:pt x="13437" y="2018"/>
                </a:lnTo>
                <a:lnTo>
                  <a:pt x="12844" y="2151"/>
                </a:lnTo>
                <a:lnTo>
                  <a:pt x="12232" y="2269"/>
                </a:lnTo>
                <a:lnTo>
                  <a:pt x="11599" y="2374"/>
                </a:lnTo>
                <a:lnTo>
                  <a:pt x="10952" y="2464"/>
                </a:lnTo>
                <a:lnTo>
                  <a:pt x="10294" y="2540"/>
                </a:lnTo>
                <a:lnTo>
                  <a:pt x="9625" y="2602"/>
                </a:lnTo>
                <a:lnTo>
                  <a:pt x="8951" y="2649"/>
                </a:lnTo>
                <a:lnTo>
                  <a:pt x="8275" y="2684"/>
                </a:lnTo>
                <a:lnTo>
                  <a:pt x="7599" y="2704"/>
                </a:lnTo>
                <a:lnTo>
                  <a:pt x="6928" y="2710"/>
                </a:lnTo>
                <a:lnTo>
                  <a:pt x="6264" y="2702"/>
                </a:lnTo>
                <a:lnTo>
                  <a:pt x="5609" y="2681"/>
                </a:lnTo>
                <a:lnTo>
                  <a:pt x="4968" y="2645"/>
                </a:lnTo>
                <a:lnTo>
                  <a:pt x="4344" y="2597"/>
                </a:lnTo>
                <a:lnTo>
                  <a:pt x="3740" y="2534"/>
                </a:lnTo>
                <a:lnTo>
                  <a:pt x="3158" y="2457"/>
                </a:lnTo>
                <a:lnTo>
                  <a:pt x="2603" y="2367"/>
                </a:lnTo>
                <a:lnTo>
                  <a:pt x="2077" y="2264"/>
                </a:lnTo>
                <a:lnTo>
                  <a:pt x="1584" y="2147"/>
                </a:lnTo>
                <a:lnTo>
                  <a:pt x="1126" y="2016"/>
                </a:lnTo>
                <a:lnTo>
                  <a:pt x="708" y="1871"/>
                </a:lnTo>
                <a:lnTo>
                  <a:pt x="331" y="1714"/>
                </a:lnTo>
                <a:lnTo>
                  <a:pt x="0" y="1543"/>
                </a:lnTo>
                <a:lnTo>
                  <a:pt x="0" y="1474"/>
                </a:lnTo>
                <a:lnTo>
                  <a:pt x="341" y="1635"/>
                </a:lnTo>
                <a:lnTo>
                  <a:pt x="727" y="1784"/>
                </a:lnTo>
                <a:lnTo>
                  <a:pt x="1155" y="1920"/>
                </a:lnTo>
                <a:lnTo>
                  <a:pt x="1621" y="2042"/>
                </a:lnTo>
                <a:lnTo>
                  <a:pt x="2121" y="2151"/>
                </a:lnTo>
                <a:lnTo>
                  <a:pt x="2654" y="2249"/>
                </a:lnTo>
                <a:lnTo>
                  <a:pt x="3215" y="2331"/>
                </a:lnTo>
                <a:lnTo>
                  <a:pt x="3803" y="2401"/>
                </a:lnTo>
                <a:lnTo>
                  <a:pt x="4413" y="2457"/>
                </a:lnTo>
                <a:lnTo>
                  <a:pt x="5041" y="2500"/>
                </a:lnTo>
                <a:lnTo>
                  <a:pt x="5686" y="2531"/>
                </a:lnTo>
                <a:lnTo>
                  <a:pt x="6343" y="2547"/>
                </a:lnTo>
                <a:lnTo>
                  <a:pt x="7011" y="2550"/>
                </a:lnTo>
                <a:lnTo>
                  <a:pt x="7685" y="2539"/>
                </a:lnTo>
                <a:lnTo>
                  <a:pt x="8361" y="2515"/>
                </a:lnTo>
                <a:lnTo>
                  <a:pt x="9039" y="2478"/>
                </a:lnTo>
                <a:lnTo>
                  <a:pt x="9712" y="2426"/>
                </a:lnTo>
                <a:lnTo>
                  <a:pt x="10379" y="2361"/>
                </a:lnTo>
                <a:lnTo>
                  <a:pt x="11037" y="2283"/>
                </a:lnTo>
                <a:lnTo>
                  <a:pt x="11682" y="2190"/>
                </a:lnTo>
                <a:lnTo>
                  <a:pt x="12311" y="2084"/>
                </a:lnTo>
                <a:lnTo>
                  <a:pt x="12921" y="1964"/>
                </a:lnTo>
                <a:lnTo>
                  <a:pt x="13509" y="1831"/>
                </a:lnTo>
                <a:lnTo>
                  <a:pt x="14070" y="1683"/>
                </a:lnTo>
                <a:lnTo>
                  <a:pt x="14604" y="1522"/>
                </a:lnTo>
                <a:lnTo>
                  <a:pt x="15105" y="1347"/>
                </a:lnTo>
                <a:lnTo>
                  <a:pt x="15571" y="1158"/>
                </a:lnTo>
                <a:lnTo>
                  <a:pt x="15999" y="954"/>
                </a:lnTo>
                <a:lnTo>
                  <a:pt x="16386" y="737"/>
                </a:lnTo>
                <a:lnTo>
                  <a:pt x="16728" y="506"/>
                </a:lnTo>
                <a:lnTo>
                  <a:pt x="17021" y="260"/>
                </a:lnTo>
                <a:lnTo>
                  <a:pt x="17264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accent2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990600" y="1116449"/>
            <a:ext cx="6858000" cy="707886"/>
          </a:xfrm>
        </p:spPr>
        <p:txBody>
          <a:bodyPr wrap="square">
            <a:spAutoFit/>
          </a:bodyPr>
          <a:lstStyle>
            <a:lvl1pPr algn="r">
              <a:defRPr sz="4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990600" y="1900535"/>
            <a:ext cx="6858000" cy="461665"/>
          </a:xfrm>
        </p:spPr>
        <p:txBody>
          <a:bodyPr wrap="square">
            <a:spAutoFit/>
          </a:bodyPr>
          <a:lstStyle>
            <a:lvl1pPr marL="0" indent="0" algn="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>
            <a:lvl1pPr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defRPr sz="2800" b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defRPr>
            </a:lvl1pPr>
            <a:lvl2pPr>
              <a:lnSpc>
                <a:spcPct val="90000"/>
              </a:lnSpc>
              <a:spcBef>
                <a:spcPts val="400"/>
              </a:spcBef>
              <a:spcAft>
                <a:spcPts val="600"/>
              </a:spcAft>
              <a:defRPr sz="2600" b="1">
                <a:latin typeface="Calibri" pitchFamily="34" charset="0"/>
              </a:defRPr>
            </a:lvl2pPr>
            <a:lvl3pPr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defRPr sz="2400">
                <a:latin typeface="Calibri" pitchFamily="34" charset="0"/>
              </a:defRPr>
            </a:lvl3pPr>
            <a:lvl4pPr>
              <a:spcBef>
                <a:spcPts val="200"/>
              </a:spcBef>
              <a:spcAft>
                <a:spcPts val="400"/>
              </a:spcAft>
              <a:defRPr sz="2000">
                <a:latin typeface="Calibri" pitchFamily="34" charset="0"/>
              </a:defRPr>
            </a:lvl4pPr>
            <a:lvl5pPr>
              <a:spcBef>
                <a:spcPts val="200"/>
              </a:spcBef>
              <a:spcAft>
                <a:spcPts val="400"/>
              </a:spcAft>
              <a:defRPr sz="2000"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5791200" y="6569075"/>
            <a:ext cx="2895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©  Pearson Education 2012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457200" y="6569075"/>
            <a:ext cx="2133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C5443C4-1A32-4331-9183-F701FFFE3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0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F1548-A370-498C-A14B-E715C2319CD9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7543800" y="0"/>
              <a:ext cx="1600201" cy="2209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0"/>
                </a:cxn>
                <a:cxn ang="0">
                  <a:pos x="1432" y="3492"/>
                </a:cxn>
                <a:cxn ang="0">
                  <a:pos x="1419" y="3252"/>
                </a:cxn>
                <a:cxn ang="0">
                  <a:pos x="1406" y="3024"/>
                </a:cxn>
                <a:cxn ang="0">
                  <a:pos x="1393" y="2807"/>
                </a:cxn>
                <a:cxn ang="0">
                  <a:pos x="1379" y="2601"/>
                </a:cxn>
                <a:cxn ang="0">
                  <a:pos x="1364" y="2407"/>
                </a:cxn>
                <a:cxn ang="0">
                  <a:pos x="1348" y="2222"/>
                </a:cxn>
                <a:cxn ang="0">
                  <a:pos x="1330" y="2047"/>
                </a:cxn>
                <a:cxn ang="0">
                  <a:pos x="1311" y="1881"/>
                </a:cxn>
                <a:cxn ang="0">
                  <a:pos x="1291" y="1726"/>
                </a:cxn>
                <a:cxn ang="0">
                  <a:pos x="1268" y="1580"/>
                </a:cxn>
                <a:cxn ang="0">
                  <a:pos x="1245" y="1442"/>
                </a:cxn>
                <a:cxn ang="0">
                  <a:pos x="1218" y="1313"/>
                </a:cxn>
                <a:cxn ang="0">
                  <a:pos x="1190" y="1192"/>
                </a:cxn>
                <a:cxn ang="0">
                  <a:pos x="1158" y="1078"/>
                </a:cxn>
                <a:cxn ang="0">
                  <a:pos x="1125" y="973"/>
                </a:cxn>
                <a:cxn ang="0">
                  <a:pos x="1089" y="873"/>
                </a:cxn>
                <a:cxn ang="0">
                  <a:pos x="1049" y="781"/>
                </a:cxn>
                <a:cxn ang="0">
                  <a:pos x="1007" y="696"/>
                </a:cxn>
                <a:cxn ang="0">
                  <a:pos x="962" y="617"/>
                </a:cxn>
                <a:cxn ang="0">
                  <a:pos x="913" y="544"/>
                </a:cxn>
                <a:cxn ang="0">
                  <a:pos x="860" y="475"/>
                </a:cxn>
                <a:cxn ang="0">
                  <a:pos x="804" y="413"/>
                </a:cxn>
                <a:cxn ang="0">
                  <a:pos x="744" y="354"/>
                </a:cxn>
                <a:cxn ang="0">
                  <a:pos x="680" y="301"/>
                </a:cxn>
                <a:cxn ang="0">
                  <a:pos x="611" y="252"/>
                </a:cxn>
                <a:cxn ang="0">
                  <a:pos x="539" y="206"/>
                </a:cxn>
                <a:cxn ang="0">
                  <a:pos x="461" y="165"/>
                </a:cxn>
                <a:cxn ang="0">
                  <a:pos x="379" y="128"/>
                </a:cxn>
                <a:cxn ang="0">
                  <a:pos x="292" y="92"/>
                </a:cxn>
                <a:cxn ang="0">
                  <a:pos x="200" y="59"/>
                </a:cxn>
                <a:cxn ang="0">
                  <a:pos x="103" y="28"/>
                </a:cxn>
                <a:cxn ang="0">
                  <a:pos x="0" y="0"/>
                </a:cxn>
              </a:cxnLst>
              <a:rect l="0" t="0" r="r" b="b"/>
              <a:pathLst>
                <a:path w="1432" h="3492">
                  <a:moveTo>
                    <a:pt x="0" y="0"/>
                  </a:moveTo>
                  <a:lnTo>
                    <a:pt x="1432" y="0"/>
                  </a:lnTo>
                  <a:lnTo>
                    <a:pt x="1432" y="3492"/>
                  </a:lnTo>
                  <a:lnTo>
                    <a:pt x="1419" y="3252"/>
                  </a:lnTo>
                  <a:lnTo>
                    <a:pt x="1406" y="3024"/>
                  </a:lnTo>
                  <a:lnTo>
                    <a:pt x="1393" y="2807"/>
                  </a:lnTo>
                  <a:lnTo>
                    <a:pt x="1379" y="2601"/>
                  </a:lnTo>
                  <a:lnTo>
                    <a:pt x="1364" y="2407"/>
                  </a:lnTo>
                  <a:lnTo>
                    <a:pt x="1348" y="2222"/>
                  </a:lnTo>
                  <a:lnTo>
                    <a:pt x="1330" y="2047"/>
                  </a:lnTo>
                  <a:lnTo>
                    <a:pt x="1311" y="1881"/>
                  </a:lnTo>
                  <a:lnTo>
                    <a:pt x="1291" y="1726"/>
                  </a:lnTo>
                  <a:lnTo>
                    <a:pt x="1268" y="1580"/>
                  </a:lnTo>
                  <a:lnTo>
                    <a:pt x="1245" y="1442"/>
                  </a:lnTo>
                  <a:lnTo>
                    <a:pt x="1218" y="1313"/>
                  </a:lnTo>
                  <a:lnTo>
                    <a:pt x="1190" y="1192"/>
                  </a:lnTo>
                  <a:lnTo>
                    <a:pt x="1158" y="1078"/>
                  </a:lnTo>
                  <a:lnTo>
                    <a:pt x="1125" y="973"/>
                  </a:lnTo>
                  <a:lnTo>
                    <a:pt x="1089" y="873"/>
                  </a:lnTo>
                  <a:lnTo>
                    <a:pt x="1049" y="781"/>
                  </a:lnTo>
                  <a:lnTo>
                    <a:pt x="1007" y="696"/>
                  </a:lnTo>
                  <a:lnTo>
                    <a:pt x="962" y="617"/>
                  </a:lnTo>
                  <a:lnTo>
                    <a:pt x="913" y="544"/>
                  </a:lnTo>
                  <a:lnTo>
                    <a:pt x="860" y="475"/>
                  </a:lnTo>
                  <a:lnTo>
                    <a:pt x="804" y="413"/>
                  </a:lnTo>
                  <a:lnTo>
                    <a:pt x="744" y="354"/>
                  </a:lnTo>
                  <a:lnTo>
                    <a:pt x="680" y="301"/>
                  </a:lnTo>
                  <a:lnTo>
                    <a:pt x="611" y="252"/>
                  </a:lnTo>
                  <a:lnTo>
                    <a:pt x="539" y="206"/>
                  </a:lnTo>
                  <a:lnTo>
                    <a:pt x="461" y="165"/>
                  </a:lnTo>
                  <a:lnTo>
                    <a:pt x="379" y="128"/>
                  </a:lnTo>
                  <a:lnTo>
                    <a:pt x="292" y="92"/>
                  </a:lnTo>
                  <a:lnTo>
                    <a:pt x="200" y="59"/>
                  </a:lnTo>
                  <a:lnTo>
                    <a:pt x="10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3733800" y="5715000"/>
              <a:ext cx="5029200" cy="762000"/>
            </a:xfrm>
            <a:custGeom>
              <a:avLst/>
              <a:gdLst/>
              <a:ahLst/>
              <a:cxnLst>
                <a:cxn ang="0">
                  <a:pos x="17264" y="180"/>
                </a:cxn>
                <a:cxn ang="0">
                  <a:pos x="16706" y="689"/>
                </a:cxn>
                <a:cxn ang="0">
                  <a:pos x="15959" y="1141"/>
                </a:cxn>
                <a:cxn ang="0">
                  <a:pos x="15050" y="1535"/>
                </a:cxn>
                <a:cxn ang="0">
                  <a:pos x="14003" y="1871"/>
                </a:cxn>
                <a:cxn ang="0">
                  <a:pos x="12844" y="2151"/>
                </a:cxn>
                <a:cxn ang="0">
                  <a:pos x="11599" y="2374"/>
                </a:cxn>
                <a:cxn ang="0">
                  <a:pos x="10294" y="2540"/>
                </a:cxn>
                <a:cxn ang="0">
                  <a:pos x="8951" y="2649"/>
                </a:cxn>
                <a:cxn ang="0">
                  <a:pos x="7599" y="2704"/>
                </a:cxn>
                <a:cxn ang="0">
                  <a:pos x="6264" y="2702"/>
                </a:cxn>
                <a:cxn ang="0">
                  <a:pos x="4968" y="2645"/>
                </a:cxn>
                <a:cxn ang="0">
                  <a:pos x="3740" y="2534"/>
                </a:cxn>
                <a:cxn ang="0">
                  <a:pos x="2603" y="2367"/>
                </a:cxn>
                <a:cxn ang="0">
                  <a:pos x="1584" y="2147"/>
                </a:cxn>
                <a:cxn ang="0">
                  <a:pos x="708" y="1871"/>
                </a:cxn>
                <a:cxn ang="0">
                  <a:pos x="0" y="1543"/>
                </a:cxn>
                <a:cxn ang="0">
                  <a:pos x="341" y="1635"/>
                </a:cxn>
                <a:cxn ang="0">
                  <a:pos x="1155" y="1920"/>
                </a:cxn>
                <a:cxn ang="0">
                  <a:pos x="2121" y="2151"/>
                </a:cxn>
                <a:cxn ang="0">
                  <a:pos x="3215" y="2331"/>
                </a:cxn>
                <a:cxn ang="0">
                  <a:pos x="4413" y="2457"/>
                </a:cxn>
                <a:cxn ang="0">
                  <a:pos x="5686" y="2531"/>
                </a:cxn>
                <a:cxn ang="0">
                  <a:pos x="7011" y="2550"/>
                </a:cxn>
                <a:cxn ang="0">
                  <a:pos x="8361" y="2515"/>
                </a:cxn>
                <a:cxn ang="0">
                  <a:pos x="9712" y="2426"/>
                </a:cxn>
                <a:cxn ang="0">
                  <a:pos x="11037" y="2283"/>
                </a:cxn>
                <a:cxn ang="0">
                  <a:pos x="12311" y="2084"/>
                </a:cxn>
                <a:cxn ang="0">
                  <a:pos x="13509" y="1831"/>
                </a:cxn>
                <a:cxn ang="0">
                  <a:pos x="14604" y="1522"/>
                </a:cxn>
                <a:cxn ang="0">
                  <a:pos x="15571" y="1158"/>
                </a:cxn>
                <a:cxn ang="0">
                  <a:pos x="16386" y="737"/>
                </a:cxn>
                <a:cxn ang="0">
                  <a:pos x="17021" y="260"/>
                </a:cxn>
              </a:cxnLst>
              <a:rect l="0" t="0" r="r" b="b"/>
              <a:pathLst>
                <a:path w="17264" h="2710">
                  <a:moveTo>
                    <a:pt x="17264" y="0"/>
                  </a:moveTo>
                  <a:lnTo>
                    <a:pt x="17264" y="180"/>
                  </a:lnTo>
                  <a:lnTo>
                    <a:pt x="17010" y="442"/>
                  </a:lnTo>
                  <a:lnTo>
                    <a:pt x="16706" y="689"/>
                  </a:lnTo>
                  <a:lnTo>
                    <a:pt x="16354" y="923"/>
                  </a:lnTo>
                  <a:lnTo>
                    <a:pt x="15959" y="1141"/>
                  </a:lnTo>
                  <a:lnTo>
                    <a:pt x="15524" y="1345"/>
                  </a:lnTo>
                  <a:lnTo>
                    <a:pt x="15050" y="1535"/>
                  </a:lnTo>
                  <a:lnTo>
                    <a:pt x="14543" y="1710"/>
                  </a:lnTo>
                  <a:lnTo>
                    <a:pt x="14003" y="1871"/>
                  </a:lnTo>
                  <a:lnTo>
                    <a:pt x="13437" y="2018"/>
                  </a:lnTo>
                  <a:lnTo>
                    <a:pt x="12844" y="2151"/>
                  </a:lnTo>
                  <a:lnTo>
                    <a:pt x="12232" y="2269"/>
                  </a:lnTo>
                  <a:lnTo>
                    <a:pt x="11599" y="2374"/>
                  </a:lnTo>
                  <a:lnTo>
                    <a:pt x="10952" y="2464"/>
                  </a:lnTo>
                  <a:lnTo>
                    <a:pt x="10294" y="2540"/>
                  </a:lnTo>
                  <a:lnTo>
                    <a:pt x="9625" y="2602"/>
                  </a:lnTo>
                  <a:lnTo>
                    <a:pt x="8951" y="2649"/>
                  </a:lnTo>
                  <a:lnTo>
                    <a:pt x="8275" y="2684"/>
                  </a:lnTo>
                  <a:lnTo>
                    <a:pt x="7599" y="2704"/>
                  </a:lnTo>
                  <a:lnTo>
                    <a:pt x="6928" y="2710"/>
                  </a:lnTo>
                  <a:lnTo>
                    <a:pt x="6264" y="2702"/>
                  </a:lnTo>
                  <a:lnTo>
                    <a:pt x="5609" y="2681"/>
                  </a:lnTo>
                  <a:lnTo>
                    <a:pt x="4968" y="2645"/>
                  </a:lnTo>
                  <a:lnTo>
                    <a:pt x="4344" y="2597"/>
                  </a:lnTo>
                  <a:lnTo>
                    <a:pt x="3740" y="2534"/>
                  </a:lnTo>
                  <a:lnTo>
                    <a:pt x="3158" y="2457"/>
                  </a:lnTo>
                  <a:lnTo>
                    <a:pt x="2603" y="2367"/>
                  </a:lnTo>
                  <a:lnTo>
                    <a:pt x="2077" y="2264"/>
                  </a:lnTo>
                  <a:lnTo>
                    <a:pt x="1584" y="2147"/>
                  </a:lnTo>
                  <a:lnTo>
                    <a:pt x="1126" y="2016"/>
                  </a:lnTo>
                  <a:lnTo>
                    <a:pt x="708" y="1871"/>
                  </a:lnTo>
                  <a:lnTo>
                    <a:pt x="331" y="1714"/>
                  </a:lnTo>
                  <a:lnTo>
                    <a:pt x="0" y="1543"/>
                  </a:lnTo>
                  <a:lnTo>
                    <a:pt x="0" y="1474"/>
                  </a:lnTo>
                  <a:lnTo>
                    <a:pt x="341" y="1635"/>
                  </a:lnTo>
                  <a:lnTo>
                    <a:pt x="727" y="1784"/>
                  </a:lnTo>
                  <a:lnTo>
                    <a:pt x="1155" y="1920"/>
                  </a:lnTo>
                  <a:lnTo>
                    <a:pt x="1621" y="2042"/>
                  </a:lnTo>
                  <a:lnTo>
                    <a:pt x="2121" y="2151"/>
                  </a:lnTo>
                  <a:lnTo>
                    <a:pt x="2654" y="2249"/>
                  </a:lnTo>
                  <a:lnTo>
                    <a:pt x="3215" y="2331"/>
                  </a:lnTo>
                  <a:lnTo>
                    <a:pt x="3803" y="2401"/>
                  </a:lnTo>
                  <a:lnTo>
                    <a:pt x="4413" y="2457"/>
                  </a:lnTo>
                  <a:lnTo>
                    <a:pt x="5041" y="2500"/>
                  </a:lnTo>
                  <a:lnTo>
                    <a:pt x="5686" y="2531"/>
                  </a:lnTo>
                  <a:lnTo>
                    <a:pt x="6343" y="2547"/>
                  </a:lnTo>
                  <a:lnTo>
                    <a:pt x="7011" y="2550"/>
                  </a:lnTo>
                  <a:lnTo>
                    <a:pt x="7685" y="2539"/>
                  </a:lnTo>
                  <a:lnTo>
                    <a:pt x="8361" y="2515"/>
                  </a:lnTo>
                  <a:lnTo>
                    <a:pt x="9039" y="2478"/>
                  </a:lnTo>
                  <a:lnTo>
                    <a:pt x="9712" y="2426"/>
                  </a:lnTo>
                  <a:lnTo>
                    <a:pt x="10379" y="2361"/>
                  </a:lnTo>
                  <a:lnTo>
                    <a:pt x="11037" y="2283"/>
                  </a:lnTo>
                  <a:lnTo>
                    <a:pt x="11682" y="2190"/>
                  </a:lnTo>
                  <a:lnTo>
                    <a:pt x="12311" y="2084"/>
                  </a:lnTo>
                  <a:lnTo>
                    <a:pt x="12921" y="1964"/>
                  </a:lnTo>
                  <a:lnTo>
                    <a:pt x="13509" y="1831"/>
                  </a:lnTo>
                  <a:lnTo>
                    <a:pt x="14070" y="1683"/>
                  </a:lnTo>
                  <a:lnTo>
                    <a:pt x="14604" y="1522"/>
                  </a:lnTo>
                  <a:lnTo>
                    <a:pt x="15105" y="1347"/>
                  </a:lnTo>
                  <a:lnTo>
                    <a:pt x="15571" y="1158"/>
                  </a:lnTo>
                  <a:lnTo>
                    <a:pt x="15999" y="954"/>
                  </a:lnTo>
                  <a:lnTo>
                    <a:pt x="16386" y="737"/>
                  </a:lnTo>
                  <a:lnTo>
                    <a:pt x="16728" y="506"/>
                  </a:lnTo>
                  <a:lnTo>
                    <a:pt x="17021" y="260"/>
                  </a:lnTo>
                  <a:lnTo>
                    <a:pt x="1726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50000">
                  <a:schemeClr val="accent2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2855091"/>
            <a:ext cx="3581400" cy="4002909"/>
            <a:chOff x="0" y="2533588"/>
            <a:chExt cx="8022336" cy="8966516"/>
          </a:xfrm>
        </p:grpSpPr>
        <p:sp>
          <p:nvSpPr>
            <p:cNvPr id="13" name="Freeform 7"/>
            <p:cNvSpPr>
              <a:spLocks/>
            </p:cNvSpPr>
            <p:nvPr userDrawn="1"/>
          </p:nvSpPr>
          <p:spPr bwMode="auto">
            <a:xfrm>
              <a:off x="0" y="2533588"/>
              <a:ext cx="4127500" cy="25145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0" y="4980432"/>
              <a:ext cx="3184026" cy="6519672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9"/>
            <p:cNvSpPr>
              <a:spLocks/>
            </p:cNvSpPr>
            <p:nvPr userDrawn="1"/>
          </p:nvSpPr>
          <p:spPr bwMode="auto">
            <a:xfrm>
              <a:off x="0" y="3371787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1502664" y="5586916"/>
              <a:ext cx="6519672" cy="5913188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155002" y="5801712"/>
              <a:ext cx="3420932" cy="5698392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8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kanferi@yaho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kanferi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600" y="473333"/>
            <a:ext cx="6858000" cy="1569660"/>
          </a:xfrm>
        </p:spPr>
        <p:txBody>
          <a:bodyPr/>
          <a:lstStyle/>
          <a:p>
            <a:r>
              <a:rPr lang="en-US" sz="4800" b="1" dirty="0" smtClean="0"/>
              <a:t>INTRODUCTION TO COMPUTER TECHNOLOGY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1586" y="3276600"/>
            <a:ext cx="6858000" cy="2308324"/>
          </a:xfrm>
        </p:spPr>
        <p:txBody>
          <a:bodyPr/>
          <a:lstStyle/>
          <a:p>
            <a:pPr algn="l"/>
            <a:r>
              <a:rPr lang="en-US" sz="4800" b="1" dirty="0" smtClean="0"/>
              <a:t>INTRODUCTION TO THE INTERNET &amp; ELECTRONIC COMMERCE</a:t>
            </a:r>
            <a:endParaRPr lang="en-GB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51426" y="2366521"/>
            <a:ext cx="40432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/>
              <a:t>Part 4-Session_1</a:t>
            </a:r>
            <a:endParaRPr lang="en-GB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34000" y="5105400"/>
            <a:ext cx="36511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</a:rPr>
              <a:t>Akanferi Albert </a:t>
            </a:r>
          </a:p>
          <a:p>
            <a:pPr algn="ctr"/>
            <a:r>
              <a:rPr lang="en-US" sz="2000" b="1" dirty="0" smtClean="0">
                <a:latin typeface="Times New Roman" pitchFamily="18" charset="0"/>
                <a:hlinkClick r:id="rId3"/>
              </a:rPr>
              <a:t>akanferi@yahoo.com</a:t>
            </a:r>
            <a:endParaRPr lang="en-US" sz="2000" b="1" dirty="0" smtClean="0">
              <a:latin typeface="Times New Roman" pitchFamily="18" charset="0"/>
            </a:endParaRPr>
          </a:p>
          <a:p>
            <a:pPr algn="ctr"/>
            <a:r>
              <a:rPr lang="en-US" sz="2000" b="1" dirty="0" smtClean="0">
                <a:latin typeface="Times New Roman" pitchFamily="18" charset="0"/>
                <a:hlinkClick r:id="rId4"/>
              </a:rPr>
              <a:t>akanferi@gmail.com</a:t>
            </a:r>
            <a:endParaRPr lang="en-US" sz="2000" b="1" dirty="0" smtClean="0">
              <a:latin typeface="Times New Roman" pitchFamily="18" charset="0"/>
            </a:endParaRPr>
          </a:p>
          <a:p>
            <a:pPr algn="ctr"/>
            <a:r>
              <a:rPr lang="en-US" sz="2000" b="1" dirty="0" smtClean="0">
                <a:latin typeface="Times New Roman" pitchFamily="18" charset="0"/>
              </a:rPr>
              <a:t>026-7023-177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0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User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Name</a:t>
            </a:r>
          </a:p>
          <a:p>
            <a:pPr lvl="1"/>
            <a:r>
              <a:rPr lang="en-US" sz="3400" b="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 unique name that identifies you on a computer or internet account</a:t>
            </a:r>
            <a:endParaRPr lang="en-US" sz="3400" b="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Password </a:t>
            </a:r>
          </a:p>
          <a:p>
            <a:pPr lvl="1"/>
            <a:r>
              <a:rPr lang="en-US" sz="3400" b="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 </a:t>
            </a:r>
            <a:r>
              <a:rPr lang="en-US" sz="3400" b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secret code that authenticates you to the </a:t>
            </a:r>
            <a:r>
              <a:rPr lang="en-US" sz="3400" b="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computer or internet account.  </a:t>
            </a:r>
            <a:r>
              <a:rPr lang="en-US" sz="3400" b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This done simply to check that you are who you say you are.</a:t>
            </a:r>
          </a:p>
        </p:txBody>
      </p:sp>
      <p:sp>
        <p:nvSpPr>
          <p:cNvPr id="21509" name="Footer Placeholder 5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1400">
                <a:solidFill>
                  <a:schemeClr val="bg1"/>
                </a:solidFill>
              </a:rPr>
              <a:t>©  Pearson Education 2012</a:t>
            </a:r>
          </a:p>
        </p:txBody>
      </p:sp>
      <p:sp>
        <p:nvSpPr>
          <p:cNvPr id="21510" name="Slide Number Placeholder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F05D0997-D5A7-4CB8-A91F-CD9644DF6F80}" type="slidenum">
              <a:rPr lang="en-US" sz="1400">
                <a:solidFill>
                  <a:schemeClr val="bg1"/>
                </a:solidFill>
              </a:rPr>
              <a:pPr eaLnBrk="1" hangingPunct="1"/>
              <a:t>10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10969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ACCESS TO COMPUTERS &amp; INTERNET SERVICES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0192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0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953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 Good Pass Word should:</a:t>
            </a:r>
            <a:endParaRPr lang="en-GB" sz="3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1"/>
            <a:r>
              <a:rPr lang="en-US" sz="3400" b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Be at least five characters long.</a:t>
            </a:r>
            <a:endParaRPr lang="en-GB" sz="3400" b="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1"/>
            <a:r>
              <a:rPr lang="en-US" sz="3400" b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Contains a non-alphabetical symbol as a &amp;, %, or, ! etc.</a:t>
            </a:r>
            <a:endParaRPr lang="en-GB" sz="3400" b="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1"/>
            <a:r>
              <a:rPr lang="en-US" sz="3400" b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Contain a number.</a:t>
            </a:r>
            <a:endParaRPr lang="en-GB" sz="3400" b="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1"/>
            <a:r>
              <a:rPr lang="en-US" sz="3400" b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Possess upper case a lowercase </a:t>
            </a:r>
            <a:r>
              <a:rPr lang="en-US" sz="3400" b="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letters.</a:t>
            </a:r>
            <a:endParaRPr lang="en-GB" sz="3400" b="0" dirty="0">
              <a:latin typeface="+mn-lt"/>
            </a:endParaRPr>
          </a:p>
          <a:p>
            <a:pPr marL="457200" lvl="1" indent="0">
              <a:buNone/>
            </a:pPr>
            <a:r>
              <a:rPr lang="en-US" sz="3400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NOTE</a:t>
            </a:r>
            <a:r>
              <a:rPr lang="en-US" sz="3400" b="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:  </a:t>
            </a:r>
            <a:r>
              <a:rPr lang="en-US" sz="3400" b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Case is significant in passwords. </a:t>
            </a:r>
            <a:endParaRPr lang="en-GB" sz="3400" b="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endParaRPr lang="en-US" sz="4000" dirty="0" smtClean="0">
              <a:solidFill>
                <a:srgbClr val="0D0D0D"/>
              </a:solidFill>
            </a:endParaRPr>
          </a:p>
        </p:txBody>
      </p:sp>
      <p:sp>
        <p:nvSpPr>
          <p:cNvPr id="22533" name="Footer Placeholder 5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1400">
                <a:solidFill>
                  <a:schemeClr val="bg1"/>
                </a:solidFill>
              </a:rPr>
              <a:t>©  Pearson Education 2012</a:t>
            </a:r>
          </a:p>
        </p:txBody>
      </p:sp>
      <p:sp>
        <p:nvSpPr>
          <p:cNvPr id="22534" name="Slide Number Placeholder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88C097F5-693B-484D-9C78-6563ED2D2749}" type="slidenum">
              <a:rPr lang="en-US" sz="1400">
                <a:solidFill>
                  <a:schemeClr val="bg1"/>
                </a:solidFill>
              </a:rPr>
              <a:pPr eaLnBrk="1" hangingPunct="1"/>
              <a:t>11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 smtClean="0"/>
              <a:t>BASIC CRITERIA FOR PASSWORD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35552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0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1816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Surfing or Browsing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the Net</a:t>
            </a:r>
          </a:p>
          <a:p>
            <a:pPr lvl="1"/>
            <a:r>
              <a:rPr lang="en-US" sz="3400" b="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checking </a:t>
            </a:r>
            <a:r>
              <a:rPr lang="en-US" sz="3400" b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out sites on the Internet.</a:t>
            </a:r>
          </a:p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Word Wide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Web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(WWW) or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Web</a:t>
            </a:r>
          </a:p>
          <a:p>
            <a:pPr lvl="1"/>
            <a:r>
              <a:rPr lang="en-US" sz="3200" b="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huge </a:t>
            </a:r>
            <a:r>
              <a:rPr lang="en-US" sz="3200" b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collection of pages containing information, images, sounds and video clips stored in </a:t>
            </a:r>
            <a:r>
              <a:rPr lang="en-US" sz="3200" b="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computers </a:t>
            </a:r>
            <a:r>
              <a:rPr lang="en-US" sz="3200" b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around the world</a:t>
            </a:r>
            <a:r>
              <a:rPr lang="en-US" sz="3200" b="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.</a:t>
            </a:r>
          </a:p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Webpage</a:t>
            </a:r>
          </a:p>
          <a:p>
            <a:pPr lvl="1"/>
            <a:r>
              <a:rPr lang="en-US" sz="3000" b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Each page on WWW </a:t>
            </a:r>
          </a:p>
        </p:txBody>
      </p:sp>
      <p:sp>
        <p:nvSpPr>
          <p:cNvPr id="23557" name="Footer Placeholder 5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1400">
                <a:solidFill>
                  <a:schemeClr val="bg1"/>
                </a:solidFill>
              </a:rPr>
              <a:t>©  Pearson Education 2012</a:t>
            </a:r>
          </a:p>
        </p:txBody>
      </p:sp>
      <p:sp>
        <p:nvSpPr>
          <p:cNvPr id="23558" name="Slide Number Placeholder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0A66B47E-AB1D-4C25-8902-8A63EDBEB457}" type="slidenum">
              <a:rPr lang="en-US" sz="1400">
                <a:solidFill>
                  <a:schemeClr val="bg1"/>
                </a:solidFill>
              </a:rPr>
              <a:pPr eaLnBrk="1" hangingPunct="1"/>
              <a:t>12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 smtClean="0"/>
              <a:t>SOME INTERNET TERMINOLOGY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64103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0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Website</a:t>
            </a:r>
          </a:p>
          <a:p>
            <a:pPr lvl="1"/>
            <a:r>
              <a:rPr lang="en-US" sz="3400" b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The site which stores </a:t>
            </a:r>
            <a:r>
              <a:rPr lang="en-US" sz="3400" b="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webpages</a:t>
            </a:r>
          </a:p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Home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Page</a:t>
            </a:r>
          </a:p>
          <a:p>
            <a:pPr lvl="1"/>
            <a:r>
              <a:rPr lang="en-US" sz="3200" b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The first page of any website </a:t>
            </a:r>
            <a:endParaRPr lang="en-US" sz="3200" b="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URL (Uniform Resource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Locator)</a:t>
            </a:r>
          </a:p>
          <a:p>
            <a:pPr lvl="1"/>
            <a:r>
              <a:rPr lang="en-US" sz="3000" b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 unique address of a </a:t>
            </a:r>
            <a:r>
              <a:rPr lang="en-US" sz="3000" b="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website (</a:t>
            </a:r>
            <a:r>
              <a:rPr lang="en-US" sz="3200" b="0"/>
              <a:t>http</a:t>
            </a:r>
            <a:r>
              <a:rPr lang="en-US" sz="3200" b="0" smtClean="0"/>
              <a:t>://www</a:t>
            </a:r>
            <a:r>
              <a:rPr lang="en-US" sz="3200" b="0" dirty="0"/>
              <a:t>./</a:t>
            </a:r>
            <a:r>
              <a:rPr lang="en-US" sz="3200" b="0" dirty="0" smtClean="0"/>
              <a:t>google.com)</a:t>
            </a:r>
            <a:endParaRPr lang="en-US" sz="3000" b="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Hyper Text Transfer Protocol (http)</a:t>
            </a:r>
          </a:p>
          <a:p>
            <a:pPr lvl="1"/>
            <a:r>
              <a:rPr lang="en-US" sz="3000" b="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The standards of the address system</a:t>
            </a:r>
            <a:endParaRPr lang="en-US" sz="3000" b="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5605" name="Footer Placeholder 5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1400">
                <a:solidFill>
                  <a:schemeClr val="bg1"/>
                </a:solidFill>
              </a:rPr>
              <a:t>©  Pearson Education 2012</a:t>
            </a:r>
          </a:p>
        </p:txBody>
      </p:sp>
      <p:sp>
        <p:nvSpPr>
          <p:cNvPr id="25606" name="Slide Number Placeholder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17C8D439-BA51-4586-8FB4-9BEE8EA8456C}" type="slidenum">
              <a:rPr lang="en-US" sz="1400">
                <a:solidFill>
                  <a:schemeClr val="bg1"/>
                </a:solidFill>
              </a:rPr>
              <a:pPr eaLnBrk="1" hangingPunct="1"/>
              <a:t>13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SOME INTERNET TERMINOLOGY</a:t>
            </a:r>
          </a:p>
        </p:txBody>
      </p:sp>
    </p:spTree>
    <p:extLst>
      <p:ext uri="{BB962C8B-B14F-4D97-AF65-F5344CB8AC3E}">
        <p14:creationId xmlns:p14="http://schemas.microsoft.com/office/powerpoint/2010/main" val="186593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 INTERNET </a:t>
            </a:r>
            <a:r>
              <a:rPr lang="en-US" dirty="0" smtClean="0"/>
              <a:t>TERMINOLOGY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Hyperlink</a:t>
            </a:r>
          </a:p>
          <a:p>
            <a:pPr lvl="1"/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links to other web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pages (</a:t>
            </a:r>
            <a:r>
              <a:rPr lang="en-US" sz="3200" dirty="0"/>
              <a:t>often indicated by underline or shown in a different </a:t>
            </a:r>
            <a:r>
              <a:rPr lang="en-US" sz="3200" dirty="0" err="1"/>
              <a:t>colour</a:t>
            </a:r>
            <a:r>
              <a:rPr lang="en-US" sz="3200" dirty="0"/>
              <a:t> form the main text.  Some graphics are also used as </a:t>
            </a:r>
            <a:r>
              <a:rPr lang="en-US" sz="3200" dirty="0" smtClean="0"/>
              <a:t>hyperlinks)</a:t>
            </a:r>
          </a:p>
          <a:p>
            <a:r>
              <a:rPr lang="en-US" sz="3600" b="1" dirty="0"/>
              <a:t>Address bar</a:t>
            </a:r>
            <a:r>
              <a:rPr lang="en-US" sz="3600" dirty="0"/>
              <a:t> </a:t>
            </a:r>
            <a:endParaRPr lang="en-US" sz="3600" dirty="0" smtClean="0"/>
          </a:p>
          <a:p>
            <a:pPr lvl="1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The area where the URL is entered</a:t>
            </a:r>
            <a:endParaRPr lang="en-GB" sz="32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45180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Computer</a:t>
            </a:r>
            <a:endParaRPr lang="en-GB" sz="3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Modem (External modem and Internal modem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)</a:t>
            </a:r>
          </a:p>
          <a:p>
            <a:pPr lvl="1"/>
            <a:r>
              <a:rPr lang="en-US" sz="3400" b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device that is used to transmit data over the network</a:t>
            </a:r>
          </a:p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Web Browser</a:t>
            </a:r>
          </a:p>
          <a:p>
            <a:pPr lvl="1"/>
            <a:r>
              <a:rPr lang="en-US" sz="3400" b="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software </a:t>
            </a:r>
            <a:r>
              <a:rPr lang="en-US" sz="3400" b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used to navigate through the </a:t>
            </a:r>
            <a:r>
              <a:rPr lang="en-US" sz="3400" b="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Net (yahoo, </a:t>
            </a:r>
            <a:r>
              <a:rPr lang="en-US" sz="3400" b="0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gmail</a:t>
            </a:r>
            <a:r>
              <a:rPr lang="en-US" sz="3400" b="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, explorer, Mozilla, </a:t>
            </a:r>
            <a:r>
              <a:rPr lang="en-US" sz="3400" b="0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etc</a:t>
            </a:r>
            <a:r>
              <a:rPr lang="en-US" sz="3400" b="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) </a:t>
            </a:r>
            <a:endParaRPr lang="en-GB" sz="3400" b="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endParaRPr lang="en-US" sz="3600" dirty="0" smtClean="0">
              <a:solidFill>
                <a:srgbClr val="0D0D0D"/>
              </a:solidFill>
            </a:endParaRPr>
          </a:p>
          <a:p>
            <a:endParaRPr lang="en-US" sz="3600" dirty="0" smtClean="0">
              <a:solidFill>
                <a:srgbClr val="0D0D0D"/>
              </a:solidFill>
            </a:endParaRPr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1400">
                <a:solidFill>
                  <a:schemeClr val="bg1"/>
                </a:solidFill>
              </a:rPr>
              <a:t>©  Pearson Education 2012</a:t>
            </a:r>
          </a:p>
        </p:txBody>
      </p:sp>
      <p:sp>
        <p:nvSpPr>
          <p:cNvPr id="26630" name="Slide Number Placeholder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420DC149-81EF-4630-8C76-052064D7C041}" type="slidenum">
              <a:rPr lang="en-US" sz="1400">
                <a:solidFill>
                  <a:schemeClr val="bg1"/>
                </a:solidFill>
              </a:rPr>
              <a:pPr eaLnBrk="1" hangingPunct="1"/>
              <a:t>15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dirty="0" smtClean="0"/>
              <a:t>EQUIPMENT FOR AN INTERNET CONNECTION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63638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Telephone Line</a:t>
            </a:r>
          </a:p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Internet Service Provide (ISP)</a:t>
            </a:r>
            <a:endParaRPr lang="en-GB" sz="3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1"/>
            <a:r>
              <a:rPr lang="en-GB" sz="3400" b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An organisation that provides internet </a:t>
            </a:r>
            <a:r>
              <a:rPr lang="en-GB" sz="3400" b="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connectivity (</a:t>
            </a:r>
            <a:r>
              <a:rPr lang="en-GB" sz="3400" b="0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vodafone</a:t>
            </a:r>
            <a:r>
              <a:rPr lang="en-GB" sz="3400" b="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, </a:t>
            </a:r>
            <a:r>
              <a:rPr lang="en-GB" sz="3400" b="0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mtn</a:t>
            </a:r>
            <a:r>
              <a:rPr lang="en-GB" sz="3400" b="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, </a:t>
            </a:r>
            <a:r>
              <a:rPr lang="en-GB" sz="3400" b="0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tigo</a:t>
            </a:r>
            <a:r>
              <a:rPr lang="en-GB" sz="3400" b="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, </a:t>
            </a:r>
            <a:r>
              <a:rPr lang="en-GB" sz="3400" b="0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expresso</a:t>
            </a:r>
            <a:r>
              <a:rPr lang="en-GB" sz="3400" b="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, </a:t>
            </a:r>
            <a:r>
              <a:rPr lang="en-GB" sz="3400" b="0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glo</a:t>
            </a:r>
            <a:r>
              <a:rPr lang="en-GB" sz="3400" b="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, </a:t>
            </a:r>
            <a:r>
              <a:rPr lang="en-GB" sz="3400" b="0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airtel</a:t>
            </a:r>
            <a:r>
              <a:rPr lang="en-GB" sz="3400" b="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)</a:t>
            </a:r>
            <a:endParaRPr lang="en-GB" sz="3400" b="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dirty="0"/>
              <a:t>EQUIPMENT FOR AN INTERNET CONNECTION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003112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E-COMMERCE &amp; E-BUSINESS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Online Shopping</a:t>
            </a:r>
            <a:r>
              <a:rPr lang="en-US" sz="3600" dirty="0"/>
              <a:t> </a:t>
            </a:r>
            <a:endParaRPr lang="en-US" sz="3600" dirty="0" smtClean="0"/>
          </a:p>
          <a:p>
            <a:r>
              <a:rPr lang="en-US" sz="3600" dirty="0"/>
              <a:t>It helps the user purchase and receives goods sitting at his home using an Internet-enabled computer</a:t>
            </a:r>
            <a:endParaRPr lang="en-GB" sz="36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588033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 OF E-COMMERCE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Online Shopping provides one-stop buying for all types of customer. </a:t>
            </a:r>
            <a:endParaRPr lang="en-US" sz="2800" dirty="0" smtClean="0"/>
          </a:p>
          <a:p>
            <a:r>
              <a:rPr lang="en-US" sz="2800" dirty="0" smtClean="0"/>
              <a:t>No need to visit shops in </a:t>
            </a:r>
            <a:r>
              <a:rPr lang="en-US" sz="2800" dirty="0"/>
              <a:t>search of desired products.</a:t>
            </a:r>
            <a:endParaRPr lang="en-GB" sz="2800" dirty="0"/>
          </a:p>
          <a:p>
            <a:r>
              <a:rPr lang="en-US" sz="2800" dirty="0"/>
              <a:t>No headache of traffic ham and vehicle parking.</a:t>
            </a:r>
            <a:endParaRPr lang="en-GB" sz="2800" dirty="0"/>
          </a:p>
          <a:p>
            <a:r>
              <a:rPr lang="en-US" sz="2800" dirty="0"/>
              <a:t>No burden of carrying cash and shopping bags.</a:t>
            </a:r>
            <a:endParaRPr lang="en-GB" sz="2800" dirty="0"/>
          </a:p>
          <a:p>
            <a:r>
              <a:rPr lang="en-US" sz="2800" dirty="0"/>
              <a:t>Weather is no longer a barrier for shopping.  </a:t>
            </a:r>
            <a:endParaRPr lang="en-GB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875957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DISADVANTAGES </a:t>
            </a:r>
            <a:r>
              <a:rPr lang="en-GB" sz="4000" dirty="0"/>
              <a:t>OF E-COMMERCE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GB" sz="3200" dirty="0" smtClean="0"/>
              <a:t>Security issues (fraudsters, payment, </a:t>
            </a:r>
            <a:r>
              <a:rPr lang="en-GB" sz="3200" dirty="0" err="1" smtClean="0"/>
              <a:t>etc</a:t>
            </a:r>
            <a:r>
              <a:rPr lang="en-GB" sz="3200" dirty="0" smtClean="0"/>
              <a:t>)</a:t>
            </a:r>
          </a:p>
          <a:p>
            <a:r>
              <a:rPr lang="en-GB" sz="3200" dirty="0" smtClean="0"/>
              <a:t>Delivery issues (physical products, timing, defective products, </a:t>
            </a:r>
            <a:r>
              <a:rPr lang="en-GB" sz="3200" dirty="0" err="1" smtClean="0"/>
              <a:t>etc</a:t>
            </a:r>
            <a:r>
              <a:rPr lang="en-GB" sz="3200" dirty="0" smtClean="0"/>
              <a:t>)</a:t>
            </a:r>
          </a:p>
          <a:p>
            <a:r>
              <a:rPr lang="en-GB" sz="3200" dirty="0" smtClean="0"/>
              <a:t>Availability of internet </a:t>
            </a:r>
            <a:r>
              <a:rPr lang="en-GB" sz="3200" dirty="0" err="1" smtClean="0"/>
              <a:t>equipments</a:t>
            </a:r>
            <a:endParaRPr lang="en-GB" sz="3200" dirty="0" smtClean="0"/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1820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GB" dirty="0" smtClean="0"/>
              <a:t>OBJECTIVES OF THE SESSION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Autofit/>
          </a:bodyPr>
          <a:lstStyle/>
          <a:p>
            <a:r>
              <a:rPr lang="en-GB" sz="3200" dirty="0" smtClean="0"/>
              <a:t>Understand and explain the concept of the internet</a:t>
            </a:r>
          </a:p>
          <a:p>
            <a:r>
              <a:rPr lang="en-GB" sz="3200" dirty="0" smtClean="0"/>
              <a:t>Uses of the internet</a:t>
            </a:r>
          </a:p>
          <a:p>
            <a:r>
              <a:rPr lang="en-GB" sz="3200" dirty="0" smtClean="0"/>
              <a:t>Understand how to access computer systems and internet accounts</a:t>
            </a:r>
          </a:p>
          <a:p>
            <a:r>
              <a:rPr lang="en-GB" sz="3200" dirty="0" smtClean="0"/>
              <a:t>Understand basic criteria for effective passwords</a:t>
            </a:r>
          </a:p>
          <a:p>
            <a:r>
              <a:rPr lang="en-GB" sz="3200" dirty="0" smtClean="0"/>
              <a:t>Understand some internet terminology</a:t>
            </a:r>
          </a:p>
          <a:p>
            <a:r>
              <a:rPr lang="en-GB" sz="3200" dirty="0" smtClean="0"/>
              <a:t>Identify equipment used for internet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1605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86800" cy="5334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world is moving away from the known physical/concrete. </a:t>
            </a:r>
          </a:p>
          <a:p>
            <a:r>
              <a:rPr lang="en-US" sz="3600" dirty="0" smtClean="0"/>
              <a:t>The internet becomes the new phenomenon</a:t>
            </a:r>
          </a:p>
          <a:p>
            <a:r>
              <a:rPr lang="en-US" sz="3600" dirty="0" smtClean="0"/>
              <a:t>Interesting because no one owns </a:t>
            </a:r>
            <a:r>
              <a:rPr lang="en-US" sz="3600" dirty="0"/>
              <a:t>or controls it.  </a:t>
            </a:r>
            <a:endParaRPr lang="en-US" sz="3600" dirty="0" smtClean="0"/>
          </a:p>
          <a:p>
            <a:r>
              <a:rPr lang="en-US" sz="3600" dirty="0" smtClean="0"/>
              <a:t>No </a:t>
            </a:r>
            <a:r>
              <a:rPr lang="en-US" sz="3600" dirty="0"/>
              <a:t>government regulation and </a:t>
            </a:r>
            <a:r>
              <a:rPr lang="en-US" sz="3600" dirty="0" smtClean="0"/>
              <a:t>No </a:t>
            </a:r>
            <a:r>
              <a:rPr lang="en-US" sz="3600" dirty="0"/>
              <a:t>one censors the information made available on the </a:t>
            </a:r>
            <a:r>
              <a:rPr lang="en-US" sz="3600" dirty="0" smtClean="0"/>
              <a:t>internet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13423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 </a:t>
            </a:r>
            <a:r>
              <a:rPr lang="en-US" sz="3600"/>
              <a:t>matter </a:t>
            </a:r>
            <a:r>
              <a:rPr lang="en-US" sz="3600" smtClean="0"/>
              <a:t>where </a:t>
            </a:r>
            <a:r>
              <a:rPr lang="en-US" sz="3600" dirty="0"/>
              <a:t>you are located, if your computer has an Internet connection, you can access any information related to </a:t>
            </a:r>
            <a:r>
              <a:rPr lang="en-US" sz="3600"/>
              <a:t>any </a:t>
            </a:r>
            <a:r>
              <a:rPr lang="en-US" sz="3600" smtClean="0"/>
              <a:t>field.</a:t>
            </a:r>
            <a:endParaRPr lang="en-GB" sz="3600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30031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INTERNET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An inter-connection of computers all over the world.</a:t>
            </a:r>
          </a:p>
          <a:p>
            <a:pPr lvl="1"/>
            <a:r>
              <a:rPr lang="en-GB" sz="3200" dirty="0" smtClean="0"/>
              <a:t>Made up in individual computers</a:t>
            </a:r>
          </a:p>
          <a:p>
            <a:pPr lvl="1"/>
            <a:r>
              <a:rPr lang="en-GB" sz="3200" dirty="0" smtClean="0"/>
              <a:t>Local Area Networks</a:t>
            </a:r>
          </a:p>
          <a:p>
            <a:pPr lvl="1"/>
            <a:r>
              <a:rPr lang="en-GB" sz="3200" dirty="0" smtClean="0"/>
              <a:t>Wide Area Networks</a:t>
            </a:r>
          </a:p>
          <a:p>
            <a:pPr lvl="1"/>
            <a:r>
              <a:rPr lang="en-GB" sz="3200" dirty="0" smtClean="0"/>
              <a:t>Metropolitan Area Networks</a:t>
            </a:r>
          </a:p>
          <a:p>
            <a:pPr lvl="1"/>
            <a:r>
              <a:rPr lang="en-GB" sz="3200" dirty="0" smtClean="0"/>
              <a:t>ETC,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4299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THE INTERNET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ELECTRONIC MAIL (</a:t>
            </a:r>
            <a:r>
              <a:rPr lang="en-US" sz="3600" b="1" i="1" dirty="0" smtClean="0"/>
              <a:t>E-MAIL</a:t>
            </a:r>
            <a:r>
              <a:rPr lang="en-US" sz="3600" b="1" dirty="0" smtClean="0"/>
              <a:t>)</a:t>
            </a:r>
          </a:p>
          <a:p>
            <a:pPr lvl="1"/>
            <a:r>
              <a:rPr lang="en-US" sz="3200" i="1" dirty="0"/>
              <a:t>Advantage </a:t>
            </a:r>
            <a:r>
              <a:rPr lang="en-US" sz="3200" i="1" dirty="0" smtClean="0"/>
              <a:t>&amp; Disadvantage of </a:t>
            </a:r>
            <a:r>
              <a:rPr lang="en-US" sz="3200" i="1" dirty="0"/>
              <a:t>E-mail</a:t>
            </a:r>
            <a:endParaRPr lang="en-US" sz="3200" dirty="0" smtClean="0"/>
          </a:p>
          <a:p>
            <a:r>
              <a:rPr lang="en-US" sz="3600" b="1" dirty="0"/>
              <a:t>CHATTING </a:t>
            </a:r>
            <a:endParaRPr lang="en-US" sz="3600" b="1" dirty="0" smtClean="0"/>
          </a:p>
          <a:p>
            <a:pPr lvl="1"/>
            <a:r>
              <a:rPr lang="en-US" sz="3200" dirty="0" smtClean="0"/>
              <a:t>Categories Of Chatting</a:t>
            </a:r>
            <a:endParaRPr lang="en-GB" sz="3200" dirty="0" smtClean="0"/>
          </a:p>
          <a:p>
            <a:pPr lvl="2"/>
            <a:r>
              <a:rPr lang="en-US" sz="3000" dirty="0"/>
              <a:t>Test-based </a:t>
            </a:r>
            <a:r>
              <a:rPr lang="en-US" sz="3000" dirty="0" smtClean="0"/>
              <a:t>chat</a:t>
            </a:r>
          </a:p>
          <a:p>
            <a:pPr lvl="2"/>
            <a:r>
              <a:rPr lang="en-US" sz="3000" dirty="0"/>
              <a:t>E-based or Multimedia </a:t>
            </a:r>
            <a:r>
              <a:rPr lang="en-US" sz="3000" dirty="0" smtClean="0"/>
              <a:t>chat</a:t>
            </a:r>
          </a:p>
          <a:p>
            <a:pPr lvl="1"/>
            <a:r>
              <a:rPr lang="en-US" sz="2800" i="1" dirty="0"/>
              <a:t>Advantage &amp; Disadvantage of </a:t>
            </a:r>
            <a:r>
              <a:rPr lang="en-US" sz="2800" i="1" dirty="0" smtClean="0"/>
              <a:t>Chats</a:t>
            </a:r>
            <a:endParaRPr lang="en-US" sz="2800" dirty="0"/>
          </a:p>
          <a:p>
            <a:r>
              <a:rPr lang="en-US" sz="3600" b="1" dirty="0"/>
              <a:t>SEARCH ENGINE</a:t>
            </a:r>
            <a:endParaRPr lang="en-GB" sz="3600" dirty="0"/>
          </a:p>
          <a:p>
            <a:pPr lvl="1"/>
            <a:endParaRPr lang="en-GB" sz="3000" b="1" dirty="0"/>
          </a:p>
        </p:txBody>
      </p:sp>
      <p:sp>
        <p:nvSpPr>
          <p:cNvPr id="4" name="AutoShape 2" descr="https://encrypted-tbn0.gstatic.com/images?q=tbn:ANd9GcTvF2ekfdiXZozLkUqAv36XcsMd5d5_WeOTDQ-4CJs_ir5Kfx3E6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ttps://encrypted-tbn0.gstatic.com/images?q=tbn:ANd9GcTvF2ekfdiXZozLkUqAv36XcsMd5d5_WeOTDQ-4CJs_ir5Kfx3E6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39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THE INTERNET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/>
              <a:t>Instant Messenger </a:t>
            </a:r>
            <a:r>
              <a:rPr lang="en-US" sz="3600" b="1" dirty="0" smtClean="0"/>
              <a:t>&amp; </a:t>
            </a:r>
            <a:r>
              <a:rPr lang="en-US" sz="3600" b="1" dirty="0"/>
              <a:t>MSM Messenger</a:t>
            </a:r>
            <a:endParaRPr lang="en-GB" sz="3600" dirty="0"/>
          </a:p>
          <a:p>
            <a:pPr lvl="1"/>
            <a:r>
              <a:rPr lang="en-US" sz="3200" dirty="0" smtClean="0"/>
              <a:t>chatting </a:t>
            </a:r>
            <a:r>
              <a:rPr lang="en-US" sz="3200" dirty="0"/>
              <a:t>online and exchanging email </a:t>
            </a:r>
            <a:r>
              <a:rPr lang="en-US" sz="3200" dirty="0" smtClean="0"/>
              <a:t>messages (</a:t>
            </a:r>
            <a:r>
              <a:rPr lang="en-US" sz="3200" dirty="0"/>
              <a:t>three most popular instant messaging programs are:  AOL Instant Messenger, MSN Messenger, and Yahoo </a:t>
            </a:r>
            <a:r>
              <a:rPr lang="en-US" sz="3200" dirty="0" smtClean="0"/>
              <a:t>Messenger)</a:t>
            </a:r>
          </a:p>
          <a:p>
            <a:r>
              <a:rPr lang="en-GB" sz="3600" b="1" dirty="0" smtClean="0"/>
              <a:t>Social Networking</a:t>
            </a:r>
          </a:p>
          <a:p>
            <a:pPr lvl="1"/>
            <a:r>
              <a:rPr lang="en-GB" sz="3200" dirty="0" smtClean="0"/>
              <a:t>Connecting to friends and relatives and sharing information including pictures, movies thoughts, etc. (</a:t>
            </a:r>
            <a:r>
              <a:rPr lang="en-GB" sz="3200" dirty="0" err="1" smtClean="0"/>
              <a:t>facebook</a:t>
            </a:r>
            <a:r>
              <a:rPr lang="en-GB" sz="3200" dirty="0" smtClean="0"/>
              <a:t>, </a:t>
            </a:r>
            <a:r>
              <a:rPr lang="en-GB" sz="3200" dirty="0" err="1" smtClean="0"/>
              <a:t>linkedin</a:t>
            </a:r>
            <a:r>
              <a:rPr lang="en-GB" sz="3200" dirty="0" smtClean="0"/>
              <a:t>, </a:t>
            </a:r>
            <a:r>
              <a:rPr lang="en-GB" sz="3200" dirty="0" err="1" smtClean="0"/>
              <a:t>etc</a:t>
            </a:r>
            <a:r>
              <a:rPr lang="en-GB" sz="3200" dirty="0" smtClean="0"/>
              <a:t>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0291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0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562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ELECTRONIC COMMERCE &amp; BUSINESS (E-commerce &amp; E-Business)</a:t>
            </a:r>
          </a:p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ELECTRONIC GOVERNANCE (E-Governance)</a:t>
            </a:r>
          </a:p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E-LEARNING</a:t>
            </a:r>
            <a:endParaRPr lang="en-GB" sz="3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1"/>
            <a:r>
              <a:rPr lang="en-US" sz="3400" b="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Electronic learning is the mode of acquiring knowledge by means of the internet, and computer based training programs. </a:t>
            </a:r>
            <a:endParaRPr lang="en-US" sz="3400" b="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4581" name="Footer Placeholder 5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 sz="1400">
                <a:solidFill>
                  <a:schemeClr val="bg1"/>
                </a:solidFill>
              </a:rPr>
              <a:t>©  Pearson Education 2012</a:t>
            </a:r>
          </a:p>
        </p:txBody>
      </p:sp>
      <p:sp>
        <p:nvSpPr>
          <p:cNvPr id="24582" name="Slide Number Placeholder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fld id="{4BB2BBCC-17E2-449C-AD09-8E2ED3D98BD0}" type="slidenum">
              <a:rPr lang="en-US" sz="1400">
                <a:solidFill>
                  <a:schemeClr val="bg1"/>
                </a:solidFill>
              </a:rPr>
              <a:pPr eaLnBrk="1" hangingPunct="1"/>
              <a:t>8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USES OF THE INTERNET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8942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600" b="1" dirty="0"/>
              <a:t>E-learning can be divided into four broad </a:t>
            </a:r>
            <a:r>
              <a:rPr lang="en-US" sz="3600" b="1" dirty="0" smtClean="0"/>
              <a:t>categories:</a:t>
            </a:r>
          </a:p>
          <a:p>
            <a:pPr marL="1200150" lvl="3" indent="-342900"/>
            <a:r>
              <a:rPr lang="en-US" sz="3200" i="1" dirty="0"/>
              <a:t>Knowledge- based </a:t>
            </a:r>
            <a:r>
              <a:rPr lang="en-US" sz="3200" i="1" dirty="0" smtClean="0"/>
              <a:t>e-learning</a:t>
            </a:r>
          </a:p>
          <a:p>
            <a:pPr marL="1200150" lvl="3" indent="-342900"/>
            <a:r>
              <a:rPr lang="en-US" sz="3200" i="1" dirty="0"/>
              <a:t>Online Support-based </a:t>
            </a:r>
            <a:r>
              <a:rPr lang="en-US" sz="3200" i="1" dirty="0" smtClean="0"/>
              <a:t>e-Learning</a:t>
            </a:r>
          </a:p>
          <a:p>
            <a:pPr marL="1200150" lvl="3" indent="-342900"/>
            <a:r>
              <a:rPr lang="en-US" sz="3200" i="1" dirty="0"/>
              <a:t>Synchronous-based </a:t>
            </a:r>
            <a:r>
              <a:rPr lang="en-US" sz="3200" i="1" dirty="0" smtClean="0"/>
              <a:t>e-Learning</a:t>
            </a:r>
          </a:p>
          <a:p>
            <a:pPr marL="1200150" lvl="3" indent="-342900"/>
            <a:r>
              <a:rPr lang="en-US" sz="3200" i="1" dirty="0"/>
              <a:t>Asynchronous–based e-Learning</a:t>
            </a:r>
            <a:endParaRPr lang="en-US" sz="3000" dirty="0"/>
          </a:p>
          <a:p>
            <a:endParaRPr lang="en-GB" sz="3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E-LEARNING CATEGORIES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99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385378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406B6EB-8CCB-429C-9D3B-EA09378A39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TS010385378</Template>
  <TotalTime>2276</TotalTime>
  <Words>946</Words>
  <Application>Microsoft Office PowerPoint</Application>
  <PresentationFormat>On-screen Show (4:3)</PresentationFormat>
  <Paragraphs>140</Paragraphs>
  <Slides>19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TS010385378</vt:lpstr>
      <vt:lpstr>INTRODUCTION TO COMPUTER TECHNOLOGY</vt:lpstr>
      <vt:lpstr>OBJECTIVES OF THE SESSION</vt:lpstr>
      <vt:lpstr>INTRODUCTION</vt:lpstr>
      <vt:lpstr>INTRODUCTION</vt:lpstr>
      <vt:lpstr>WHAT IS THE INTERNET</vt:lpstr>
      <vt:lpstr>USES OF THE INTERNET</vt:lpstr>
      <vt:lpstr>USES OF THE INTERNET</vt:lpstr>
      <vt:lpstr>PowerPoint Presentation</vt:lpstr>
      <vt:lpstr>E-LEARNING CATEGORIES</vt:lpstr>
      <vt:lpstr>PowerPoint Presentation</vt:lpstr>
      <vt:lpstr>PowerPoint Presentation</vt:lpstr>
      <vt:lpstr>PowerPoint Presentation</vt:lpstr>
      <vt:lpstr>PowerPoint Presentation</vt:lpstr>
      <vt:lpstr>SOME INTERNET TERMINOLOGY</vt:lpstr>
      <vt:lpstr>PowerPoint Presentation</vt:lpstr>
      <vt:lpstr>PowerPoint Presentation</vt:lpstr>
      <vt:lpstr>E-COMMERCE &amp; E-BUSINESS</vt:lpstr>
      <vt:lpstr>ADVANTAGES OF E-COMMERCE</vt:lpstr>
      <vt:lpstr>DISADVANTAGES OF E-COMMERCE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Applications</dc:title>
  <dc:creator>Akanferi</dc:creator>
  <cp:lastModifiedBy>Akanferi</cp:lastModifiedBy>
  <cp:revision>373</cp:revision>
  <dcterms:created xsi:type="dcterms:W3CDTF">2012-09-13T09:47:39Z</dcterms:created>
  <dcterms:modified xsi:type="dcterms:W3CDTF">2013-04-29T08:45:18Z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TC103853789990</vt:lpwstr>
  </property>
</Properties>
</file>