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handoutMasterIdLst>
    <p:handoutMasterId r:id="rId28"/>
  </p:handoutMasterIdLst>
  <p:sldIdLst>
    <p:sldId id="319" r:id="rId2"/>
    <p:sldId id="327" r:id="rId3"/>
    <p:sldId id="328" r:id="rId4"/>
    <p:sldId id="320" r:id="rId5"/>
    <p:sldId id="322" r:id="rId6"/>
    <p:sldId id="323" r:id="rId7"/>
    <p:sldId id="325" r:id="rId8"/>
    <p:sldId id="257" r:id="rId9"/>
    <p:sldId id="314" r:id="rId10"/>
    <p:sldId id="258" r:id="rId11"/>
    <p:sldId id="259" r:id="rId12"/>
    <p:sldId id="315" r:id="rId13"/>
    <p:sldId id="302" r:id="rId14"/>
    <p:sldId id="260" r:id="rId15"/>
    <p:sldId id="316" r:id="rId16"/>
    <p:sldId id="261" r:id="rId17"/>
    <p:sldId id="317" r:id="rId18"/>
    <p:sldId id="326" r:id="rId19"/>
    <p:sldId id="306" r:id="rId20"/>
    <p:sldId id="308" r:id="rId21"/>
    <p:sldId id="312" r:id="rId22"/>
    <p:sldId id="309" r:id="rId23"/>
    <p:sldId id="310" r:id="rId24"/>
    <p:sldId id="313" r:id="rId25"/>
    <p:sldId id="275" r:id="rId26"/>
  </p:sldIdLst>
  <p:sldSz cx="9144000" cy="6858000" type="screen4x3"/>
  <p:notesSz cx="8991600" cy="7102475"/>
  <p:defaultTextStyle>
    <a:defPPr>
      <a:defRPr lang="en-US"/>
    </a:defPPr>
    <a:lvl1pPr algn="l" rtl="0" fontAlgn="base">
      <a:spcBef>
        <a:spcPct val="0"/>
      </a:spcBef>
      <a:spcAft>
        <a:spcPct val="0"/>
      </a:spcAft>
      <a:defRPr sz="2000" b="1" kern="1200">
        <a:solidFill>
          <a:schemeClr val="accent2"/>
        </a:solidFill>
        <a:latin typeface="Times New Roman" pitchFamily="18" charset="0"/>
        <a:ea typeface="+mn-ea"/>
        <a:cs typeface="+mn-cs"/>
      </a:defRPr>
    </a:lvl1pPr>
    <a:lvl2pPr marL="457200" algn="l" rtl="0" fontAlgn="base">
      <a:spcBef>
        <a:spcPct val="0"/>
      </a:spcBef>
      <a:spcAft>
        <a:spcPct val="0"/>
      </a:spcAft>
      <a:defRPr sz="2000" b="1" kern="1200">
        <a:solidFill>
          <a:schemeClr val="accent2"/>
        </a:solidFill>
        <a:latin typeface="Times New Roman" pitchFamily="18" charset="0"/>
        <a:ea typeface="+mn-ea"/>
        <a:cs typeface="+mn-cs"/>
      </a:defRPr>
    </a:lvl2pPr>
    <a:lvl3pPr marL="914400" algn="l" rtl="0" fontAlgn="base">
      <a:spcBef>
        <a:spcPct val="0"/>
      </a:spcBef>
      <a:spcAft>
        <a:spcPct val="0"/>
      </a:spcAft>
      <a:defRPr sz="2000" b="1" kern="1200">
        <a:solidFill>
          <a:schemeClr val="accent2"/>
        </a:solidFill>
        <a:latin typeface="Times New Roman" pitchFamily="18" charset="0"/>
        <a:ea typeface="+mn-ea"/>
        <a:cs typeface="+mn-cs"/>
      </a:defRPr>
    </a:lvl3pPr>
    <a:lvl4pPr marL="1371600" algn="l" rtl="0" fontAlgn="base">
      <a:spcBef>
        <a:spcPct val="0"/>
      </a:spcBef>
      <a:spcAft>
        <a:spcPct val="0"/>
      </a:spcAft>
      <a:defRPr sz="2000" b="1" kern="1200">
        <a:solidFill>
          <a:schemeClr val="accent2"/>
        </a:solidFill>
        <a:latin typeface="Times New Roman" pitchFamily="18" charset="0"/>
        <a:ea typeface="+mn-ea"/>
        <a:cs typeface="+mn-cs"/>
      </a:defRPr>
    </a:lvl4pPr>
    <a:lvl5pPr marL="1828800" algn="l" rtl="0" fontAlgn="base">
      <a:spcBef>
        <a:spcPct val="0"/>
      </a:spcBef>
      <a:spcAft>
        <a:spcPct val="0"/>
      </a:spcAft>
      <a:defRPr sz="2000" b="1" kern="1200">
        <a:solidFill>
          <a:schemeClr val="accent2"/>
        </a:solidFill>
        <a:latin typeface="Times New Roman" pitchFamily="18" charset="0"/>
        <a:ea typeface="+mn-ea"/>
        <a:cs typeface="+mn-cs"/>
      </a:defRPr>
    </a:lvl5pPr>
    <a:lvl6pPr marL="2286000" algn="l" defTabSz="914400" rtl="0" eaLnBrk="1" latinLnBrk="0" hangingPunct="1">
      <a:defRPr sz="2000" b="1" kern="1200">
        <a:solidFill>
          <a:schemeClr val="accent2"/>
        </a:solidFill>
        <a:latin typeface="Times New Roman" pitchFamily="18" charset="0"/>
        <a:ea typeface="+mn-ea"/>
        <a:cs typeface="+mn-cs"/>
      </a:defRPr>
    </a:lvl6pPr>
    <a:lvl7pPr marL="2743200" algn="l" defTabSz="914400" rtl="0" eaLnBrk="1" latinLnBrk="0" hangingPunct="1">
      <a:defRPr sz="2000" b="1" kern="1200">
        <a:solidFill>
          <a:schemeClr val="accent2"/>
        </a:solidFill>
        <a:latin typeface="Times New Roman" pitchFamily="18" charset="0"/>
        <a:ea typeface="+mn-ea"/>
        <a:cs typeface="+mn-cs"/>
      </a:defRPr>
    </a:lvl7pPr>
    <a:lvl8pPr marL="3200400" algn="l" defTabSz="914400" rtl="0" eaLnBrk="1" latinLnBrk="0" hangingPunct="1">
      <a:defRPr sz="2000" b="1" kern="1200">
        <a:solidFill>
          <a:schemeClr val="accent2"/>
        </a:solidFill>
        <a:latin typeface="Times New Roman" pitchFamily="18" charset="0"/>
        <a:ea typeface="+mn-ea"/>
        <a:cs typeface="+mn-cs"/>
      </a:defRPr>
    </a:lvl8pPr>
    <a:lvl9pPr marL="3657600" algn="l" defTabSz="914400" rtl="0" eaLnBrk="1" latinLnBrk="0" hangingPunct="1">
      <a:defRPr sz="2000" b="1" kern="1200">
        <a:solidFill>
          <a:schemeClr val="accent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BA3BCB"/>
    <a:srgbClr val="000000"/>
    <a:srgbClr val="6699FF"/>
    <a:srgbClr val="009900"/>
    <a:srgbClr val="66FF33"/>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5765" autoAdjust="0"/>
  </p:normalViewPr>
  <p:slideViewPr>
    <p:cSldViewPr>
      <p:cViewPr varScale="1">
        <p:scale>
          <a:sx n="59" d="100"/>
          <a:sy n="59" d="100"/>
        </p:scale>
        <p:origin x="-13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hdr" sz="quarter"/>
          </p:nvPr>
        </p:nvSpPr>
        <p:spPr bwMode="auto">
          <a:xfrm>
            <a:off x="0" y="0"/>
            <a:ext cx="3897313"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1027"/>
          <p:cNvSpPr>
            <a:spLocks noGrp="1" noChangeArrowheads="1"/>
          </p:cNvSpPr>
          <p:nvPr>
            <p:ph type="dt" sz="quarter" idx="1"/>
          </p:nvPr>
        </p:nvSpPr>
        <p:spPr bwMode="auto">
          <a:xfrm>
            <a:off x="5094288" y="0"/>
            <a:ext cx="3897312"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1028"/>
          <p:cNvSpPr>
            <a:spLocks noGrp="1" noChangeArrowheads="1"/>
          </p:cNvSpPr>
          <p:nvPr>
            <p:ph type="ftr" sz="quarter" idx="2"/>
          </p:nvPr>
        </p:nvSpPr>
        <p:spPr bwMode="auto">
          <a:xfrm>
            <a:off x="0" y="6746875"/>
            <a:ext cx="3897313" cy="355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7" name="Rectangle 1029"/>
          <p:cNvSpPr>
            <a:spLocks noGrp="1" noChangeArrowheads="1"/>
          </p:cNvSpPr>
          <p:nvPr>
            <p:ph type="sldNum" sz="quarter" idx="3"/>
          </p:nvPr>
        </p:nvSpPr>
        <p:spPr bwMode="auto">
          <a:xfrm>
            <a:off x="5094288" y="6746875"/>
            <a:ext cx="3897312" cy="355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255BA73-04DD-43B7-AB6A-5C3795FE8008}" type="slidenum">
              <a:rPr lang="en-US"/>
              <a:pPr>
                <a:defRPr/>
              </a:pPr>
              <a:t>‹#›</a:t>
            </a:fld>
            <a:endParaRPr lang="en-US"/>
          </a:p>
        </p:txBody>
      </p:sp>
    </p:spTree>
    <p:extLst>
      <p:ext uri="{BB962C8B-B14F-4D97-AF65-F5344CB8AC3E}">
        <p14:creationId xmlns:p14="http://schemas.microsoft.com/office/powerpoint/2010/main" val="2141644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95725" cy="3556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092700" y="0"/>
            <a:ext cx="3897313" cy="355600"/>
          </a:xfrm>
          <a:prstGeom prst="rect">
            <a:avLst/>
          </a:prstGeom>
        </p:spPr>
        <p:txBody>
          <a:bodyPr vert="horz" lIns="91440" tIns="45720" rIns="91440" bIns="45720" rtlCol="0"/>
          <a:lstStyle>
            <a:lvl1pPr algn="r">
              <a:defRPr sz="1200"/>
            </a:lvl1pPr>
          </a:lstStyle>
          <a:p>
            <a:fld id="{5B61E80E-EB7D-4F9B-BF03-3662C227D383}" type="datetimeFigureOut">
              <a:rPr lang="en-GB" smtClean="0"/>
              <a:t>24/02/2014</a:t>
            </a:fld>
            <a:endParaRPr lang="en-GB"/>
          </a:p>
        </p:txBody>
      </p:sp>
      <p:sp>
        <p:nvSpPr>
          <p:cNvPr id="4" name="Slide Image Placeholder 3"/>
          <p:cNvSpPr>
            <a:spLocks noGrp="1" noRot="1" noChangeAspect="1"/>
          </p:cNvSpPr>
          <p:nvPr>
            <p:ph type="sldImg" idx="2"/>
          </p:nvPr>
        </p:nvSpPr>
        <p:spPr>
          <a:xfrm>
            <a:off x="2720975" y="533400"/>
            <a:ext cx="3549650" cy="26622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898525" y="3373438"/>
            <a:ext cx="7194550" cy="31956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746875"/>
            <a:ext cx="3895725" cy="3540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092700" y="6746875"/>
            <a:ext cx="3897313" cy="354013"/>
          </a:xfrm>
          <a:prstGeom prst="rect">
            <a:avLst/>
          </a:prstGeom>
        </p:spPr>
        <p:txBody>
          <a:bodyPr vert="horz" lIns="91440" tIns="45720" rIns="91440" bIns="45720" rtlCol="0" anchor="b"/>
          <a:lstStyle>
            <a:lvl1pPr algn="r">
              <a:defRPr sz="1200"/>
            </a:lvl1pPr>
          </a:lstStyle>
          <a:p>
            <a:fld id="{28831C48-5208-4F32-962A-E17275DC179B}" type="slidenum">
              <a:rPr lang="en-GB" smtClean="0"/>
              <a:t>‹#›</a:t>
            </a:fld>
            <a:endParaRPr lang="en-GB"/>
          </a:p>
        </p:txBody>
      </p:sp>
    </p:spTree>
    <p:extLst>
      <p:ext uri="{BB962C8B-B14F-4D97-AF65-F5344CB8AC3E}">
        <p14:creationId xmlns:p14="http://schemas.microsoft.com/office/powerpoint/2010/main" val="223074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a:t>
            </a:r>
            <a:r>
              <a:rPr lang="en-US" dirty="0" smtClean="0"/>
              <a:t>It states that the whole of a system is greater than the sum of its parts.</a:t>
            </a:r>
            <a:endParaRPr lang="en-GB" dirty="0" smtClean="0"/>
          </a:p>
          <a:p>
            <a:r>
              <a:rPr lang="en-US" dirty="0" smtClean="0"/>
              <a:t>Mathematically it implies that 2&gt;1+1</a:t>
            </a:r>
            <a:endParaRPr lang="en-GB" dirty="0" smtClean="0"/>
          </a:p>
          <a:p>
            <a:r>
              <a:rPr lang="en-GB" dirty="0" smtClean="0"/>
              <a:t>2. </a:t>
            </a:r>
            <a:r>
              <a:rPr lang="en-US" dirty="0" smtClean="0"/>
              <a:t>It states that much attention should be giving to parts (important components) but not the whole of the system due to resources constraints.</a:t>
            </a:r>
            <a:endParaRPr lang="en-GB" dirty="0" smtClean="0"/>
          </a:p>
          <a:p>
            <a:pPr lvl="0"/>
            <a:r>
              <a:rPr lang="en-US" dirty="0" smtClean="0"/>
              <a:t>ace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3. </a:t>
            </a:r>
            <a:r>
              <a:rPr lang="en-US" dirty="0" smtClean="0"/>
              <a:t>It states that it is easier to get a working system efficient than an efficient system working.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 </a:t>
            </a:r>
            <a:r>
              <a:rPr lang="en-US" dirty="0" smtClean="0"/>
              <a:t>It states that if anything will go wrong then it will one day go wrong irrespective of the precautionary measures put in place</a:t>
            </a:r>
            <a:endParaRPr lang="en-GB" dirty="0" smtClean="0"/>
          </a:p>
          <a:p>
            <a:endParaRPr lang="en-GB" dirty="0"/>
          </a:p>
        </p:txBody>
      </p:sp>
      <p:sp>
        <p:nvSpPr>
          <p:cNvPr id="4" name="Slide Number Placeholder 3"/>
          <p:cNvSpPr>
            <a:spLocks noGrp="1"/>
          </p:cNvSpPr>
          <p:nvPr>
            <p:ph type="sldNum" sz="quarter" idx="10"/>
          </p:nvPr>
        </p:nvSpPr>
        <p:spPr/>
        <p:txBody>
          <a:bodyPr/>
          <a:lstStyle/>
          <a:p>
            <a:fld id="{28831C48-5208-4F32-962A-E17275DC179B}" type="slidenum">
              <a:rPr lang="en-GB" smtClean="0"/>
              <a:t>5</a:t>
            </a:fld>
            <a:endParaRPr lang="en-GB"/>
          </a:p>
        </p:txBody>
      </p:sp>
    </p:spTree>
    <p:extLst>
      <p:ext uri="{BB962C8B-B14F-4D97-AF65-F5344CB8AC3E}">
        <p14:creationId xmlns:p14="http://schemas.microsoft.com/office/powerpoint/2010/main" val="15184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dirty="0" smtClean="0"/>
              <a:t>Define a problem or an opportunity in a system concept</a:t>
            </a:r>
            <a:endParaRPr lang="en-GB" sz="1200" dirty="0" smtClean="0"/>
          </a:p>
          <a:p>
            <a:pPr marL="228600" lvl="0" indent="-228600">
              <a:buFont typeface="+mj-lt"/>
              <a:buAutoNum type="arabicPeriod"/>
            </a:pPr>
            <a:r>
              <a:rPr lang="en-US" sz="1200" dirty="0" smtClean="0"/>
              <a:t>Gather data describing the problem or opportunity</a:t>
            </a:r>
            <a:endParaRPr lang="en-GB" sz="1200" dirty="0" smtClean="0"/>
          </a:p>
          <a:p>
            <a:pPr marL="228600" lvl="0" indent="-228600">
              <a:buFont typeface="+mj-lt"/>
              <a:buAutoNum type="arabicPeriod"/>
            </a:pPr>
            <a:r>
              <a:rPr lang="en-US" sz="1200" dirty="0" smtClean="0"/>
              <a:t>Identify alternative solution</a:t>
            </a:r>
            <a:endParaRPr lang="en-GB" sz="1200" dirty="0" smtClean="0"/>
          </a:p>
          <a:p>
            <a:pPr marL="228600" lvl="0" indent="-228600">
              <a:buFont typeface="+mj-lt"/>
              <a:buAutoNum type="arabicPeriod"/>
            </a:pPr>
            <a:r>
              <a:rPr lang="en-US" sz="1200" dirty="0" smtClean="0"/>
              <a:t>Evaluate each alternative solution</a:t>
            </a:r>
            <a:endParaRPr lang="en-GB" sz="1200" dirty="0" smtClean="0"/>
          </a:p>
          <a:p>
            <a:pPr marL="228600" lvl="0" indent="-228600">
              <a:buFont typeface="+mj-lt"/>
              <a:buAutoNum type="arabicPeriod"/>
            </a:pPr>
            <a:r>
              <a:rPr lang="en-US" sz="1200" dirty="0" smtClean="0"/>
              <a:t>Select the best solution</a:t>
            </a:r>
            <a:endParaRPr lang="en-GB" sz="1200" dirty="0" smtClean="0"/>
          </a:p>
          <a:p>
            <a:pPr marL="228600" lvl="0" indent="-228600">
              <a:buFont typeface="+mj-lt"/>
              <a:buAutoNum type="arabicPeriod"/>
            </a:pPr>
            <a:r>
              <a:rPr lang="en-US" sz="1200" dirty="0" smtClean="0"/>
              <a:t>Implement the selected solution</a:t>
            </a:r>
            <a:endParaRPr lang="en-GB" sz="1200" dirty="0" smtClean="0"/>
          </a:p>
          <a:p>
            <a:pPr marL="228600" lvl="0" indent="-228600">
              <a:buFont typeface="+mj-lt"/>
              <a:buAutoNum type="arabicPeriod"/>
            </a:pPr>
            <a:r>
              <a:rPr lang="en-US" sz="1200" dirty="0" smtClean="0"/>
              <a:t>Evaluate the success of the implemented solution</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28831C48-5208-4F32-962A-E17275DC179B}" type="slidenum">
              <a:rPr lang="en-GB" smtClean="0"/>
              <a:t>7</a:t>
            </a:fld>
            <a:endParaRPr lang="en-GB"/>
          </a:p>
        </p:txBody>
      </p:sp>
    </p:spTree>
    <p:extLst>
      <p:ext uri="{BB962C8B-B14F-4D97-AF65-F5344CB8AC3E}">
        <p14:creationId xmlns:p14="http://schemas.microsoft.com/office/powerpoint/2010/main" val="327047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The output of the system can be determined/predicted base on the input (payroll)</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 </a:t>
            </a:r>
            <a:r>
              <a:rPr lang="en-US" dirty="0" smtClean="0"/>
              <a:t>The output of the system can be predicted from the previous state and there is always a certain degree of error. (lotto)</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3. </a:t>
            </a:r>
            <a:r>
              <a:rPr lang="en-US" dirty="0" smtClean="0"/>
              <a:t>These are systems that learn from their mistakes, react and adapt to a particular input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 </a:t>
            </a:r>
            <a:r>
              <a:rPr lang="en-US" dirty="0" smtClean="0"/>
              <a:t>The operational activities of the system require immediate or rapid response (ATM)</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5. </a:t>
            </a:r>
            <a:r>
              <a:rPr lang="en-US" dirty="0" smtClean="0"/>
              <a:t>Accumulates transaction or records of events over period of time before processing</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6. </a:t>
            </a:r>
            <a:r>
              <a:rPr lang="en-US" dirty="0" smtClean="0"/>
              <a:t>A system in which input, process and output are done under the control of the computer network system</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7. </a:t>
            </a:r>
            <a:r>
              <a:rPr lang="en-US" dirty="0" smtClean="0"/>
              <a:t>It is a manual system with no electronic or computer interconnection</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8. </a:t>
            </a:r>
            <a:r>
              <a:rPr lang="en-US" dirty="0" smtClean="0"/>
              <a:t>Open system accepts inputs from external environment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9. </a:t>
            </a:r>
            <a:r>
              <a:rPr lang="en-US" dirty="0" smtClean="0"/>
              <a:t>A system that does not interact with the external environment</a:t>
            </a:r>
            <a:endParaRPr lang="en-GB" dirty="0" smtClean="0"/>
          </a:p>
          <a:p>
            <a:endParaRPr lang="en-GB" dirty="0"/>
          </a:p>
        </p:txBody>
      </p:sp>
      <p:sp>
        <p:nvSpPr>
          <p:cNvPr id="4" name="Slide Number Placeholder 3"/>
          <p:cNvSpPr>
            <a:spLocks noGrp="1"/>
          </p:cNvSpPr>
          <p:nvPr>
            <p:ph type="sldNum" sz="quarter" idx="10"/>
          </p:nvPr>
        </p:nvSpPr>
        <p:spPr/>
        <p:txBody>
          <a:bodyPr/>
          <a:lstStyle/>
          <a:p>
            <a:fld id="{28831C48-5208-4F32-962A-E17275DC179B}" type="slidenum">
              <a:rPr lang="en-GB" smtClean="0"/>
              <a:t>18</a:t>
            </a:fld>
            <a:endParaRPr lang="en-GB"/>
          </a:p>
        </p:txBody>
      </p:sp>
    </p:spTree>
    <p:extLst>
      <p:ext uri="{BB962C8B-B14F-4D97-AF65-F5344CB8AC3E}">
        <p14:creationId xmlns:p14="http://schemas.microsoft.com/office/powerpoint/2010/main" val="175272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7B9C0-E3C0-4FBD-B2C7-C1A204A7E61D}" type="slidenum">
              <a:rPr lang="en-US" smtClean="0"/>
              <a:pPr>
                <a:defRPr/>
              </a:pPr>
              <a:t>‹#›</a:t>
            </a:fld>
            <a:endParaRPr lang="en-US"/>
          </a:p>
        </p:txBody>
      </p:sp>
    </p:spTree>
    <p:extLst>
      <p:ext uri="{BB962C8B-B14F-4D97-AF65-F5344CB8AC3E}">
        <p14:creationId xmlns:p14="http://schemas.microsoft.com/office/powerpoint/2010/main" val="2223778412"/>
      </p:ext>
    </p:extLst>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CD574D-830B-417E-BCD0-B6AC5407E5EB}" type="slidenum">
              <a:rPr lang="en-US" smtClean="0"/>
              <a:pPr>
                <a:defRPr/>
              </a:pPr>
              <a:t>‹#›</a:t>
            </a:fld>
            <a:endParaRPr lang="en-US"/>
          </a:p>
        </p:txBody>
      </p:sp>
    </p:spTree>
    <p:extLst>
      <p:ext uri="{BB962C8B-B14F-4D97-AF65-F5344CB8AC3E}">
        <p14:creationId xmlns:p14="http://schemas.microsoft.com/office/powerpoint/2010/main" val="2080258498"/>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B59F55-7695-44E2-9BD7-0695F194C6CD}" type="slidenum">
              <a:rPr lang="en-US" smtClean="0"/>
              <a:pPr>
                <a:defRPr/>
              </a:pPr>
              <a:t>‹#›</a:t>
            </a:fld>
            <a:endParaRPr lang="en-US"/>
          </a:p>
        </p:txBody>
      </p:sp>
    </p:spTree>
    <p:extLst>
      <p:ext uri="{BB962C8B-B14F-4D97-AF65-F5344CB8AC3E}">
        <p14:creationId xmlns:p14="http://schemas.microsoft.com/office/powerpoint/2010/main" val="1803671348"/>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24A505-8F41-44EF-AF3D-084DEF8112ED}" type="slidenum">
              <a:rPr lang="en-US" smtClean="0"/>
              <a:pPr>
                <a:defRPr/>
              </a:pPr>
              <a:t>‹#›</a:t>
            </a:fld>
            <a:endParaRPr lang="en-US"/>
          </a:p>
        </p:txBody>
      </p:sp>
    </p:spTree>
    <p:extLst>
      <p:ext uri="{BB962C8B-B14F-4D97-AF65-F5344CB8AC3E}">
        <p14:creationId xmlns:p14="http://schemas.microsoft.com/office/powerpoint/2010/main" val="546518721"/>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B5B7F3-735E-4170-92D2-D706F77D517C}" type="slidenum">
              <a:rPr lang="en-US" smtClean="0"/>
              <a:pPr>
                <a:defRPr/>
              </a:pPr>
              <a:t>‹#›</a:t>
            </a:fld>
            <a:endParaRPr lang="en-US"/>
          </a:p>
        </p:txBody>
      </p:sp>
    </p:spTree>
    <p:extLst>
      <p:ext uri="{BB962C8B-B14F-4D97-AF65-F5344CB8AC3E}">
        <p14:creationId xmlns:p14="http://schemas.microsoft.com/office/powerpoint/2010/main" val="1387333310"/>
      </p:ext>
    </p:extLst>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23A7DA-9321-41FB-8E50-B238027F7FAD}" type="slidenum">
              <a:rPr lang="en-US" smtClean="0"/>
              <a:pPr>
                <a:defRPr/>
              </a:pPr>
              <a:t>‹#›</a:t>
            </a:fld>
            <a:endParaRPr lang="en-US"/>
          </a:p>
        </p:txBody>
      </p:sp>
    </p:spTree>
    <p:extLst>
      <p:ext uri="{BB962C8B-B14F-4D97-AF65-F5344CB8AC3E}">
        <p14:creationId xmlns:p14="http://schemas.microsoft.com/office/powerpoint/2010/main" val="1368596002"/>
      </p:ext>
    </p:extLst>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2C66BC-9E6C-434D-BBBD-C5F6F788BA3D}" type="slidenum">
              <a:rPr lang="en-US" smtClean="0"/>
              <a:pPr>
                <a:defRPr/>
              </a:pPr>
              <a:t>‹#›</a:t>
            </a:fld>
            <a:endParaRPr lang="en-US"/>
          </a:p>
        </p:txBody>
      </p:sp>
    </p:spTree>
    <p:extLst>
      <p:ext uri="{BB962C8B-B14F-4D97-AF65-F5344CB8AC3E}">
        <p14:creationId xmlns:p14="http://schemas.microsoft.com/office/powerpoint/2010/main" val="191633692"/>
      </p:ext>
    </p:extLst>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83C499-F590-4F53-AFEC-2E4338812AE9}" type="slidenum">
              <a:rPr lang="en-US" smtClean="0"/>
              <a:pPr>
                <a:defRPr/>
              </a:pPr>
              <a:t>‹#›</a:t>
            </a:fld>
            <a:endParaRPr lang="en-US"/>
          </a:p>
        </p:txBody>
      </p:sp>
    </p:spTree>
    <p:extLst>
      <p:ext uri="{BB962C8B-B14F-4D97-AF65-F5344CB8AC3E}">
        <p14:creationId xmlns:p14="http://schemas.microsoft.com/office/powerpoint/2010/main" val="39589521"/>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D3D84A-F3A9-4891-9CCD-50152D729181}" type="slidenum">
              <a:rPr lang="en-US" smtClean="0"/>
              <a:pPr>
                <a:defRPr/>
              </a:pPr>
              <a:t>‹#›</a:t>
            </a:fld>
            <a:endParaRPr lang="en-US"/>
          </a:p>
        </p:txBody>
      </p:sp>
    </p:spTree>
    <p:extLst>
      <p:ext uri="{BB962C8B-B14F-4D97-AF65-F5344CB8AC3E}">
        <p14:creationId xmlns:p14="http://schemas.microsoft.com/office/powerpoint/2010/main" val="1719519462"/>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937994-9DF5-4717-B643-A44C8503609A}" type="slidenum">
              <a:rPr lang="en-US" smtClean="0"/>
              <a:pPr>
                <a:defRPr/>
              </a:pPr>
              <a:t>‹#›</a:t>
            </a:fld>
            <a:endParaRPr lang="en-US"/>
          </a:p>
        </p:txBody>
      </p:sp>
    </p:spTree>
    <p:extLst>
      <p:ext uri="{BB962C8B-B14F-4D97-AF65-F5344CB8AC3E}">
        <p14:creationId xmlns:p14="http://schemas.microsoft.com/office/powerpoint/2010/main" val="3250785855"/>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C7A4C8-1C34-4919-9EBA-1F6AF4066E74}" type="slidenum">
              <a:rPr lang="en-US" smtClean="0"/>
              <a:pPr>
                <a:defRPr/>
              </a:pPr>
              <a:t>‹#›</a:t>
            </a:fld>
            <a:endParaRPr lang="en-US"/>
          </a:p>
        </p:txBody>
      </p:sp>
    </p:spTree>
    <p:extLst>
      <p:ext uri="{BB962C8B-B14F-4D97-AF65-F5344CB8AC3E}">
        <p14:creationId xmlns:p14="http://schemas.microsoft.com/office/powerpoint/2010/main" val="1381084407"/>
      </p:ext>
    </p:extLst>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4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948EC1F-60A9-4997-8660-6EDF9701335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zoom/>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79512" y="620688"/>
            <a:ext cx="8496944" cy="1470025"/>
          </a:xfrm>
        </p:spPr>
        <p:txBody>
          <a:bodyPr/>
          <a:lstStyle/>
          <a:p>
            <a:r>
              <a:rPr lang="en-US" sz="4000" b="1" dirty="0" smtClean="0">
                <a:solidFill>
                  <a:srgbClr val="00B0F0"/>
                </a:solidFill>
              </a:rPr>
              <a:t>INTRODUCTION TO INFORMATION TECHNOLOGY</a:t>
            </a:r>
          </a:p>
        </p:txBody>
      </p:sp>
      <p:sp>
        <p:nvSpPr>
          <p:cNvPr id="6147" name="Subtitle 2"/>
          <p:cNvSpPr>
            <a:spLocks noGrp="1"/>
          </p:cNvSpPr>
          <p:nvPr>
            <p:ph type="subTitle" idx="1"/>
          </p:nvPr>
        </p:nvSpPr>
        <p:spPr>
          <a:xfrm>
            <a:off x="4540250" y="5540375"/>
            <a:ext cx="4495800" cy="409575"/>
          </a:xfrm>
        </p:spPr>
        <p:txBody>
          <a:bodyPr/>
          <a:lstStyle/>
          <a:p>
            <a:r>
              <a:rPr lang="en-US" sz="2000" b="1" dirty="0" smtClean="0"/>
              <a:t>ALBERT AKANFERI</a:t>
            </a:r>
          </a:p>
        </p:txBody>
      </p:sp>
      <p:sp>
        <p:nvSpPr>
          <p:cNvPr id="5" name="Subtitle 4"/>
          <p:cNvSpPr txBox="1">
            <a:spLocks/>
          </p:cNvSpPr>
          <p:nvPr/>
        </p:nvSpPr>
        <p:spPr bwMode="auto">
          <a:xfrm>
            <a:off x="1331640" y="3645023"/>
            <a:ext cx="75970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4800" dirty="0" smtClean="0"/>
              <a:t>Systems Theory &amp; Concepts</a:t>
            </a:r>
            <a:endParaRPr lang="en-GB" sz="4800" b="1" dirty="0"/>
          </a:p>
        </p:txBody>
      </p:sp>
      <p:sp>
        <p:nvSpPr>
          <p:cNvPr id="6" name="TextBox 5"/>
          <p:cNvSpPr txBox="1"/>
          <p:nvPr/>
        </p:nvSpPr>
        <p:spPr>
          <a:xfrm>
            <a:off x="3337094" y="2276872"/>
            <a:ext cx="2505815" cy="769441"/>
          </a:xfrm>
          <a:prstGeom prst="rect">
            <a:avLst/>
          </a:prstGeom>
          <a:noFill/>
        </p:spPr>
        <p:txBody>
          <a:bodyPr wrap="none" rtlCol="0">
            <a:spAutoFit/>
          </a:bodyPr>
          <a:lstStyle/>
          <a:p>
            <a:pPr algn="ctr"/>
            <a:r>
              <a:rPr lang="en-US" sz="4400" b="1" dirty="0" smtClean="0"/>
              <a:t>Session_2</a:t>
            </a:r>
            <a:endParaRPr lang="en-GB" sz="4400" b="1"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024"/>
          <p:cNvGraphicFramePr>
            <a:graphicFrameLocks noChangeAspect="1"/>
          </p:cNvGraphicFramePr>
          <p:nvPr/>
        </p:nvGraphicFramePr>
        <p:xfrm>
          <a:off x="252413" y="228600"/>
          <a:ext cx="8434387" cy="5838825"/>
        </p:xfrm>
        <a:graphic>
          <a:graphicData uri="http://schemas.openxmlformats.org/presentationml/2006/ole">
            <mc:AlternateContent xmlns:mc="http://schemas.openxmlformats.org/markup-compatibility/2006">
              <mc:Choice xmlns:v="urn:schemas-microsoft-com:vml" Requires="v">
                <p:oleObj spid="_x0000_s1062" name="Bitmap Image" r:id="rId3" imgW="8640381" imgH="5563377" progId="Paint.Picture">
                  <p:embed/>
                </p:oleObj>
              </mc:Choice>
              <mc:Fallback>
                <p:oleObj name="Bitmap Image" r:id="rId3" imgW="8640381" imgH="5563377" progId="Paint.Picture">
                  <p:embed/>
                  <p:pic>
                    <p:nvPicPr>
                      <p:cNvPr id="0" name="Object 1024"/>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252413" y="228600"/>
                        <a:ext cx="8434387"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4"/>
          <p:cNvSpPr>
            <a:spLocks noChangeArrowheads="1"/>
          </p:cNvSpPr>
          <p:nvPr/>
        </p:nvSpPr>
        <p:spPr bwMode="auto">
          <a:xfrm>
            <a:off x="152400" y="6156325"/>
            <a:ext cx="432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solidFill>
                  <a:schemeClr val="tx2"/>
                </a:solidFill>
              </a:rPr>
              <a:t>FIGURE 1-1 </a:t>
            </a:r>
            <a:r>
              <a:rPr lang="en-US" b="0" i="1">
                <a:solidFill>
                  <a:schemeClr val="tx2"/>
                </a:solidFill>
              </a:rPr>
              <a:t>Characteristics of a system</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50825" y="247650"/>
            <a:ext cx="8642350" cy="5707063"/>
          </a:xfrm>
          <a:prstGeom prst="rect">
            <a:avLst/>
          </a:prstGeom>
          <a:noFill/>
          <a:ln w="9525">
            <a:noFill/>
            <a:miter lim="800000"/>
            <a:headEnd/>
            <a:tailEnd/>
          </a:ln>
          <a:effectLst/>
        </p:spPr>
        <p:txBody>
          <a:bodyPr>
            <a:spAutoFit/>
          </a:bodyPr>
          <a:lstStyle/>
          <a:p>
            <a:pPr>
              <a:lnSpc>
                <a:spcPct val="95000"/>
              </a:lnSpc>
              <a:defRPr/>
            </a:pPr>
            <a:r>
              <a:rPr lang="en-US" sz="3200" b="0" dirty="0">
                <a:solidFill>
                  <a:srgbClr val="6699FF"/>
                </a:solidFill>
                <a:effectLst>
                  <a:outerShdw blurRad="38100" dist="38100" dir="2700000" algn="tl">
                    <a:srgbClr val="000000"/>
                  </a:outerShdw>
                </a:effectLst>
              </a:rPr>
              <a:t>2. System’s Characteristics</a:t>
            </a:r>
          </a:p>
          <a:p>
            <a:pPr>
              <a:lnSpc>
                <a:spcPct val="95000"/>
              </a:lnSpc>
              <a:defRPr/>
            </a:pPr>
            <a:endParaRPr lang="en-US" sz="3200" b="0" dirty="0">
              <a:solidFill>
                <a:srgbClr val="6699FF"/>
              </a:solidFill>
              <a:effectLst>
                <a:outerShdw blurRad="38100" dist="38100" dir="2700000" algn="tl">
                  <a:srgbClr val="000000"/>
                </a:outerShdw>
              </a:effectLst>
            </a:endParaRPr>
          </a:p>
          <a:p>
            <a:pPr>
              <a:lnSpc>
                <a:spcPct val="95000"/>
              </a:lnSpc>
              <a:defRPr/>
            </a:pPr>
            <a:r>
              <a:rPr lang="en-US" sz="2800" b="0" dirty="0">
                <a:solidFill>
                  <a:srgbClr val="FF9900"/>
                </a:solidFill>
                <a:cs typeface="Times New Roman" pitchFamily="18" charset="0"/>
              </a:rPr>
              <a:t>•</a:t>
            </a:r>
            <a:r>
              <a:rPr lang="en-US" sz="2400" b="0" dirty="0">
                <a:solidFill>
                  <a:schemeClr val="tx2"/>
                </a:solidFill>
              </a:rPr>
              <a:t> A </a:t>
            </a:r>
            <a:r>
              <a:rPr lang="en-US" sz="2400" dirty="0"/>
              <a:t>component</a:t>
            </a:r>
            <a:r>
              <a:rPr lang="en-US" sz="2400" b="0" dirty="0">
                <a:solidFill>
                  <a:schemeClr val="tx2"/>
                </a:solidFill>
              </a:rPr>
              <a:t> is either an irreducible part or an aggregate of parts, also called a </a:t>
            </a:r>
            <a:r>
              <a:rPr lang="en-US" sz="2400" b="0" i="1" dirty="0">
                <a:solidFill>
                  <a:schemeClr val="tx2"/>
                </a:solidFill>
              </a:rPr>
              <a:t>subsystem</a:t>
            </a:r>
            <a:r>
              <a:rPr lang="en-US" sz="2400" b="0" dirty="0">
                <a:solidFill>
                  <a:schemeClr val="tx2"/>
                </a:solidFill>
              </a:rPr>
              <a:t>. The simple concept of a component is very powerful. For example, in case of an automobile we can repair or upgrade the system by changing individual components without having to make changes the entire system.</a:t>
            </a:r>
          </a:p>
          <a:p>
            <a:pPr>
              <a:lnSpc>
                <a:spcPct val="95000"/>
              </a:lnSpc>
              <a:defRPr/>
            </a:pPr>
            <a:endParaRPr lang="en-US" sz="2400" b="0" dirty="0">
              <a:solidFill>
                <a:schemeClr val="tx2"/>
              </a:solidFill>
            </a:endParaRPr>
          </a:p>
          <a:p>
            <a:pPr>
              <a:lnSpc>
                <a:spcPct val="95000"/>
              </a:lnSpc>
              <a:defRPr/>
            </a:pPr>
            <a:r>
              <a:rPr lang="en-US" sz="2800" b="0" dirty="0">
                <a:solidFill>
                  <a:srgbClr val="FF9900"/>
                </a:solidFill>
                <a:cs typeface="Times New Roman" pitchFamily="18" charset="0"/>
              </a:rPr>
              <a:t>•</a:t>
            </a:r>
            <a:r>
              <a:rPr lang="en-US" sz="2400" b="0" dirty="0">
                <a:solidFill>
                  <a:schemeClr val="tx2"/>
                </a:solidFill>
              </a:rPr>
              <a:t> The components are </a:t>
            </a:r>
            <a:r>
              <a:rPr lang="en-US" sz="2400" dirty="0"/>
              <a:t>interrelated</a:t>
            </a:r>
            <a:r>
              <a:rPr lang="en-US" sz="2400" b="0" dirty="0">
                <a:solidFill>
                  <a:schemeClr val="tx2"/>
                </a:solidFill>
              </a:rPr>
              <a:t>; that is, the function of one is somehow tied to the function of the others. For example, in the Store system the work of one component, such as producing a daily report of customer orders, may not progress successfully until the work of another component is finished, such as sorting customer orders by date of receipt.</a:t>
            </a:r>
          </a:p>
          <a:p>
            <a:pPr>
              <a:lnSpc>
                <a:spcPct val="95000"/>
              </a:lnSpc>
              <a:defRPr/>
            </a:pPr>
            <a:endParaRPr lang="en-US" sz="2400" b="0"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50825" y="620713"/>
            <a:ext cx="8642350"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Times New Roman" pitchFamily="18" charset="0"/>
              </a:defRPr>
            </a:lvl1pPr>
            <a:lvl2pPr marL="742950" indent="-285750" eaLnBrk="0" hangingPunct="0">
              <a:defRPr sz="2000" b="1">
                <a:solidFill>
                  <a:schemeClr val="accent2"/>
                </a:solidFill>
                <a:latin typeface="Times New Roman" pitchFamily="18" charset="0"/>
              </a:defRPr>
            </a:lvl2pPr>
            <a:lvl3pPr marL="1143000" indent="-228600" eaLnBrk="0" hangingPunct="0">
              <a:defRPr sz="2000" b="1">
                <a:solidFill>
                  <a:schemeClr val="accent2"/>
                </a:solidFill>
                <a:latin typeface="Times New Roman" pitchFamily="18" charset="0"/>
              </a:defRPr>
            </a:lvl3pPr>
            <a:lvl4pPr marL="1600200" indent="-228600" eaLnBrk="0" hangingPunct="0">
              <a:defRPr sz="2000" b="1">
                <a:solidFill>
                  <a:schemeClr val="accent2"/>
                </a:solidFill>
                <a:latin typeface="Times New Roman" pitchFamily="18" charset="0"/>
              </a:defRPr>
            </a:lvl4pPr>
            <a:lvl5pPr marL="2057400" indent="-228600" eaLnBrk="0" hangingPunct="0">
              <a:defRPr sz="2000" b="1">
                <a:solidFill>
                  <a:schemeClr val="accent2"/>
                </a:solidFill>
                <a:latin typeface="Times New Roman" pitchFamily="18" charset="0"/>
              </a:defRPr>
            </a:lvl5pPr>
            <a:lvl6pPr marL="2514600" indent="-228600" eaLnBrk="0" fontAlgn="base" hangingPunct="0">
              <a:spcBef>
                <a:spcPct val="0"/>
              </a:spcBef>
              <a:spcAft>
                <a:spcPct val="0"/>
              </a:spcAft>
              <a:defRPr sz="2000" b="1">
                <a:solidFill>
                  <a:schemeClr val="accent2"/>
                </a:solidFill>
                <a:latin typeface="Times New Roman" pitchFamily="18" charset="0"/>
              </a:defRPr>
            </a:lvl6pPr>
            <a:lvl7pPr marL="2971800" indent="-228600" eaLnBrk="0" fontAlgn="base" hangingPunct="0">
              <a:spcBef>
                <a:spcPct val="0"/>
              </a:spcBef>
              <a:spcAft>
                <a:spcPct val="0"/>
              </a:spcAft>
              <a:defRPr sz="2000" b="1">
                <a:solidFill>
                  <a:schemeClr val="accent2"/>
                </a:solidFill>
                <a:latin typeface="Times New Roman" pitchFamily="18" charset="0"/>
              </a:defRPr>
            </a:lvl7pPr>
            <a:lvl8pPr marL="3429000" indent="-228600" eaLnBrk="0" fontAlgn="base" hangingPunct="0">
              <a:spcBef>
                <a:spcPct val="0"/>
              </a:spcBef>
              <a:spcAft>
                <a:spcPct val="0"/>
              </a:spcAft>
              <a:defRPr sz="2000" b="1">
                <a:solidFill>
                  <a:schemeClr val="accent2"/>
                </a:solidFill>
                <a:latin typeface="Times New Roman" pitchFamily="18" charset="0"/>
              </a:defRPr>
            </a:lvl8pPr>
            <a:lvl9pPr marL="3886200" indent="-228600" eaLnBrk="0" fontAlgn="base" hangingPunct="0">
              <a:spcBef>
                <a:spcPct val="0"/>
              </a:spcBef>
              <a:spcAft>
                <a:spcPct val="0"/>
              </a:spcAft>
              <a:defRPr sz="2000" b="1">
                <a:solidFill>
                  <a:schemeClr val="accent2"/>
                </a:solidFill>
                <a:latin typeface="Times New Roman" pitchFamily="18" charset="0"/>
              </a:defRPr>
            </a:lvl9pPr>
          </a:lstStyle>
          <a:p>
            <a:pPr eaLnBrk="1" hangingPunct="1">
              <a:lnSpc>
                <a:spcPct val="95000"/>
              </a:lnSpc>
            </a:pPr>
            <a:r>
              <a:rPr lang="en-US" sz="2800" b="0">
                <a:solidFill>
                  <a:srgbClr val="FF9900"/>
                </a:solidFill>
                <a:cs typeface="Times New Roman" pitchFamily="18" charset="0"/>
              </a:rPr>
              <a:t>•</a:t>
            </a:r>
            <a:r>
              <a:rPr lang="en-US" sz="2400" b="0">
                <a:solidFill>
                  <a:schemeClr val="tx2"/>
                </a:solidFill>
              </a:rPr>
              <a:t> A system has a </a:t>
            </a:r>
            <a:r>
              <a:rPr lang="en-US" sz="2400"/>
              <a:t>boundary</a:t>
            </a:r>
            <a:r>
              <a:rPr lang="en-US" sz="2400" b="0">
                <a:solidFill>
                  <a:schemeClr val="tx2"/>
                </a:solidFill>
              </a:rPr>
              <a:t>, within which all of its components are contained and which establishes the limits of a system, separating it from other systems. </a:t>
            </a:r>
          </a:p>
          <a:p>
            <a:pPr eaLnBrk="1" hangingPunct="1">
              <a:lnSpc>
                <a:spcPct val="95000"/>
              </a:lnSpc>
            </a:pPr>
            <a:endParaRPr lang="en-US" sz="2400" b="0">
              <a:solidFill>
                <a:schemeClr val="tx2"/>
              </a:solidFill>
            </a:endParaRPr>
          </a:p>
          <a:p>
            <a:pPr eaLnBrk="1" hangingPunct="1">
              <a:lnSpc>
                <a:spcPct val="95000"/>
              </a:lnSpc>
            </a:pPr>
            <a:r>
              <a:rPr lang="en-US" sz="2800" b="0">
                <a:solidFill>
                  <a:srgbClr val="FF9900"/>
                </a:solidFill>
                <a:cs typeface="Times New Roman" pitchFamily="18" charset="0"/>
              </a:rPr>
              <a:t>•</a:t>
            </a:r>
            <a:r>
              <a:rPr lang="en-US" sz="2400" b="0">
                <a:solidFill>
                  <a:schemeClr val="tx2"/>
                </a:solidFill>
              </a:rPr>
              <a:t> All of the components work together to achieve some overall </a:t>
            </a:r>
            <a:r>
              <a:rPr lang="en-US" sz="2400"/>
              <a:t>purpose</a:t>
            </a:r>
            <a:r>
              <a:rPr lang="en-US" sz="2400" b="0">
                <a:solidFill>
                  <a:schemeClr val="tx2"/>
                </a:solidFill>
              </a:rPr>
              <a:t>: the system’s reason for existing.</a:t>
            </a:r>
          </a:p>
          <a:p>
            <a:pPr eaLnBrk="1" hangingPunct="1">
              <a:lnSpc>
                <a:spcPct val="95000"/>
              </a:lnSpc>
            </a:pPr>
            <a:endParaRPr lang="en-US" sz="2400" b="0">
              <a:solidFill>
                <a:schemeClr val="tx2"/>
              </a:solidFill>
            </a:endParaRPr>
          </a:p>
          <a:p>
            <a:pPr eaLnBrk="1" hangingPunct="1">
              <a:lnSpc>
                <a:spcPct val="95000"/>
              </a:lnSpc>
            </a:pPr>
            <a:r>
              <a:rPr lang="en-US" sz="2800" b="0">
                <a:solidFill>
                  <a:srgbClr val="FF9900"/>
                </a:solidFill>
                <a:cs typeface="Times New Roman" pitchFamily="18" charset="0"/>
              </a:rPr>
              <a:t>•</a:t>
            </a:r>
            <a:r>
              <a:rPr lang="en-US" sz="2400" b="0">
                <a:solidFill>
                  <a:schemeClr val="tx2"/>
                </a:solidFill>
              </a:rPr>
              <a:t> A system operates within an </a:t>
            </a:r>
            <a:r>
              <a:rPr lang="en-US" sz="2400"/>
              <a:t>environment – </a:t>
            </a:r>
            <a:r>
              <a:rPr lang="en-US" sz="2400" b="0">
                <a:solidFill>
                  <a:schemeClr val="tx1"/>
                </a:solidFill>
              </a:rPr>
              <a:t>everything outside the system’s boundary</a:t>
            </a:r>
            <a:r>
              <a:rPr lang="en-US" sz="2400" b="0">
                <a:solidFill>
                  <a:schemeClr val="tx2"/>
                </a:solidFill>
              </a:rPr>
              <a:t>. The environment surrounds the system, both affecting it and being affected by it. For example, the environment of a university includes prospective students, foundations, funding agencies and the new media. Usually the system interacts with its environment. A university interacts with prospective students by having open houses and recruiting from local high schools. </a:t>
            </a:r>
          </a:p>
          <a:p>
            <a:pPr eaLnBrk="1" hangingPunct="1">
              <a:lnSpc>
                <a:spcPct val="95000"/>
              </a:lnSpc>
            </a:pPr>
            <a:endParaRPr lang="en-US" sz="2400" b="0">
              <a:solidFill>
                <a:schemeClr val="tx2"/>
              </a:solidFill>
            </a:endParaRPr>
          </a:p>
          <a:p>
            <a:pPr eaLnBrk="1" hangingPunct="1"/>
            <a:endParaRPr lang="en-US" sz="240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15900" y="476250"/>
            <a:ext cx="8677275" cy="5100638"/>
          </a:xfrm>
          <a:prstGeom prst="rect">
            <a:avLst/>
          </a:prstGeom>
          <a:noFill/>
          <a:ln w="9525">
            <a:noFill/>
            <a:miter lim="800000"/>
            <a:headEnd/>
            <a:tailEnd/>
          </a:ln>
          <a:effectLst/>
        </p:spPr>
        <p:txBody>
          <a:bodyPr>
            <a:spAutoFit/>
          </a:bodyPr>
          <a:lstStyle/>
          <a:p>
            <a:pPr>
              <a:lnSpc>
                <a:spcPct val="95000"/>
              </a:lnSpc>
              <a:defRPr/>
            </a:pPr>
            <a:endParaRPr lang="en-US" sz="3200" b="0" dirty="0">
              <a:solidFill>
                <a:srgbClr val="6699FF"/>
              </a:solidFill>
              <a:effectLst>
                <a:outerShdw blurRad="38100" dist="38100" dir="2700000" algn="tl">
                  <a:srgbClr val="000000"/>
                </a:outerShdw>
              </a:effectLst>
            </a:endParaRPr>
          </a:p>
          <a:p>
            <a:pPr>
              <a:lnSpc>
                <a:spcPct val="95000"/>
              </a:lnSpc>
              <a:defRPr/>
            </a:pPr>
            <a:r>
              <a:rPr lang="en-US" sz="3200" b="0" dirty="0">
                <a:solidFill>
                  <a:srgbClr val="6699FF"/>
                </a:solidFill>
                <a:effectLst>
                  <a:outerShdw blurRad="38100" dist="38100" dir="2700000" algn="tl">
                    <a:srgbClr val="000000"/>
                  </a:outerShdw>
                </a:effectLst>
              </a:rPr>
              <a:t>2. System’s Characteristics </a:t>
            </a:r>
          </a:p>
          <a:p>
            <a:pPr>
              <a:lnSpc>
                <a:spcPct val="95000"/>
              </a:lnSpc>
              <a:defRPr/>
            </a:pPr>
            <a:endParaRPr lang="en-US" sz="2400" b="0" dirty="0">
              <a:solidFill>
                <a:schemeClr val="tx2"/>
              </a:solidFill>
            </a:endParaRPr>
          </a:p>
          <a:p>
            <a:pPr>
              <a:lnSpc>
                <a:spcPct val="95000"/>
              </a:lnSpc>
              <a:defRPr/>
            </a:pPr>
            <a:r>
              <a:rPr lang="en-US" sz="2800" b="0" dirty="0">
                <a:solidFill>
                  <a:srgbClr val="FF9900"/>
                </a:solidFill>
                <a:cs typeface="Times New Roman" pitchFamily="18" charset="0"/>
              </a:rPr>
              <a:t>•</a:t>
            </a:r>
            <a:r>
              <a:rPr lang="en-US" sz="2400" b="0" dirty="0">
                <a:solidFill>
                  <a:schemeClr val="tx2"/>
                </a:solidFill>
              </a:rPr>
              <a:t> The point at which the system meets its environment are called </a:t>
            </a:r>
            <a:r>
              <a:rPr lang="en-US" sz="2400" dirty="0"/>
              <a:t>interface</a:t>
            </a:r>
            <a:r>
              <a:rPr lang="en-US" sz="2400" b="0" dirty="0">
                <a:solidFill>
                  <a:schemeClr val="tx2"/>
                </a:solidFill>
              </a:rPr>
              <a:t>. </a:t>
            </a:r>
          </a:p>
          <a:p>
            <a:pPr>
              <a:lnSpc>
                <a:spcPct val="95000"/>
              </a:lnSpc>
              <a:defRPr/>
            </a:pPr>
            <a:endParaRPr lang="en-US" sz="2400" b="0" dirty="0">
              <a:solidFill>
                <a:schemeClr val="tx2"/>
              </a:solidFill>
            </a:endParaRPr>
          </a:p>
          <a:p>
            <a:pPr>
              <a:defRPr/>
            </a:pPr>
            <a:r>
              <a:rPr lang="en-US" sz="2800" b="0" dirty="0">
                <a:solidFill>
                  <a:srgbClr val="FF9900"/>
                </a:solidFill>
                <a:cs typeface="Times New Roman" pitchFamily="18" charset="0"/>
              </a:rPr>
              <a:t>•</a:t>
            </a:r>
            <a:r>
              <a:rPr lang="en-US" sz="2400" b="0" dirty="0">
                <a:solidFill>
                  <a:schemeClr val="tx2"/>
                </a:solidFill>
              </a:rPr>
              <a:t> A system must face </a:t>
            </a:r>
            <a:r>
              <a:rPr lang="en-US" sz="2400" dirty="0"/>
              <a:t>constraints</a:t>
            </a:r>
            <a:r>
              <a:rPr lang="en-US" sz="2400" b="0" dirty="0">
                <a:solidFill>
                  <a:schemeClr val="tx2"/>
                </a:solidFill>
              </a:rPr>
              <a:t> in its functioning because there are limits to what it can do and how it can achieve its purpose within its environment. Some of these constraints are imposed inside the system (e.g., a limited number of staff available).</a:t>
            </a:r>
          </a:p>
          <a:p>
            <a:pPr>
              <a:defRPr/>
            </a:pPr>
            <a:r>
              <a:rPr lang="en-US" sz="2400" b="0" dirty="0">
                <a:solidFill>
                  <a:schemeClr val="tx2"/>
                </a:solidFill>
              </a:rPr>
              <a:t>Others are imposed by the environment (e.g., due to regulations). </a:t>
            </a:r>
          </a:p>
          <a:p>
            <a:pPr>
              <a:lnSpc>
                <a:spcPct val="95000"/>
              </a:lnSpc>
              <a:defRPr/>
            </a:pPr>
            <a:endParaRPr lang="en-US" sz="2400" b="0" dirty="0">
              <a:solidFill>
                <a:schemeClr val="tx2"/>
              </a:solidFill>
            </a:endParaRPr>
          </a:p>
          <a:p>
            <a:pPr>
              <a:lnSpc>
                <a:spcPct val="95000"/>
              </a:lnSpc>
              <a:defRPr/>
            </a:pPr>
            <a:endParaRPr lang="en-US" sz="2400" b="0"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6200" y="76200"/>
            <a:ext cx="90678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a:solidFill>
                <a:schemeClr val="tx2"/>
              </a:solidFill>
            </a:endParaRPr>
          </a:p>
          <a:p>
            <a:r>
              <a:rPr lang="en-US" sz="2800" b="0">
                <a:solidFill>
                  <a:srgbClr val="FF9900"/>
                </a:solidFill>
                <a:cs typeface="Times New Roman" pitchFamily="18" charset="0"/>
              </a:rPr>
              <a:t>•</a:t>
            </a:r>
            <a:r>
              <a:rPr lang="en-US" sz="2400" b="0">
                <a:solidFill>
                  <a:schemeClr val="tx2"/>
                </a:solidFill>
              </a:rPr>
              <a:t> A system interact with the environment by means of </a:t>
            </a:r>
            <a:r>
              <a:rPr lang="en-US" sz="2400" b="0">
                <a:solidFill>
                  <a:schemeClr val="tx1"/>
                </a:solidFill>
              </a:rPr>
              <a:t>input and output. </a:t>
            </a:r>
            <a:r>
              <a:rPr lang="en-US" sz="2400"/>
              <a:t>Input </a:t>
            </a:r>
            <a:r>
              <a:rPr lang="en-US" sz="2400" b="0">
                <a:solidFill>
                  <a:schemeClr val="tx1"/>
                </a:solidFill>
              </a:rPr>
              <a:t>is anything entering the system </a:t>
            </a:r>
            <a:r>
              <a:rPr lang="en-US" sz="2400" b="0">
                <a:solidFill>
                  <a:schemeClr val="tx2"/>
                </a:solidFill>
              </a:rPr>
              <a:t>from the environment; </a:t>
            </a:r>
            <a:r>
              <a:rPr lang="en-US" sz="2400"/>
              <a:t>output</a:t>
            </a:r>
            <a:r>
              <a:rPr lang="en-US" sz="2400" b="0">
                <a:solidFill>
                  <a:schemeClr val="tx2"/>
                </a:solidFill>
              </a:rPr>
              <a:t> is anything leaving the system crossing the boundary to the environment . Information, energy, and material can be both input and output in relation to the environment. </a:t>
            </a:r>
          </a:p>
          <a:p>
            <a:endParaRPr lang="en-US" sz="2400" b="0">
              <a:solidFill>
                <a:schemeClr val="tx2"/>
              </a:solidFill>
            </a:endParaRPr>
          </a:p>
          <a:p>
            <a:r>
              <a:rPr lang="en-US" sz="2400" b="0">
                <a:solidFill>
                  <a:schemeClr val="tx2"/>
                </a:solidFill>
              </a:rPr>
              <a:t>People, for example, take in food, oxygen, and water from the environment as input. </a:t>
            </a:r>
          </a:p>
          <a:p>
            <a:endParaRPr lang="en-US" sz="2400" b="0">
              <a:solidFill>
                <a:schemeClr val="tx2"/>
              </a:solidFill>
            </a:endParaRPr>
          </a:p>
          <a:p>
            <a:r>
              <a:rPr lang="en-US" sz="2400" b="0">
                <a:solidFill>
                  <a:schemeClr val="tx2"/>
                </a:solidFill>
              </a:rPr>
              <a:t>An electrical utility takes on input from the environment in the form of raw materials (coal, oil, water power, etc), requests for electricity from customers. It provides for output to the environment in the form of electricity.</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88913"/>
            <a:ext cx="8497888" cy="3170237"/>
          </a:xfrm>
          <a:prstGeom prst="rect">
            <a:avLst/>
          </a:prstGeom>
          <a:noFill/>
        </p:spPr>
        <p:txBody>
          <a:bodyPr>
            <a:spAutoFit/>
          </a:bodyPr>
          <a:lstStyle/>
          <a:p>
            <a:pPr>
              <a:defRPr/>
            </a:pPr>
            <a:r>
              <a:rPr lang="en-US" sz="3200" b="0" dirty="0">
                <a:solidFill>
                  <a:srgbClr val="6699FF"/>
                </a:solidFill>
                <a:effectLst>
                  <a:outerShdw blurRad="38100" dist="38100" dir="2700000" algn="tl">
                    <a:srgbClr val="000000"/>
                  </a:outerShdw>
                </a:effectLst>
              </a:rPr>
              <a:t>3. Feedback and Control in a System</a:t>
            </a:r>
          </a:p>
          <a:p>
            <a:pPr>
              <a:defRPr/>
            </a:pPr>
            <a:r>
              <a:rPr lang="en-US" sz="2400" b="0" dirty="0">
                <a:solidFill>
                  <a:schemeClr val="tx2"/>
                </a:solidFill>
              </a:rPr>
              <a:t>Very often output’s data are returned to the input of the system, as shown in Fig. 2, and used to regulate the system’s activity. Large hotels and motels, for instance, ask guests to fill out cards evaluating the services. Such a process is called </a:t>
            </a:r>
            <a:r>
              <a:rPr lang="en-US" sz="2400" dirty="0"/>
              <a:t>feedback</a:t>
            </a:r>
            <a:r>
              <a:rPr lang="en-US" sz="2400" b="0" dirty="0">
                <a:solidFill>
                  <a:schemeClr val="tx2"/>
                </a:solidFill>
              </a:rPr>
              <a:t>. It helps to adjust the system to changes so that the system operates in a </a:t>
            </a:r>
            <a:r>
              <a:rPr lang="en-US" sz="2400" b="0" i="1" dirty="0">
                <a:solidFill>
                  <a:schemeClr val="tx2"/>
                </a:solidFill>
              </a:rPr>
              <a:t>balanced state</a:t>
            </a:r>
            <a:r>
              <a:rPr lang="en-US" sz="2400" b="0" dirty="0">
                <a:solidFill>
                  <a:schemeClr val="tx2"/>
                </a:solidFill>
              </a:rPr>
              <a:t>, or </a:t>
            </a:r>
            <a:r>
              <a:rPr lang="en-US" sz="2400" b="0" i="1" dirty="0">
                <a:solidFill>
                  <a:schemeClr val="tx2"/>
                </a:solidFill>
              </a:rPr>
              <a:t>equilibrium</a:t>
            </a:r>
            <a:r>
              <a:rPr lang="en-US" sz="2400" b="0" dirty="0">
                <a:solidFill>
                  <a:schemeClr val="tx2"/>
                </a:solidFill>
              </a:rPr>
              <a:t>. This feature of a system is used in control.</a:t>
            </a:r>
            <a:endParaRPr lang="en-US" sz="2400" dirty="0"/>
          </a:p>
        </p:txBody>
      </p:sp>
      <p:graphicFrame>
        <p:nvGraphicFramePr>
          <p:cNvPr id="2050" name="Object 0"/>
          <p:cNvGraphicFramePr>
            <a:graphicFrameLocks noChangeAspect="1"/>
          </p:cNvGraphicFramePr>
          <p:nvPr/>
        </p:nvGraphicFramePr>
        <p:xfrm>
          <a:off x="107950" y="3500438"/>
          <a:ext cx="6370638" cy="3024187"/>
        </p:xfrm>
        <a:graphic>
          <a:graphicData uri="http://schemas.openxmlformats.org/presentationml/2006/ole">
            <mc:AlternateContent xmlns:mc="http://schemas.openxmlformats.org/markup-compatibility/2006">
              <mc:Choice xmlns:v="urn:schemas-microsoft-com:vml" Requires="v">
                <p:oleObj spid="_x0000_s2087" name="Bitmap Image" r:id="rId3" imgW="4923810" imgH="2114845" progId="Paint.Picture">
                  <p:embed/>
                </p:oleObj>
              </mc:Choice>
              <mc:Fallback>
                <p:oleObj name="Bitmap Image" r:id="rId3" imgW="4923810" imgH="2114845" progId="Paint.Picture">
                  <p:embed/>
                  <p:pic>
                    <p:nvPicPr>
                      <p:cNvPr id="0" name="Object 0"/>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107950" y="3500438"/>
                        <a:ext cx="6370638"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4"/>
          <p:cNvSpPr>
            <a:spLocks noChangeArrowheads="1"/>
          </p:cNvSpPr>
          <p:nvPr/>
        </p:nvSpPr>
        <p:spPr bwMode="auto">
          <a:xfrm>
            <a:off x="5202238" y="6345238"/>
            <a:ext cx="3833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tx2"/>
                </a:solidFill>
              </a:rPr>
              <a:t>FIGURE 2 </a:t>
            </a:r>
            <a:r>
              <a:rPr lang="en-US" i="1">
                <a:solidFill>
                  <a:schemeClr val="tx2"/>
                </a:solidFill>
              </a:rPr>
              <a:t>Regulation of activity </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6200" y="427038"/>
            <a:ext cx="8816975"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0" u="sng">
                <a:solidFill>
                  <a:srgbClr val="009900"/>
                </a:solidFill>
              </a:rPr>
              <a:t>Def.</a:t>
            </a:r>
            <a:r>
              <a:rPr lang="en-US" sz="2400" b="0">
                <a:solidFill>
                  <a:schemeClr val="tx2"/>
                </a:solidFill>
              </a:rPr>
              <a:t> </a:t>
            </a:r>
            <a:r>
              <a:rPr lang="en-US" sz="2400" i="1">
                <a:solidFill>
                  <a:srgbClr val="FF0000"/>
                </a:solidFill>
              </a:rPr>
              <a:t>Control</a:t>
            </a:r>
            <a:r>
              <a:rPr lang="en-US" sz="2400" b="0" i="1">
                <a:solidFill>
                  <a:schemeClr val="tx2"/>
                </a:solidFill>
              </a:rPr>
              <a:t> is the process that measures current performance and guides it toward a predetermined goal.</a:t>
            </a:r>
          </a:p>
          <a:p>
            <a:endParaRPr lang="en-US" sz="2400" b="0" i="1">
              <a:solidFill>
                <a:schemeClr val="tx2"/>
              </a:solidFill>
            </a:endParaRPr>
          </a:p>
          <a:p>
            <a:r>
              <a:rPr lang="en-US" sz="2400" b="0">
                <a:solidFill>
                  <a:schemeClr val="tx2"/>
                </a:solidFill>
              </a:rPr>
              <a:t>Two types of feedback are related to system control. </a:t>
            </a:r>
          </a:p>
          <a:p>
            <a:endParaRPr lang="en-US" sz="2400" b="0">
              <a:solidFill>
                <a:schemeClr val="tx2"/>
              </a:solidFill>
            </a:endParaRPr>
          </a:p>
          <a:p>
            <a:r>
              <a:rPr lang="en-US" sz="2800" b="0">
                <a:solidFill>
                  <a:srgbClr val="FF9900"/>
                </a:solidFill>
                <a:cs typeface="Times New Roman" pitchFamily="18" charset="0"/>
              </a:rPr>
              <a:t>•</a:t>
            </a:r>
            <a:r>
              <a:rPr lang="en-US" sz="2400" b="0" i="1">
                <a:solidFill>
                  <a:schemeClr val="tx2"/>
                </a:solidFill>
              </a:rPr>
              <a:t> Negative feedback</a:t>
            </a:r>
            <a:r>
              <a:rPr lang="en-US" sz="2400" b="0">
                <a:solidFill>
                  <a:schemeClr val="tx2"/>
                </a:solidFill>
              </a:rPr>
              <a:t> is corrective feedback that helps maintain the system within a critical operating range and reduces performance fluctuations around the norm or standard. Negative feedback is transmitted in feedback control loops. As shown in Figure 1-3, a sensor detects the effect of output on the external environment; this information is returned to the system as  an input, and necessary adjustments are made according to predetermined goal. </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395288" y="836613"/>
            <a:ext cx="82089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Times New Roman" pitchFamily="18" charset="0"/>
              </a:defRPr>
            </a:lvl1pPr>
            <a:lvl2pPr marL="742950" indent="-285750" eaLnBrk="0" hangingPunct="0">
              <a:defRPr sz="2000" b="1">
                <a:solidFill>
                  <a:schemeClr val="accent2"/>
                </a:solidFill>
                <a:latin typeface="Times New Roman" pitchFamily="18" charset="0"/>
              </a:defRPr>
            </a:lvl2pPr>
            <a:lvl3pPr marL="1143000" indent="-228600" eaLnBrk="0" hangingPunct="0">
              <a:defRPr sz="2000" b="1">
                <a:solidFill>
                  <a:schemeClr val="accent2"/>
                </a:solidFill>
                <a:latin typeface="Times New Roman" pitchFamily="18" charset="0"/>
              </a:defRPr>
            </a:lvl3pPr>
            <a:lvl4pPr marL="1600200" indent="-228600" eaLnBrk="0" hangingPunct="0">
              <a:defRPr sz="2000" b="1">
                <a:solidFill>
                  <a:schemeClr val="accent2"/>
                </a:solidFill>
                <a:latin typeface="Times New Roman" pitchFamily="18" charset="0"/>
              </a:defRPr>
            </a:lvl4pPr>
            <a:lvl5pPr marL="2057400" indent="-228600" eaLnBrk="0" hangingPunct="0">
              <a:defRPr sz="2000" b="1">
                <a:solidFill>
                  <a:schemeClr val="accent2"/>
                </a:solidFill>
                <a:latin typeface="Times New Roman" pitchFamily="18" charset="0"/>
              </a:defRPr>
            </a:lvl5pPr>
            <a:lvl6pPr marL="2514600" indent="-228600" eaLnBrk="0" fontAlgn="base" hangingPunct="0">
              <a:spcBef>
                <a:spcPct val="0"/>
              </a:spcBef>
              <a:spcAft>
                <a:spcPct val="0"/>
              </a:spcAft>
              <a:defRPr sz="2000" b="1">
                <a:solidFill>
                  <a:schemeClr val="accent2"/>
                </a:solidFill>
                <a:latin typeface="Times New Roman" pitchFamily="18" charset="0"/>
              </a:defRPr>
            </a:lvl6pPr>
            <a:lvl7pPr marL="2971800" indent="-228600" eaLnBrk="0" fontAlgn="base" hangingPunct="0">
              <a:spcBef>
                <a:spcPct val="0"/>
              </a:spcBef>
              <a:spcAft>
                <a:spcPct val="0"/>
              </a:spcAft>
              <a:defRPr sz="2000" b="1">
                <a:solidFill>
                  <a:schemeClr val="accent2"/>
                </a:solidFill>
                <a:latin typeface="Times New Roman" pitchFamily="18" charset="0"/>
              </a:defRPr>
            </a:lvl7pPr>
            <a:lvl8pPr marL="3429000" indent="-228600" eaLnBrk="0" fontAlgn="base" hangingPunct="0">
              <a:spcBef>
                <a:spcPct val="0"/>
              </a:spcBef>
              <a:spcAft>
                <a:spcPct val="0"/>
              </a:spcAft>
              <a:defRPr sz="2000" b="1">
                <a:solidFill>
                  <a:schemeClr val="accent2"/>
                </a:solidFill>
                <a:latin typeface="Times New Roman" pitchFamily="18" charset="0"/>
              </a:defRPr>
            </a:lvl8pPr>
            <a:lvl9pPr marL="3886200" indent="-228600" eaLnBrk="0" fontAlgn="base" hangingPunct="0">
              <a:spcBef>
                <a:spcPct val="0"/>
              </a:spcBef>
              <a:spcAft>
                <a:spcPct val="0"/>
              </a:spcAft>
              <a:defRPr sz="2000" b="1">
                <a:solidFill>
                  <a:schemeClr val="accent2"/>
                </a:solidFill>
                <a:latin typeface="Times New Roman" pitchFamily="18" charset="0"/>
              </a:defRPr>
            </a:lvl9pPr>
          </a:lstStyle>
          <a:p>
            <a:pPr eaLnBrk="1" hangingPunct="1"/>
            <a:r>
              <a:rPr lang="en-US" sz="2800" b="0">
                <a:solidFill>
                  <a:srgbClr val="FF9900"/>
                </a:solidFill>
                <a:cs typeface="Times New Roman" pitchFamily="18" charset="0"/>
              </a:rPr>
              <a:t>•</a:t>
            </a:r>
            <a:r>
              <a:rPr lang="en-US" sz="2400" b="0">
                <a:solidFill>
                  <a:schemeClr val="tx2"/>
                </a:solidFill>
              </a:rPr>
              <a:t> In contrast to negative feedback, which is corrective, </a:t>
            </a:r>
            <a:r>
              <a:rPr lang="en-US" sz="2400" b="0" i="1">
                <a:solidFill>
                  <a:schemeClr val="tx2"/>
                </a:solidFill>
              </a:rPr>
              <a:t>positive feedback</a:t>
            </a:r>
            <a:r>
              <a:rPr lang="en-US" sz="2400" b="0">
                <a:solidFill>
                  <a:schemeClr val="tx2"/>
                </a:solidFill>
              </a:rPr>
              <a:t> reinforces the operation of a system by causing it to continue its performance and activities without changes.</a:t>
            </a:r>
          </a:p>
          <a:p>
            <a:pPr eaLnBrk="1" hangingPunct="1"/>
            <a:endParaRPr lang="en-US" sz="2400"/>
          </a:p>
        </p:txBody>
      </p:sp>
      <p:graphicFrame>
        <p:nvGraphicFramePr>
          <p:cNvPr id="3074" name="Object 3"/>
          <p:cNvGraphicFramePr>
            <a:graphicFrameLocks noChangeAspect="1"/>
          </p:cNvGraphicFramePr>
          <p:nvPr/>
        </p:nvGraphicFramePr>
        <p:xfrm>
          <a:off x="1066800" y="2636838"/>
          <a:ext cx="6242050" cy="3387725"/>
        </p:xfrm>
        <a:graphic>
          <a:graphicData uri="http://schemas.openxmlformats.org/presentationml/2006/ole">
            <mc:AlternateContent xmlns:mc="http://schemas.openxmlformats.org/markup-compatibility/2006">
              <mc:Choice xmlns:v="urn:schemas-microsoft-com:vml" Requires="v">
                <p:oleObj spid="_x0000_s3111" name="Bitmap Image" r:id="rId3" imgW="4352381" imgH="2133898" progId="Paint.Picture">
                  <p:embed/>
                </p:oleObj>
              </mc:Choice>
              <mc:Fallback>
                <p:oleObj name="Bitmap Image" r:id="rId3" imgW="4352381" imgH="2133898" progId="Paint.Picture">
                  <p:embed/>
                  <p:pic>
                    <p:nvPicPr>
                      <p:cNvPr id="0" name="Object 3"/>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1066800" y="2636838"/>
                        <a:ext cx="62420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4"/>
          <p:cNvSpPr>
            <a:spLocks noChangeArrowheads="1"/>
          </p:cNvSpPr>
          <p:nvPr/>
        </p:nvSpPr>
        <p:spPr bwMode="auto">
          <a:xfrm>
            <a:off x="728663" y="6165850"/>
            <a:ext cx="396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2"/>
                </a:solidFill>
              </a:rPr>
              <a:t>FIGURE 3 </a:t>
            </a:r>
            <a:r>
              <a:rPr lang="en-US" i="1">
                <a:solidFill>
                  <a:schemeClr val="tx2"/>
                </a:solidFill>
              </a:rPr>
              <a:t>Feedback control loops </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en-US" b="1" dirty="0"/>
              <a:t>System </a:t>
            </a:r>
            <a:r>
              <a:rPr lang="en-US" b="1" dirty="0" smtClean="0"/>
              <a:t>classifications</a:t>
            </a:r>
            <a:endParaRPr lang="en-GB" dirty="0"/>
          </a:p>
        </p:txBody>
      </p:sp>
      <p:sp>
        <p:nvSpPr>
          <p:cNvPr id="3" name="Content Placeholder 2"/>
          <p:cNvSpPr>
            <a:spLocks noGrp="1"/>
          </p:cNvSpPr>
          <p:nvPr>
            <p:ph idx="1"/>
          </p:nvPr>
        </p:nvSpPr>
        <p:spPr>
          <a:xfrm>
            <a:off x="685800" y="1196752"/>
            <a:ext cx="8062664" cy="4752528"/>
          </a:xfrm>
        </p:spPr>
        <p:txBody>
          <a:bodyPr/>
          <a:lstStyle/>
          <a:p>
            <a:pPr lvl="0"/>
            <a:r>
              <a:rPr lang="en-US" dirty="0" smtClean="0"/>
              <a:t>Deterministic </a:t>
            </a:r>
            <a:r>
              <a:rPr lang="en-US" dirty="0"/>
              <a:t>system</a:t>
            </a:r>
            <a:endParaRPr lang="en-GB" dirty="0"/>
          </a:p>
          <a:p>
            <a:pPr lvl="0"/>
            <a:r>
              <a:rPr lang="en-US" dirty="0" smtClean="0"/>
              <a:t>Probabilistic </a:t>
            </a:r>
            <a:r>
              <a:rPr lang="en-US" dirty="0"/>
              <a:t>system</a:t>
            </a:r>
            <a:endParaRPr lang="en-GB" dirty="0"/>
          </a:p>
          <a:p>
            <a:pPr lvl="0"/>
            <a:r>
              <a:rPr lang="en-US" dirty="0" smtClean="0"/>
              <a:t>Cybernetic/Adaptive/Self </a:t>
            </a:r>
            <a:r>
              <a:rPr lang="en-US" dirty="0"/>
              <a:t>organizing system</a:t>
            </a:r>
            <a:endParaRPr lang="en-GB" dirty="0"/>
          </a:p>
          <a:p>
            <a:pPr lvl="0"/>
            <a:r>
              <a:rPr lang="en-US" dirty="0" smtClean="0"/>
              <a:t>Real </a:t>
            </a:r>
            <a:r>
              <a:rPr lang="en-US" dirty="0"/>
              <a:t>time system</a:t>
            </a:r>
            <a:endParaRPr lang="en-GB" dirty="0"/>
          </a:p>
          <a:p>
            <a:pPr lvl="0"/>
            <a:r>
              <a:rPr lang="en-US" dirty="0" smtClean="0"/>
              <a:t>Batch </a:t>
            </a:r>
            <a:r>
              <a:rPr lang="en-US" dirty="0"/>
              <a:t>system</a:t>
            </a:r>
            <a:endParaRPr lang="en-GB" dirty="0"/>
          </a:p>
          <a:p>
            <a:pPr lvl="0"/>
            <a:r>
              <a:rPr lang="en-US" dirty="0" smtClean="0"/>
              <a:t>On-line </a:t>
            </a:r>
            <a:r>
              <a:rPr lang="en-US" dirty="0"/>
              <a:t>system</a:t>
            </a:r>
            <a:endParaRPr lang="en-GB" dirty="0"/>
          </a:p>
          <a:p>
            <a:pPr lvl="0"/>
            <a:r>
              <a:rPr lang="en-US" dirty="0" smtClean="0"/>
              <a:t>Off </a:t>
            </a:r>
            <a:r>
              <a:rPr lang="en-US" dirty="0"/>
              <a:t>line system</a:t>
            </a:r>
            <a:endParaRPr lang="en-GB" dirty="0"/>
          </a:p>
          <a:p>
            <a:pPr lvl="0"/>
            <a:r>
              <a:rPr lang="en-US" dirty="0" smtClean="0"/>
              <a:t>Open </a:t>
            </a:r>
            <a:r>
              <a:rPr lang="en-US" dirty="0"/>
              <a:t>system</a:t>
            </a:r>
            <a:endParaRPr lang="en-GB" dirty="0"/>
          </a:p>
          <a:p>
            <a:pPr lvl="0"/>
            <a:r>
              <a:rPr lang="en-US" dirty="0" smtClean="0"/>
              <a:t>Close </a:t>
            </a:r>
            <a:r>
              <a:rPr lang="en-US" dirty="0"/>
              <a:t>system</a:t>
            </a:r>
            <a:endParaRPr lang="en-GB" dirty="0"/>
          </a:p>
          <a:p>
            <a:endParaRPr lang="en-GB" dirty="0"/>
          </a:p>
        </p:txBody>
      </p:sp>
    </p:spTree>
    <p:extLst>
      <p:ext uri="{BB962C8B-B14F-4D97-AF65-F5344CB8AC3E}">
        <p14:creationId xmlns:p14="http://schemas.microsoft.com/office/powerpoint/2010/main" val="659811053"/>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44450"/>
            <a:ext cx="7772400" cy="792163"/>
          </a:xfrm>
          <a:noFill/>
        </p:spPr>
        <p:txBody>
          <a:bodyPr lIns="92075" tIns="46038" rIns="92075" bIns="46038"/>
          <a:lstStyle/>
          <a:p>
            <a:r>
              <a:rPr lang="en-US" smtClean="0"/>
              <a:t>Systems Concepts</a:t>
            </a:r>
          </a:p>
        </p:txBody>
      </p:sp>
      <p:sp>
        <p:nvSpPr>
          <p:cNvPr id="17411" name="Rectangle 3"/>
          <p:cNvSpPr>
            <a:spLocks noGrp="1" noChangeArrowheads="1"/>
          </p:cNvSpPr>
          <p:nvPr>
            <p:ph idx="1"/>
          </p:nvPr>
        </p:nvSpPr>
        <p:spPr>
          <a:xfrm>
            <a:off x="250825" y="1052513"/>
            <a:ext cx="8497888" cy="5400675"/>
          </a:xfrm>
          <a:noFill/>
        </p:spPr>
        <p:txBody>
          <a:bodyPr lIns="92075" tIns="46038" rIns="92075" bIns="46038"/>
          <a:lstStyle/>
          <a:p>
            <a:r>
              <a:rPr lang="en-US" sz="3600" smtClean="0"/>
              <a:t>b. Deterministic versus probabilistic</a:t>
            </a:r>
          </a:p>
          <a:p>
            <a:pPr lvl="1"/>
            <a:r>
              <a:rPr lang="en-US" sz="3200" smtClean="0"/>
              <a:t>deterministic:  The interaction between the parts or subsystems is known for certain;</a:t>
            </a:r>
          </a:p>
          <a:p>
            <a:pPr lvl="2"/>
            <a:r>
              <a:rPr lang="en-US" sz="2800" smtClean="0"/>
              <a:t>example: a computer program which performs exactly to a set of instructions</a:t>
            </a:r>
            <a:endParaRPr lang="en-US" smtClean="0"/>
          </a:p>
          <a:p>
            <a:pPr lvl="1"/>
            <a:r>
              <a:rPr lang="en-US" sz="3200" smtClean="0"/>
              <a:t>probabilistic:  A system that  can be described in terms of probable behavior (a certain degree of error);</a:t>
            </a:r>
          </a:p>
          <a:p>
            <a:pPr lvl="2"/>
            <a:r>
              <a:rPr lang="en-US" sz="2800" smtClean="0"/>
              <a:t>examples:  An inventory system, a five year old (who does not follow a certain set of instructions).</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r>
              <a:rPr lang="en-GB" dirty="0" smtClean="0"/>
              <a:t>Understand the general systems theory</a:t>
            </a:r>
          </a:p>
          <a:p>
            <a:r>
              <a:rPr lang="en-GB" dirty="0" smtClean="0"/>
              <a:t>Explain the various approaches to systems theory</a:t>
            </a:r>
          </a:p>
          <a:p>
            <a:r>
              <a:rPr lang="en-GB" dirty="0" smtClean="0"/>
              <a:t>Appreciate the importance of systems theory in problem solving</a:t>
            </a:r>
          </a:p>
          <a:p>
            <a:r>
              <a:rPr lang="en-GB" dirty="0" smtClean="0"/>
              <a:t>The steps in problems solving</a:t>
            </a:r>
          </a:p>
          <a:p>
            <a:endParaRPr lang="en-GB" dirty="0" smtClean="0"/>
          </a:p>
          <a:p>
            <a:endParaRPr lang="en-GB" dirty="0"/>
          </a:p>
        </p:txBody>
      </p:sp>
    </p:spTree>
    <p:extLst>
      <p:ext uri="{BB962C8B-B14F-4D97-AF65-F5344CB8AC3E}">
        <p14:creationId xmlns:p14="http://schemas.microsoft.com/office/powerpoint/2010/main" val="3291040871"/>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88913"/>
            <a:ext cx="7772400" cy="1008062"/>
          </a:xfrm>
          <a:noFill/>
        </p:spPr>
        <p:txBody>
          <a:bodyPr lIns="92075" tIns="46038" rIns="92075" bIns="46038"/>
          <a:lstStyle/>
          <a:p>
            <a:r>
              <a:rPr lang="en-US" smtClean="0"/>
              <a:t>Systems Concepts</a:t>
            </a:r>
          </a:p>
        </p:txBody>
      </p:sp>
      <p:sp>
        <p:nvSpPr>
          <p:cNvPr id="19459" name="Rectangle 3"/>
          <p:cNvSpPr>
            <a:spLocks noGrp="1" noChangeArrowheads="1"/>
          </p:cNvSpPr>
          <p:nvPr>
            <p:ph idx="1"/>
          </p:nvPr>
        </p:nvSpPr>
        <p:spPr>
          <a:xfrm>
            <a:off x="685800" y="1557338"/>
            <a:ext cx="7772400" cy="4538662"/>
          </a:xfrm>
          <a:noFill/>
        </p:spPr>
        <p:txBody>
          <a:bodyPr lIns="92075" tIns="46038" rIns="92075" bIns="46038"/>
          <a:lstStyle/>
          <a:p>
            <a:r>
              <a:rPr lang="en-US" sz="3600" dirty="0" smtClean="0"/>
              <a:t>c. Closed and open systems:</a:t>
            </a:r>
          </a:p>
          <a:p>
            <a:pPr lvl="1"/>
            <a:r>
              <a:rPr lang="en-US" sz="3200" dirty="0" smtClean="0"/>
              <a:t>Closed system: self contained, one that does not exchange material, information, or energy with its environment.</a:t>
            </a:r>
          </a:p>
          <a:p>
            <a:pPr lvl="1"/>
            <a:r>
              <a:rPr lang="en-US" sz="3200" dirty="0" smtClean="0"/>
              <a:t>Examples:</a:t>
            </a:r>
          </a:p>
          <a:p>
            <a:pPr lvl="2"/>
            <a:r>
              <a:rPr lang="en-US" sz="2800" dirty="0" smtClean="0"/>
              <a:t>Solar system,</a:t>
            </a:r>
          </a:p>
          <a:p>
            <a:pPr lvl="2"/>
            <a:r>
              <a:rPr lang="en-US" sz="2800" dirty="0" smtClean="0"/>
              <a:t>Locked Storage Vault</a:t>
            </a:r>
          </a:p>
          <a:p>
            <a:pPr lvl="2"/>
            <a:r>
              <a:rPr lang="en-US" sz="2800" dirty="0" smtClean="0"/>
              <a:t>A chemical reaction in a sealed, insulated container</a:t>
            </a:r>
            <a:r>
              <a:rPr lang="en-US" sz="3200" dirty="0" smtClean="0"/>
              <a:t>.</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762000" y="260350"/>
            <a:ext cx="4221163"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chemeClr val="tx1"/>
                </a:solidFill>
                <a:latin typeface="Arial Black"/>
              </a:rPr>
              <a:t>System Types</a:t>
            </a:r>
          </a:p>
        </p:txBody>
      </p:sp>
      <p:graphicFrame>
        <p:nvGraphicFramePr>
          <p:cNvPr id="67587" name="Group 3"/>
          <p:cNvGraphicFramePr>
            <a:graphicFrameLocks noGrp="1"/>
          </p:cNvGraphicFramePr>
          <p:nvPr/>
        </p:nvGraphicFramePr>
        <p:xfrm>
          <a:off x="685800" y="1524000"/>
          <a:ext cx="8001000" cy="1755775"/>
        </p:xfrm>
        <a:graphic>
          <a:graphicData uri="http://schemas.openxmlformats.org/drawingml/2006/table">
            <a:tbl>
              <a:tblPr/>
              <a:tblGrid>
                <a:gridCol w="4038600"/>
                <a:gridCol w="3962400"/>
              </a:tblGrid>
              <a:tr h="45723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pperplate Gothic Bold" pitchFamily="34" charset="0"/>
                        </a:rPr>
                        <a:t>Deterministic Systems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pperplate Gothic Bold" pitchFamily="34" charset="0"/>
                        </a:rPr>
                        <a:t>Probabilistic Systems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8542">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operates in predictable manner</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interaction is known with certainty</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eg.: computer program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probable behavior</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certain degree of error</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eg.: inventory system</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7598" name="Group 14"/>
          <p:cNvGraphicFramePr>
            <a:graphicFrameLocks noGrp="1"/>
          </p:cNvGraphicFramePr>
          <p:nvPr/>
        </p:nvGraphicFramePr>
        <p:xfrm>
          <a:off x="762000" y="3962400"/>
          <a:ext cx="7924800" cy="1749540"/>
        </p:xfrm>
        <a:graphic>
          <a:graphicData uri="http://schemas.openxmlformats.org/drawingml/2006/table">
            <a:tbl>
              <a:tblPr/>
              <a:tblGrid>
                <a:gridCol w="4003675"/>
                <a:gridCol w="3921125"/>
              </a:tblGrid>
              <a:tr h="39621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pperplate Gothic Bold" pitchFamily="34" charset="0"/>
                        </a:rPr>
                        <a:t>Closed Systems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pperplate Gothic Bold" pitchFamily="34" charset="0"/>
                        </a:rPr>
                        <a:t>Open Systems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321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self-contained</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no exchange with environment</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eg.: sealed chemical reaction</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self-organizing </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exchange with environment</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Ø"/>
                        <a:tabLst/>
                      </a:pPr>
                      <a:r>
                        <a:rPr kumimoji="0" lang="en-US" sz="1800" b="0" i="0" u="none" strike="noStrike" cap="none" normalizeH="0" baseline="0" smtClean="0">
                          <a:ln>
                            <a:noFill/>
                          </a:ln>
                          <a:solidFill>
                            <a:schemeClr val="tx1"/>
                          </a:solidFill>
                          <a:effectLst/>
                          <a:latin typeface="Verdana" pitchFamily="34" charset="0"/>
                        </a:rPr>
                        <a:t>eg: living systems, organizations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60350"/>
            <a:ext cx="7772400" cy="658813"/>
          </a:xfrm>
          <a:noFill/>
        </p:spPr>
        <p:txBody>
          <a:bodyPr lIns="92075" tIns="46038" rIns="92075" bIns="46038"/>
          <a:lstStyle/>
          <a:p>
            <a:r>
              <a:rPr lang="en-US" smtClean="0"/>
              <a:t>Systems Concepts</a:t>
            </a:r>
          </a:p>
        </p:txBody>
      </p:sp>
      <p:sp>
        <p:nvSpPr>
          <p:cNvPr id="20483" name="Rectangle 3"/>
          <p:cNvSpPr>
            <a:spLocks noGrp="1" noChangeArrowheads="1"/>
          </p:cNvSpPr>
          <p:nvPr>
            <p:ph idx="1"/>
          </p:nvPr>
        </p:nvSpPr>
        <p:spPr>
          <a:xfrm>
            <a:off x="685800" y="1268413"/>
            <a:ext cx="7772400" cy="4114800"/>
          </a:xfrm>
          <a:noFill/>
        </p:spPr>
        <p:txBody>
          <a:bodyPr lIns="92075" tIns="46038" rIns="92075" bIns="46038"/>
          <a:lstStyle/>
          <a:p>
            <a:pPr lvl="1"/>
            <a:r>
              <a:rPr lang="en-US" smtClean="0"/>
              <a:t>Relatively closed systems:  in organizations and in information processing, there are systems that are relatively isolated from the environment, but are not completely closed, these will be considered closed systems. </a:t>
            </a:r>
          </a:p>
          <a:p>
            <a:pPr lvl="1"/>
            <a:r>
              <a:rPr lang="en-US" smtClean="0"/>
              <a:t>Examples:</a:t>
            </a:r>
          </a:p>
          <a:p>
            <a:pPr lvl="2"/>
            <a:r>
              <a:rPr lang="en-US" sz="2800" smtClean="0"/>
              <a:t>manufacturing system</a:t>
            </a:r>
          </a:p>
          <a:p>
            <a:pPr lvl="2"/>
            <a:r>
              <a:rPr lang="en-US" sz="2800" smtClean="0"/>
              <a:t>a computer program with well defined inputs, a process and an output (No agents)</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88913"/>
            <a:ext cx="7772400" cy="658812"/>
          </a:xfrm>
          <a:noFill/>
        </p:spPr>
        <p:txBody>
          <a:bodyPr lIns="92075" tIns="46038" rIns="92075" bIns="46038"/>
          <a:lstStyle/>
          <a:p>
            <a:r>
              <a:rPr lang="en-US" smtClean="0"/>
              <a:t>Systems Concepts</a:t>
            </a:r>
          </a:p>
        </p:txBody>
      </p:sp>
      <p:sp>
        <p:nvSpPr>
          <p:cNvPr id="21507" name="Rectangle 3"/>
          <p:cNvSpPr>
            <a:spLocks noGrp="1" noChangeArrowheads="1"/>
          </p:cNvSpPr>
          <p:nvPr>
            <p:ph idx="1"/>
          </p:nvPr>
        </p:nvSpPr>
        <p:spPr>
          <a:xfrm>
            <a:off x="468313" y="1125538"/>
            <a:ext cx="8351837" cy="4606925"/>
          </a:xfrm>
          <a:noFill/>
        </p:spPr>
        <p:txBody>
          <a:bodyPr lIns="92075" tIns="46038" rIns="92075" bIns="46038"/>
          <a:lstStyle/>
          <a:p>
            <a:pPr lvl="2"/>
            <a:r>
              <a:rPr lang="en-US" sz="2800" smtClean="0"/>
              <a:t>Open Systems:  exchange information, material, or energy with the environment, including random and undefined inputs. </a:t>
            </a:r>
          </a:p>
          <a:p>
            <a:pPr lvl="2"/>
            <a:r>
              <a:rPr lang="en-US" sz="2800" smtClean="0"/>
              <a:t>Examples:</a:t>
            </a:r>
          </a:p>
          <a:p>
            <a:pPr lvl="3"/>
            <a:r>
              <a:rPr lang="en-US" sz="2400" smtClean="0"/>
              <a:t>Biological Systems, and Organizational Systems</a:t>
            </a:r>
            <a:endParaRPr lang="en-US" smtClean="0"/>
          </a:p>
          <a:p>
            <a:pPr lvl="2"/>
            <a:r>
              <a:rPr lang="en-US" sz="2800" smtClean="0"/>
              <a:t>Open systems tend to have form and structure </a:t>
            </a:r>
          </a:p>
          <a:p>
            <a:pPr lvl="2"/>
            <a:r>
              <a:rPr lang="en-US" sz="2800" smtClean="0"/>
              <a:t>Adapt to changes in environment so as to continue to exist</a:t>
            </a:r>
          </a:p>
          <a:p>
            <a:pPr lvl="3"/>
            <a:r>
              <a:rPr lang="en-US" sz="2400" smtClean="0"/>
              <a:t>Figure 10.3</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776663" y="1265238"/>
            <a:ext cx="1785937" cy="555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a:solidFill>
                  <a:schemeClr val="accent2"/>
                </a:solidFill>
                <a:latin typeface="Times New Roman" pitchFamily="18" charset="0"/>
              </a:defRPr>
            </a:lvl1pPr>
            <a:lvl2pPr marL="742950" indent="-285750" eaLnBrk="0" hangingPunct="0">
              <a:defRPr sz="2000" b="1">
                <a:solidFill>
                  <a:schemeClr val="accent2"/>
                </a:solidFill>
                <a:latin typeface="Times New Roman" pitchFamily="18" charset="0"/>
              </a:defRPr>
            </a:lvl2pPr>
            <a:lvl3pPr marL="1143000" indent="-228600" eaLnBrk="0" hangingPunct="0">
              <a:defRPr sz="2000" b="1">
                <a:solidFill>
                  <a:schemeClr val="accent2"/>
                </a:solidFill>
                <a:latin typeface="Times New Roman" pitchFamily="18" charset="0"/>
              </a:defRPr>
            </a:lvl3pPr>
            <a:lvl4pPr marL="1600200" indent="-228600" eaLnBrk="0" hangingPunct="0">
              <a:defRPr sz="2000" b="1">
                <a:solidFill>
                  <a:schemeClr val="accent2"/>
                </a:solidFill>
                <a:latin typeface="Times New Roman" pitchFamily="18" charset="0"/>
              </a:defRPr>
            </a:lvl4pPr>
            <a:lvl5pPr marL="2057400" indent="-228600" eaLnBrk="0" hangingPunct="0">
              <a:defRPr sz="2000" b="1">
                <a:solidFill>
                  <a:schemeClr val="accent2"/>
                </a:solidFill>
                <a:latin typeface="Times New Roman" pitchFamily="18" charset="0"/>
              </a:defRPr>
            </a:lvl5pPr>
            <a:lvl6pPr marL="2514600" indent="-228600" eaLnBrk="0" fontAlgn="base" hangingPunct="0">
              <a:spcBef>
                <a:spcPct val="0"/>
              </a:spcBef>
              <a:spcAft>
                <a:spcPct val="0"/>
              </a:spcAft>
              <a:defRPr sz="2000" b="1">
                <a:solidFill>
                  <a:schemeClr val="accent2"/>
                </a:solidFill>
                <a:latin typeface="Times New Roman" pitchFamily="18" charset="0"/>
              </a:defRPr>
            </a:lvl6pPr>
            <a:lvl7pPr marL="2971800" indent="-228600" eaLnBrk="0" fontAlgn="base" hangingPunct="0">
              <a:spcBef>
                <a:spcPct val="0"/>
              </a:spcBef>
              <a:spcAft>
                <a:spcPct val="0"/>
              </a:spcAft>
              <a:defRPr sz="2000" b="1">
                <a:solidFill>
                  <a:schemeClr val="accent2"/>
                </a:solidFill>
                <a:latin typeface="Times New Roman" pitchFamily="18" charset="0"/>
              </a:defRPr>
            </a:lvl7pPr>
            <a:lvl8pPr marL="3429000" indent="-228600" eaLnBrk="0" fontAlgn="base" hangingPunct="0">
              <a:spcBef>
                <a:spcPct val="0"/>
              </a:spcBef>
              <a:spcAft>
                <a:spcPct val="0"/>
              </a:spcAft>
              <a:defRPr sz="2000" b="1">
                <a:solidFill>
                  <a:schemeClr val="accent2"/>
                </a:solidFill>
                <a:latin typeface="Times New Roman" pitchFamily="18" charset="0"/>
              </a:defRPr>
            </a:lvl8pPr>
            <a:lvl9pPr marL="3886200" indent="-228600" eaLnBrk="0" fontAlgn="base" hangingPunct="0">
              <a:spcBef>
                <a:spcPct val="0"/>
              </a:spcBef>
              <a:spcAft>
                <a:spcPct val="0"/>
              </a:spcAft>
              <a:defRPr sz="2000" b="1">
                <a:solidFill>
                  <a:schemeClr val="accent2"/>
                </a:solidFill>
                <a:latin typeface="Times New Roman" pitchFamily="18" charset="0"/>
              </a:defRPr>
            </a:lvl9pPr>
          </a:lstStyle>
          <a:p>
            <a:pPr algn="ctr" eaLnBrk="1" hangingPunct="1"/>
            <a:r>
              <a:rPr lang="en-US" sz="1400" b="0">
                <a:solidFill>
                  <a:schemeClr val="tx1"/>
                </a:solidFill>
              </a:rPr>
              <a:t>No exchanges with </a:t>
            </a:r>
          </a:p>
          <a:p>
            <a:pPr algn="ctr" eaLnBrk="1" hangingPunct="1"/>
            <a:r>
              <a:rPr lang="en-US" sz="1400" b="0">
                <a:solidFill>
                  <a:schemeClr val="tx1"/>
                </a:solidFill>
              </a:rPr>
              <a:t>environment</a:t>
            </a:r>
          </a:p>
        </p:txBody>
      </p:sp>
      <p:sp>
        <p:nvSpPr>
          <p:cNvPr id="22531" name="Line 3"/>
          <p:cNvSpPr>
            <a:spLocks noChangeShapeType="1"/>
          </p:cNvSpPr>
          <p:nvPr/>
        </p:nvSpPr>
        <p:spPr bwMode="auto">
          <a:xfrm>
            <a:off x="3429000" y="15240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32" name="Line 4"/>
          <p:cNvSpPr>
            <a:spLocks noChangeShapeType="1"/>
          </p:cNvSpPr>
          <p:nvPr/>
        </p:nvSpPr>
        <p:spPr bwMode="auto">
          <a:xfrm>
            <a:off x="5562600" y="15240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33" name="Line 5"/>
          <p:cNvSpPr>
            <a:spLocks noChangeShapeType="1"/>
          </p:cNvSpPr>
          <p:nvPr/>
        </p:nvSpPr>
        <p:spPr bwMode="auto">
          <a:xfrm>
            <a:off x="3429000" y="1524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4" name="Line 6"/>
          <p:cNvSpPr>
            <a:spLocks noChangeShapeType="1"/>
          </p:cNvSpPr>
          <p:nvPr/>
        </p:nvSpPr>
        <p:spPr bwMode="auto">
          <a:xfrm>
            <a:off x="3429000" y="19812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5" name="Line 7"/>
          <p:cNvSpPr>
            <a:spLocks noChangeShapeType="1"/>
          </p:cNvSpPr>
          <p:nvPr/>
        </p:nvSpPr>
        <p:spPr bwMode="auto">
          <a:xfrm>
            <a:off x="5791200" y="1524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6" name="Rectangle 8"/>
          <p:cNvSpPr>
            <a:spLocks noChangeArrowheads="1"/>
          </p:cNvSpPr>
          <p:nvPr/>
        </p:nvSpPr>
        <p:spPr bwMode="auto">
          <a:xfrm>
            <a:off x="3132138" y="1066800"/>
            <a:ext cx="2819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7" name="Text Box 9"/>
          <p:cNvSpPr txBox="1">
            <a:spLocks noChangeArrowheads="1"/>
          </p:cNvSpPr>
          <p:nvPr/>
        </p:nvSpPr>
        <p:spPr bwMode="auto">
          <a:xfrm>
            <a:off x="3352800" y="3048000"/>
            <a:ext cx="2759075" cy="8826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a:solidFill>
                  <a:schemeClr val="accent2"/>
                </a:solidFill>
                <a:latin typeface="Times New Roman" pitchFamily="18" charset="0"/>
              </a:defRPr>
            </a:lvl1pPr>
            <a:lvl2pPr marL="742950" indent="-285750" eaLnBrk="0" hangingPunct="0">
              <a:defRPr sz="2000" b="1">
                <a:solidFill>
                  <a:schemeClr val="accent2"/>
                </a:solidFill>
                <a:latin typeface="Times New Roman" pitchFamily="18" charset="0"/>
              </a:defRPr>
            </a:lvl2pPr>
            <a:lvl3pPr marL="1143000" indent="-228600" eaLnBrk="0" hangingPunct="0">
              <a:defRPr sz="2000" b="1">
                <a:solidFill>
                  <a:schemeClr val="accent2"/>
                </a:solidFill>
                <a:latin typeface="Times New Roman" pitchFamily="18" charset="0"/>
              </a:defRPr>
            </a:lvl3pPr>
            <a:lvl4pPr marL="1600200" indent="-228600" eaLnBrk="0" hangingPunct="0">
              <a:defRPr sz="2000" b="1">
                <a:solidFill>
                  <a:schemeClr val="accent2"/>
                </a:solidFill>
                <a:latin typeface="Times New Roman" pitchFamily="18" charset="0"/>
              </a:defRPr>
            </a:lvl4pPr>
            <a:lvl5pPr marL="2057400" indent="-228600" eaLnBrk="0" hangingPunct="0">
              <a:defRPr sz="2000" b="1">
                <a:solidFill>
                  <a:schemeClr val="accent2"/>
                </a:solidFill>
                <a:latin typeface="Times New Roman" pitchFamily="18" charset="0"/>
              </a:defRPr>
            </a:lvl5pPr>
            <a:lvl6pPr marL="2514600" indent="-228600" eaLnBrk="0" fontAlgn="base" hangingPunct="0">
              <a:spcBef>
                <a:spcPct val="0"/>
              </a:spcBef>
              <a:spcAft>
                <a:spcPct val="0"/>
              </a:spcAft>
              <a:defRPr sz="2000" b="1">
                <a:solidFill>
                  <a:schemeClr val="accent2"/>
                </a:solidFill>
                <a:latin typeface="Times New Roman" pitchFamily="18" charset="0"/>
              </a:defRPr>
            </a:lvl6pPr>
            <a:lvl7pPr marL="2971800" indent="-228600" eaLnBrk="0" fontAlgn="base" hangingPunct="0">
              <a:spcBef>
                <a:spcPct val="0"/>
              </a:spcBef>
              <a:spcAft>
                <a:spcPct val="0"/>
              </a:spcAft>
              <a:defRPr sz="2000" b="1">
                <a:solidFill>
                  <a:schemeClr val="accent2"/>
                </a:solidFill>
                <a:latin typeface="Times New Roman" pitchFamily="18" charset="0"/>
              </a:defRPr>
            </a:lvl7pPr>
            <a:lvl8pPr marL="3429000" indent="-228600" eaLnBrk="0" fontAlgn="base" hangingPunct="0">
              <a:spcBef>
                <a:spcPct val="0"/>
              </a:spcBef>
              <a:spcAft>
                <a:spcPct val="0"/>
              </a:spcAft>
              <a:defRPr sz="2000" b="1">
                <a:solidFill>
                  <a:schemeClr val="accent2"/>
                </a:solidFill>
                <a:latin typeface="Times New Roman" pitchFamily="18" charset="0"/>
              </a:defRPr>
            </a:lvl8pPr>
            <a:lvl9pPr marL="3886200" indent="-228600" eaLnBrk="0" fontAlgn="base" hangingPunct="0">
              <a:spcBef>
                <a:spcPct val="0"/>
              </a:spcBef>
              <a:spcAft>
                <a:spcPct val="0"/>
              </a:spcAft>
              <a:defRPr sz="2000" b="1">
                <a:solidFill>
                  <a:schemeClr val="accent2"/>
                </a:solidFill>
                <a:latin typeface="Times New Roman" pitchFamily="18" charset="0"/>
              </a:defRPr>
            </a:lvl9pPr>
          </a:lstStyle>
          <a:p>
            <a:pPr algn="ctr" eaLnBrk="1" hangingPunct="1"/>
            <a:r>
              <a:rPr lang="en-US" sz="1600" b="0">
                <a:solidFill>
                  <a:schemeClr val="tx1"/>
                </a:solidFill>
              </a:rPr>
              <a:t>Controlled exchange with environment insulated from outside disturbances</a:t>
            </a:r>
          </a:p>
        </p:txBody>
      </p:sp>
      <p:sp>
        <p:nvSpPr>
          <p:cNvPr id="22538" name="Line 10"/>
          <p:cNvSpPr>
            <a:spLocks noChangeShapeType="1"/>
          </p:cNvSpPr>
          <p:nvPr/>
        </p:nvSpPr>
        <p:spPr bwMode="auto">
          <a:xfrm>
            <a:off x="2835275" y="3494088"/>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39" name="Line 11"/>
          <p:cNvSpPr>
            <a:spLocks noChangeShapeType="1"/>
          </p:cNvSpPr>
          <p:nvPr/>
        </p:nvSpPr>
        <p:spPr bwMode="auto">
          <a:xfrm>
            <a:off x="6188075" y="3494088"/>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0" name="Text Box 12"/>
          <p:cNvSpPr txBox="1">
            <a:spLocks noChangeArrowheads="1"/>
          </p:cNvSpPr>
          <p:nvPr/>
        </p:nvSpPr>
        <p:spPr bwMode="auto">
          <a:xfrm>
            <a:off x="1539875" y="3189288"/>
            <a:ext cx="13112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Times New Roman" pitchFamily="18" charset="0"/>
              </a:defRPr>
            </a:lvl1pPr>
            <a:lvl2pPr marL="742950" indent="-285750" eaLnBrk="0" hangingPunct="0">
              <a:defRPr sz="2000" b="1">
                <a:solidFill>
                  <a:schemeClr val="accent2"/>
                </a:solidFill>
                <a:latin typeface="Times New Roman" pitchFamily="18" charset="0"/>
              </a:defRPr>
            </a:lvl2pPr>
            <a:lvl3pPr marL="1143000" indent="-228600" eaLnBrk="0" hangingPunct="0">
              <a:defRPr sz="2000" b="1">
                <a:solidFill>
                  <a:schemeClr val="accent2"/>
                </a:solidFill>
                <a:latin typeface="Times New Roman" pitchFamily="18" charset="0"/>
              </a:defRPr>
            </a:lvl3pPr>
            <a:lvl4pPr marL="1600200" indent="-228600" eaLnBrk="0" hangingPunct="0">
              <a:defRPr sz="2000" b="1">
                <a:solidFill>
                  <a:schemeClr val="accent2"/>
                </a:solidFill>
                <a:latin typeface="Times New Roman" pitchFamily="18" charset="0"/>
              </a:defRPr>
            </a:lvl4pPr>
            <a:lvl5pPr marL="2057400" indent="-228600" eaLnBrk="0" hangingPunct="0">
              <a:defRPr sz="2000" b="1">
                <a:solidFill>
                  <a:schemeClr val="accent2"/>
                </a:solidFill>
                <a:latin typeface="Times New Roman" pitchFamily="18" charset="0"/>
              </a:defRPr>
            </a:lvl5pPr>
            <a:lvl6pPr marL="2514600" indent="-228600" eaLnBrk="0" fontAlgn="base" hangingPunct="0">
              <a:spcBef>
                <a:spcPct val="0"/>
              </a:spcBef>
              <a:spcAft>
                <a:spcPct val="0"/>
              </a:spcAft>
              <a:defRPr sz="2000" b="1">
                <a:solidFill>
                  <a:schemeClr val="accent2"/>
                </a:solidFill>
                <a:latin typeface="Times New Roman" pitchFamily="18" charset="0"/>
              </a:defRPr>
            </a:lvl6pPr>
            <a:lvl7pPr marL="2971800" indent="-228600" eaLnBrk="0" fontAlgn="base" hangingPunct="0">
              <a:spcBef>
                <a:spcPct val="0"/>
              </a:spcBef>
              <a:spcAft>
                <a:spcPct val="0"/>
              </a:spcAft>
              <a:defRPr sz="2000" b="1">
                <a:solidFill>
                  <a:schemeClr val="accent2"/>
                </a:solidFill>
                <a:latin typeface="Times New Roman" pitchFamily="18" charset="0"/>
              </a:defRPr>
            </a:lvl7pPr>
            <a:lvl8pPr marL="3429000" indent="-228600" eaLnBrk="0" fontAlgn="base" hangingPunct="0">
              <a:spcBef>
                <a:spcPct val="0"/>
              </a:spcBef>
              <a:spcAft>
                <a:spcPct val="0"/>
              </a:spcAft>
              <a:defRPr sz="2000" b="1">
                <a:solidFill>
                  <a:schemeClr val="accent2"/>
                </a:solidFill>
                <a:latin typeface="Times New Roman" pitchFamily="18" charset="0"/>
              </a:defRPr>
            </a:lvl8pPr>
            <a:lvl9pPr marL="3886200" indent="-228600" eaLnBrk="0" fontAlgn="base" hangingPunct="0">
              <a:spcBef>
                <a:spcPct val="0"/>
              </a:spcBef>
              <a:spcAft>
                <a:spcPct val="0"/>
              </a:spcAft>
              <a:defRPr sz="2000" b="1">
                <a:solidFill>
                  <a:schemeClr val="accent2"/>
                </a:solidFill>
                <a:latin typeface="Times New Roman" pitchFamily="18" charset="0"/>
              </a:defRPr>
            </a:lvl9pPr>
          </a:lstStyle>
          <a:p>
            <a:pPr algn="ctr" eaLnBrk="1" hangingPunct="1"/>
            <a:r>
              <a:rPr lang="en-US" sz="1800" b="0">
                <a:solidFill>
                  <a:schemeClr val="tx1"/>
                </a:solidFill>
              </a:rPr>
              <a:t>Known and defined input</a:t>
            </a:r>
          </a:p>
        </p:txBody>
      </p:sp>
      <p:sp>
        <p:nvSpPr>
          <p:cNvPr id="22541" name="Text Box 13"/>
          <p:cNvSpPr txBox="1">
            <a:spLocks noChangeArrowheads="1"/>
          </p:cNvSpPr>
          <p:nvPr/>
        </p:nvSpPr>
        <p:spPr bwMode="auto">
          <a:xfrm>
            <a:off x="6873875" y="3113088"/>
            <a:ext cx="13112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Times New Roman" pitchFamily="18" charset="0"/>
              </a:defRPr>
            </a:lvl1pPr>
            <a:lvl2pPr marL="742950" indent="-285750" eaLnBrk="0" hangingPunct="0">
              <a:defRPr sz="2000" b="1">
                <a:solidFill>
                  <a:schemeClr val="accent2"/>
                </a:solidFill>
                <a:latin typeface="Times New Roman" pitchFamily="18" charset="0"/>
              </a:defRPr>
            </a:lvl2pPr>
            <a:lvl3pPr marL="1143000" indent="-228600" eaLnBrk="0" hangingPunct="0">
              <a:defRPr sz="2000" b="1">
                <a:solidFill>
                  <a:schemeClr val="accent2"/>
                </a:solidFill>
                <a:latin typeface="Times New Roman" pitchFamily="18" charset="0"/>
              </a:defRPr>
            </a:lvl3pPr>
            <a:lvl4pPr marL="1600200" indent="-228600" eaLnBrk="0" hangingPunct="0">
              <a:defRPr sz="2000" b="1">
                <a:solidFill>
                  <a:schemeClr val="accent2"/>
                </a:solidFill>
                <a:latin typeface="Times New Roman" pitchFamily="18" charset="0"/>
              </a:defRPr>
            </a:lvl4pPr>
            <a:lvl5pPr marL="2057400" indent="-228600" eaLnBrk="0" hangingPunct="0">
              <a:defRPr sz="2000" b="1">
                <a:solidFill>
                  <a:schemeClr val="accent2"/>
                </a:solidFill>
                <a:latin typeface="Times New Roman" pitchFamily="18" charset="0"/>
              </a:defRPr>
            </a:lvl5pPr>
            <a:lvl6pPr marL="2514600" indent="-228600" eaLnBrk="0" fontAlgn="base" hangingPunct="0">
              <a:spcBef>
                <a:spcPct val="0"/>
              </a:spcBef>
              <a:spcAft>
                <a:spcPct val="0"/>
              </a:spcAft>
              <a:defRPr sz="2000" b="1">
                <a:solidFill>
                  <a:schemeClr val="accent2"/>
                </a:solidFill>
                <a:latin typeface="Times New Roman" pitchFamily="18" charset="0"/>
              </a:defRPr>
            </a:lvl6pPr>
            <a:lvl7pPr marL="2971800" indent="-228600" eaLnBrk="0" fontAlgn="base" hangingPunct="0">
              <a:spcBef>
                <a:spcPct val="0"/>
              </a:spcBef>
              <a:spcAft>
                <a:spcPct val="0"/>
              </a:spcAft>
              <a:defRPr sz="2000" b="1">
                <a:solidFill>
                  <a:schemeClr val="accent2"/>
                </a:solidFill>
                <a:latin typeface="Times New Roman" pitchFamily="18" charset="0"/>
              </a:defRPr>
            </a:lvl7pPr>
            <a:lvl8pPr marL="3429000" indent="-228600" eaLnBrk="0" fontAlgn="base" hangingPunct="0">
              <a:spcBef>
                <a:spcPct val="0"/>
              </a:spcBef>
              <a:spcAft>
                <a:spcPct val="0"/>
              </a:spcAft>
              <a:defRPr sz="2000" b="1">
                <a:solidFill>
                  <a:schemeClr val="accent2"/>
                </a:solidFill>
                <a:latin typeface="Times New Roman" pitchFamily="18" charset="0"/>
              </a:defRPr>
            </a:lvl8pPr>
            <a:lvl9pPr marL="3886200" indent="-228600" eaLnBrk="0" fontAlgn="base" hangingPunct="0">
              <a:spcBef>
                <a:spcPct val="0"/>
              </a:spcBef>
              <a:spcAft>
                <a:spcPct val="0"/>
              </a:spcAft>
              <a:defRPr sz="2000" b="1">
                <a:solidFill>
                  <a:schemeClr val="accent2"/>
                </a:solidFill>
                <a:latin typeface="Times New Roman" pitchFamily="18" charset="0"/>
              </a:defRPr>
            </a:lvl9pPr>
          </a:lstStyle>
          <a:p>
            <a:pPr algn="ctr" eaLnBrk="1" hangingPunct="1"/>
            <a:r>
              <a:rPr lang="en-US" sz="1800" b="0">
                <a:solidFill>
                  <a:schemeClr val="tx1"/>
                </a:solidFill>
              </a:rPr>
              <a:t>Known and defined output</a:t>
            </a:r>
          </a:p>
        </p:txBody>
      </p:sp>
      <p:sp>
        <p:nvSpPr>
          <p:cNvPr id="22542" name="Text Box 14"/>
          <p:cNvSpPr txBox="1">
            <a:spLocks noChangeArrowheads="1"/>
          </p:cNvSpPr>
          <p:nvPr/>
        </p:nvSpPr>
        <p:spPr bwMode="auto">
          <a:xfrm>
            <a:off x="3429000" y="4724400"/>
            <a:ext cx="2759075" cy="13716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a:solidFill>
                  <a:schemeClr val="accent2"/>
                </a:solidFill>
                <a:latin typeface="Times New Roman" pitchFamily="18" charset="0"/>
              </a:defRPr>
            </a:lvl1pPr>
            <a:lvl2pPr marL="742950" indent="-285750" eaLnBrk="0" hangingPunct="0">
              <a:defRPr sz="2000" b="1">
                <a:solidFill>
                  <a:schemeClr val="accent2"/>
                </a:solidFill>
                <a:latin typeface="Times New Roman" pitchFamily="18" charset="0"/>
              </a:defRPr>
            </a:lvl2pPr>
            <a:lvl3pPr marL="1143000" indent="-228600" eaLnBrk="0" hangingPunct="0">
              <a:defRPr sz="2000" b="1">
                <a:solidFill>
                  <a:schemeClr val="accent2"/>
                </a:solidFill>
                <a:latin typeface="Times New Roman" pitchFamily="18" charset="0"/>
              </a:defRPr>
            </a:lvl3pPr>
            <a:lvl4pPr marL="1600200" indent="-228600" eaLnBrk="0" hangingPunct="0">
              <a:defRPr sz="2000" b="1">
                <a:solidFill>
                  <a:schemeClr val="accent2"/>
                </a:solidFill>
                <a:latin typeface="Times New Roman" pitchFamily="18" charset="0"/>
              </a:defRPr>
            </a:lvl4pPr>
            <a:lvl5pPr marL="2057400" indent="-228600" eaLnBrk="0" hangingPunct="0">
              <a:defRPr sz="2000" b="1">
                <a:solidFill>
                  <a:schemeClr val="accent2"/>
                </a:solidFill>
                <a:latin typeface="Times New Roman" pitchFamily="18" charset="0"/>
              </a:defRPr>
            </a:lvl5pPr>
            <a:lvl6pPr marL="2514600" indent="-228600" eaLnBrk="0" fontAlgn="base" hangingPunct="0">
              <a:spcBef>
                <a:spcPct val="0"/>
              </a:spcBef>
              <a:spcAft>
                <a:spcPct val="0"/>
              </a:spcAft>
              <a:defRPr sz="2000" b="1">
                <a:solidFill>
                  <a:schemeClr val="accent2"/>
                </a:solidFill>
                <a:latin typeface="Times New Roman" pitchFamily="18" charset="0"/>
              </a:defRPr>
            </a:lvl6pPr>
            <a:lvl7pPr marL="2971800" indent="-228600" eaLnBrk="0" fontAlgn="base" hangingPunct="0">
              <a:spcBef>
                <a:spcPct val="0"/>
              </a:spcBef>
              <a:spcAft>
                <a:spcPct val="0"/>
              </a:spcAft>
              <a:defRPr sz="2000" b="1">
                <a:solidFill>
                  <a:schemeClr val="accent2"/>
                </a:solidFill>
                <a:latin typeface="Times New Roman" pitchFamily="18" charset="0"/>
              </a:defRPr>
            </a:lvl7pPr>
            <a:lvl8pPr marL="3429000" indent="-228600" eaLnBrk="0" fontAlgn="base" hangingPunct="0">
              <a:spcBef>
                <a:spcPct val="0"/>
              </a:spcBef>
              <a:spcAft>
                <a:spcPct val="0"/>
              </a:spcAft>
              <a:defRPr sz="2000" b="1">
                <a:solidFill>
                  <a:schemeClr val="accent2"/>
                </a:solidFill>
                <a:latin typeface="Times New Roman" pitchFamily="18" charset="0"/>
              </a:defRPr>
            </a:lvl8pPr>
            <a:lvl9pPr marL="3886200" indent="-228600" eaLnBrk="0" fontAlgn="base" hangingPunct="0">
              <a:spcBef>
                <a:spcPct val="0"/>
              </a:spcBef>
              <a:spcAft>
                <a:spcPct val="0"/>
              </a:spcAft>
              <a:defRPr sz="2000" b="1">
                <a:solidFill>
                  <a:schemeClr val="accent2"/>
                </a:solidFill>
                <a:latin typeface="Times New Roman" pitchFamily="18" charset="0"/>
              </a:defRPr>
            </a:lvl9pPr>
          </a:lstStyle>
          <a:p>
            <a:pPr algn="ctr" eaLnBrk="1" hangingPunct="1"/>
            <a:endParaRPr lang="en-US" sz="1600" b="0">
              <a:solidFill>
                <a:schemeClr val="tx1"/>
              </a:solidFill>
            </a:endParaRPr>
          </a:p>
          <a:p>
            <a:pPr algn="ctr" eaLnBrk="1" hangingPunct="1"/>
            <a:r>
              <a:rPr lang="en-US" sz="1600" b="0">
                <a:solidFill>
                  <a:schemeClr val="tx1"/>
                </a:solidFill>
              </a:rPr>
              <a:t>Subject to known and unknown inputs and environmental disturbances</a:t>
            </a:r>
          </a:p>
          <a:p>
            <a:pPr algn="ctr" eaLnBrk="1" hangingPunct="1"/>
            <a:endParaRPr lang="en-US" sz="1600" b="0">
              <a:solidFill>
                <a:schemeClr val="tx1"/>
              </a:solidFill>
            </a:endParaRPr>
          </a:p>
        </p:txBody>
      </p:sp>
      <p:sp>
        <p:nvSpPr>
          <p:cNvPr id="22543" name="Line 15"/>
          <p:cNvSpPr>
            <a:spLocks noChangeShapeType="1"/>
          </p:cNvSpPr>
          <p:nvPr/>
        </p:nvSpPr>
        <p:spPr bwMode="auto">
          <a:xfrm>
            <a:off x="2895600" y="5029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4" name="Text Box 16"/>
          <p:cNvSpPr txBox="1">
            <a:spLocks noChangeArrowheads="1"/>
          </p:cNvSpPr>
          <p:nvPr/>
        </p:nvSpPr>
        <p:spPr bwMode="auto">
          <a:xfrm>
            <a:off x="1524000" y="4800600"/>
            <a:ext cx="1920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Times New Roman" pitchFamily="18" charset="0"/>
              </a:defRPr>
            </a:lvl1pPr>
            <a:lvl2pPr marL="742950" indent="-285750" eaLnBrk="0" hangingPunct="0">
              <a:defRPr sz="2000" b="1">
                <a:solidFill>
                  <a:schemeClr val="accent2"/>
                </a:solidFill>
                <a:latin typeface="Times New Roman" pitchFamily="18" charset="0"/>
              </a:defRPr>
            </a:lvl2pPr>
            <a:lvl3pPr marL="1143000" indent="-228600" eaLnBrk="0" hangingPunct="0">
              <a:defRPr sz="2000" b="1">
                <a:solidFill>
                  <a:schemeClr val="accent2"/>
                </a:solidFill>
                <a:latin typeface="Times New Roman" pitchFamily="18" charset="0"/>
              </a:defRPr>
            </a:lvl3pPr>
            <a:lvl4pPr marL="1600200" indent="-228600" eaLnBrk="0" hangingPunct="0">
              <a:defRPr sz="2000" b="1">
                <a:solidFill>
                  <a:schemeClr val="accent2"/>
                </a:solidFill>
                <a:latin typeface="Times New Roman" pitchFamily="18" charset="0"/>
              </a:defRPr>
            </a:lvl4pPr>
            <a:lvl5pPr marL="2057400" indent="-228600" eaLnBrk="0" hangingPunct="0">
              <a:defRPr sz="2000" b="1">
                <a:solidFill>
                  <a:schemeClr val="accent2"/>
                </a:solidFill>
                <a:latin typeface="Times New Roman" pitchFamily="18" charset="0"/>
              </a:defRPr>
            </a:lvl5pPr>
            <a:lvl6pPr marL="2514600" indent="-228600" eaLnBrk="0" fontAlgn="base" hangingPunct="0">
              <a:spcBef>
                <a:spcPct val="0"/>
              </a:spcBef>
              <a:spcAft>
                <a:spcPct val="0"/>
              </a:spcAft>
              <a:defRPr sz="2000" b="1">
                <a:solidFill>
                  <a:schemeClr val="accent2"/>
                </a:solidFill>
                <a:latin typeface="Times New Roman" pitchFamily="18" charset="0"/>
              </a:defRPr>
            </a:lvl6pPr>
            <a:lvl7pPr marL="2971800" indent="-228600" eaLnBrk="0" fontAlgn="base" hangingPunct="0">
              <a:spcBef>
                <a:spcPct val="0"/>
              </a:spcBef>
              <a:spcAft>
                <a:spcPct val="0"/>
              </a:spcAft>
              <a:defRPr sz="2000" b="1">
                <a:solidFill>
                  <a:schemeClr val="accent2"/>
                </a:solidFill>
                <a:latin typeface="Times New Roman" pitchFamily="18" charset="0"/>
              </a:defRPr>
            </a:lvl7pPr>
            <a:lvl8pPr marL="3429000" indent="-228600" eaLnBrk="0" fontAlgn="base" hangingPunct="0">
              <a:spcBef>
                <a:spcPct val="0"/>
              </a:spcBef>
              <a:spcAft>
                <a:spcPct val="0"/>
              </a:spcAft>
              <a:defRPr sz="2000" b="1">
                <a:solidFill>
                  <a:schemeClr val="accent2"/>
                </a:solidFill>
                <a:latin typeface="Times New Roman" pitchFamily="18" charset="0"/>
              </a:defRPr>
            </a:lvl8pPr>
            <a:lvl9pPr marL="3886200" indent="-228600" eaLnBrk="0" fontAlgn="base" hangingPunct="0">
              <a:spcBef>
                <a:spcPct val="0"/>
              </a:spcBef>
              <a:spcAft>
                <a:spcPct val="0"/>
              </a:spcAft>
              <a:defRPr sz="2000" b="1">
                <a:solidFill>
                  <a:schemeClr val="accent2"/>
                </a:solidFill>
                <a:latin typeface="Times New Roman" pitchFamily="18" charset="0"/>
              </a:defRPr>
            </a:lvl9pPr>
          </a:lstStyle>
          <a:p>
            <a:pPr eaLnBrk="1" hangingPunct="1"/>
            <a:r>
              <a:rPr lang="en-US" sz="1800" b="0">
                <a:solidFill>
                  <a:schemeClr val="tx1"/>
                </a:solidFill>
              </a:rPr>
              <a:t>Known</a:t>
            </a:r>
          </a:p>
          <a:p>
            <a:pPr eaLnBrk="1" hangingPunct="1"/>
            <a:r>
              <a:rPr lang="en-US" sz="1800" b="0">
                <a:solidFill>
                  <a:schemeClr val="tx1"/>
                </a:solidFill>
              </a:rPr>
              <a:t>Known</a:t>
            </a:r>
          </a:p>
          <a:p>
            <a:pPr eaLnBrk="1" hangingPunct="1"/>
            <a:r>
              <a:rPr lang="en-US" sz="1800" b="0">
                <a:solidFill>
                  <a:schemeClr val="tx1"/>
                </a:solidFill>
              </a:rPr>
              <a:t>Unknown</a:t>
            </a:r>
          </a:p>
          <a:p>
            <a:pPr eaLnBrk="1" hangingPunct="1"/>
            <a:r>
              <a:rPr lang="en-US" sz="1800" b="0">
                <a:solidFill>
                  <a:schemeClr val="tx1"/>
                </a:solidFill>
              </a:rPr>
              <a:t>Disturbances</a:t>
            </a:r>
          </a:p>
        </p:txBody>
      </p:sp>
      <p:sp>
        <p:nvSpPr>
          <p:cNvPr id="22545" name="Text Box 17"/>
          <p:cNvSpPr txBox="1">
            <a:spLocks noChangeArrowheads="1"/>
          </p:cNvSpPr>
          <p:nvPr/>
        </p:nvSpPr>
        <p:spPr bwMode="auto">
          <a:xfrm>
            <a:off x="6629400" y="5181600"/>
            <a:ext cx="1311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Times New Roman" pitchFamily="18" charset="0"/>
              </a:defRPr>
            </a:lvl1pPr>
            <a:lvl2pPr marL="742950" indent="-285750" eaLnBrk="0" hangingPunct="0">
              <a:defRPr sz="2000" b="1">
                <a:solidFill>
                  <a:schemeClr val="accent2"/>
                </a:solidFill>
                <a:latin typeface="Times New Roman" pitchFamily="18" charset="0"/>
              </a:defRPr>
            </a:lvl2pPr>
            <a:lvl3pPr marL="1143000" indent="-228600" eaLnBrk="0" hangingPunct="0">
              <a:defRPr sz="2000" b="1">
                <a:solidFill>
                  <a:schemeClr val="accent2"/>
                </a:solidFill>
                <a:latin typeface="Times New Roman" pitchFamily="18" charset="0"/>
              </a:defRPr>
            </a:lvl3pPr>
            <a:lvl4pPr marL="1600200" indent="-228600" eaLnBrk="0" hangingPunct="0">
              <a:defRPr sz="2000" b="1">
                <a:solidFill>
                  <a:schemeClr val="accent2"/>
                </a:solidFill>
                <a:latin typeface="Times New Roman" pitchFamily="18" charset="0"/>
              </a:defRPr>
            </a:lvl4pPr>
            <a:lvl5pPr marL="2057400" indent="-228600" eaLnBrk="0" hangingPunct="0">
              <a:defRPr sz="2000" b="1">
                <a:solidFill>
                  <a:schemeClr val="accent2"/>
                </a:solidFill>
                <a:latin typeface="Times New Roman" pitchFamily="18" charset="0"/>
              </a:defRPr>
            </a:lvl5pPr>
            <a:lvl6pPr marL="2514600" indent="-228600" eaLnBrk="0" fontAlgn="base" hangingPunct="0">
              <a:spcBef>
                <a:spcPct val="0"/>
              </a:spcBef>
              <a:spcAft>
                <a:spcPct val="0"/>
              </a:spcAft>
              <a:defRPr sz="2000" b="1">
                <a:solidFill>
                  <a:schemeClr val="accent2"/>
                </a:solidFill>
                <a:latin typeface="Times New Roman" pitchFamily="18" charset="0"/>
              </a:defRPr>
            </a:lvl6pPr>
            <a:lvl7pPr marL="2971800" indent="-228600" eaLnBrk="0" fontAlgn="base" hangingPunct="0">
              <a:spcBef>
                <a:spcPct val="0"/>
              </a:spcBef>
              <a:spcAft>
                <a:spcPct val="0"/>
              </a:spcAft>
              <a:defRPr sz="2000" b="1">
                <a:solidFill>
                  <a:schemeClr val="accent2"/>
                </a:solidFill>
                <a:latin typeface="Times New Roman" pitchFamily="18" charset="0"/>
              </a:defRPr>
            </a:lvl7pPr>
            <a:lvl8pPr marL="3429000" indent="-228600" eaLnBrk="0" fontAlgn="base" hangingPunct="0">
              <a:spcBef>
                <a:spcPct val="0"/>
              </a:spcBef>
              <a:spcAft>
                <a:spcPct val="0"/>
              </a:spcAft>
              <a:defRPr sz="2000" b="1">
                <a:solidFill>
                  <a:schemeClr val="accent2"/>
                </a:solidFill>
                <a:latin typeface="Times New Roman" pitchFamily="18" charset="0"/>
              </a:defRPr>
            </a:lvl8pPr>
            <a:lvl9pPr marL="3886200" indent="-228600" eaLnBrk="0" fontAlgn="base" hangingPunct="0">
              <a:spcBef>
                <a:spcPct val="0"/>
              </a:spcBef>
              <a:spcAft>
                <a:spcPct val="0"/>
              </a:spcAft>
              <a:defRPr sz="2000" b="1">
                <a:solidFill>
                  <a:schemeClr val="accent2"/>
                </a:solidFill>
                <a:latin typeface="Times New Roman" pitchFamily="18" charset="0"/>
              </a:defRPr>
            </a:lvl9pPr>
          </a:lstStyle>
          <a:p>
            <a:pPr algn="ctr" eaLnBrk="1" hangingPunct="1"/>
            <a:r>
              <a:rPr lang="en-US" sz="1800" b="0">
                <a:solidFill>
                  <a:schemeClr val="tx1"/>
                </a:solidFill>
              </a:rPr>
              <a:t>Output</a:t>
            </a:r>
          </a:p>
        </p:txBody>
      </p:sp>
      <p:sp>
        <p:nvSpPr>
          <p:cNvPr id="22546" name="Line 18"/>
          <p:cNvSpPr>
            <a:spLocks noChangeShapeType="1"/>
          </p:cNvSpPr>
          <p:nvPr/>
        </p:nvSpPr>
        <p:spPr bwMode="auto">
          <a:xfrm>
            <a:off x="2895600" y="52578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7" name="Line 19"/>
          <p:cNvSpPr>
            <a:spLocks noChangeShapeType="1"/>
          </p:cNvSpPr>
          <p:nvPr/>
        </p:nvSpPr>
        <p:spPr bwMode="auto">
          <a:xfrm>
            <a:off x="2895600" y="55626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8" name="Line 20"/>
          <p:cNvSpPr>
            <a:spLocks noChangeShapeType="1"/>
          </p:cNvSpPr>
          <p:nvPr/>
        </p:nvSpPr>
        <p:spPr bwMode="auto">
          <a:xfrm>
            <a:off x="2895600" y="5791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9" name="Text Box 21"/>
          <p:cNvSpPr txBox="1">
            <a:spLocks noChangeArrowheads="1"/>
          </p:cNvSpPr>
          <p:nvPr/>
        </p:nvSpPr>
        <p:spPr bwMode="auto">
          <a:xfrm>
            <a:off x="1447800" y="5638800"/>
            <a:ext cx="1539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Times New Roman" pitchFamily="18" charset="0"/>
              </a:defRPr>
            </a:lvl1pPr>
            <a:lvl2pPr marL="742950" indent="-285750" eaLnBrk="0" hangingPunct="0">
              <a:defRPr sz="2000" b="1">
                <a:solidFill>
                  <a:schemeClr val="accent2"/>
                </a:solidFill>
                <a:latin typeface="Times New Roman" pitchFamily="18" charset="0"/>
              </a:defRPr>
            </a:lvl2pPr>
            <a:lvl3pPr marL="1143000" indent="-228600" eaLnBrk="0" hangingPunct="0">
              <a:defRPr sz="2000" b="1">
                <a:solidFill>
                  <a:schemeClr val="accent2"/>
                </a:solidFill>
                <a:latin typeface="Times New Roman" pitchFamily="18" charset="0"/>
              </a:defRPr>
            </a:lvl3pPr>
            <a:lvl4pPr marL="1600200" indent="-228600" eaLnBrk="0" hangingPunct="0">
              <a:defRPr sz="2000" b="1">
                <a:solidFill>
                  <a:schemeClr val="accent2"/>
                </a:solidFill>
                <a:latin typeface="Times New Roman" pitchFamily="18" charset="0"/>
              </a:defRPr>
            </a:lvl4pPr>
            <a:lvl5pPr marL="2057400" indent="-228600" eaLnBrk="0" hangingPunct="0">
              <a:defRPr sz="2000" b="1">
                <a:solidFill>
                  <a:schemeClr val="accent2"/>
                </a:solidFill>
                <a:latin typeface="Times New Roman" pitchFamily="18" charset="0"/>
              </a:defRPr>
            </a:lvl5pPr>
            <a:lvl6pPr marL="2514600" indent="-228600" eaLnBrk="0" fontAlgn="base" hangingPunct="0">
              <a:spcBef>
                <a:spcPct val="0"/>
              </a:spcBef>
              <a:spcAft>
                <a:spcPct val="0"/>
              </a:spcAft>
              <a:defRPr sz="2000" b="1">
                <a:solidFill>
                  <a:schemeClr val="accent2"/>
                </a:solidFill>
                <a:latin typeface="Times New Roman" pitchFamily="18" charset="0"/>
              </a:defRPr>
            </a:lvl6pPr>
            <a:lvl7pPr marL="2971800" indent="-228600" eaLnBrk="0" fontAlgn="base" hangingPunct="0">
              <a:spcBef>
                <a:spcPct val="0"/>
              </a:spcBef>
              <a:spcAft>
                <a:spcPct val="0"/>
              </a:spcAft>
              <a:defRPr sz="2000" b="1">
                <a:solidFill>
                  <a:schemeClr val="accent2"/>
                </a:solidFill>
                <a:latin typeface="Times New Roman" pitchFamily="18" charset="0"/>
              </a:defRPr>
            </a:lvl7pPr>
            <a:lvl8pPr marL="3429000" indent="-228600" eaLnBrk="0" fontAlgn="base" hangingPunct="0">
              <a:spcBef>
                <a:spcPct val="0"/>
              </a:spcBef>
              <a:spcAft>
                <a:spcPct val="0"/>
              </a:spcAft>
              <a:defRPr sz="2000" b="1">
                <a:solidFill>
                  <a:schemeClr val="accent2"/>
                </a:solidFill>
                <a:latin typeface="Times New Roman" pitchFamily="18" charset="0"/>
              </a:defRPr>
            </a:lvl8pPr>
            <a:lvl9pPr marL="3886200" indent="-228600" eaLnBrk="0" fontAlgn="base" hangingPunct="0">
              <a:spcBef>
                <a:spcPct val="0"/>
              </a:spcBef>
              <a:spcAft>
                <a:spcPct val="0"/>
              </a:spcAft>
              <a:defRPr sz="2000" b="1">
                <a:solidFill>
                  <a:schemeClr val="accent2"/>
                </a:solidFill>
                <a:latin typeface="Times New Roman" pitchFamily="18" charset="0"/>
              </a:defRPr>
            </a:lvl9pPr>
          </a:lstStyle>
          <a:p>
            <a:pPr algn="ctr" eaLnBrk="1" hangingPunct="1"/>
            <a:endParaRPr lang="en-US" sz="1800" b="0">
              <a:solidFill>
                <a:schemeClr val="tx1"/>
              </a:solidFill>
            </a:endParaRPr>
          </a:p>
          <a:p>
            <a:pPr algn="ctr" eaLnBrk="1" hangingPunct="1"/>
            <a:endParaRPr lang="en-US" sz="1800" b="0">
              <a:solidFill>
                <a:schemeClr val="tx1"/>
              </a:solidFill>
            </a:endParaRPr>
          </a:p>
        </p:txBody>
      </p:sp>
      <p:sp>
        <p:nvSpPr>
          <p:cNvPr id="22550" name="Line 22"/>
          <p:cNvSpPr>
            <a:spLocks noChangeShapeType="1"/>
          </p:cNvSpPr>
          <p:nvPr/>
        </p:nvSpPr>
        <p:spPr bwMode="auto">
          <a:xfrm>
            <a:off x="6248400" y="53340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51" name="Rectangle 23"/>
          <p:cNvSpPr>
            <a:spLocks noChangeArrowheads="1"/>
          </p:cNvSpPr>
          <p:nvPr/>
        </p:nvSpPr>
        <p:spPr bwMode="auto">
          <a:xfrm>
            <a:off x="3276600" y="685800"/>
            <a:ext cx="2673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200" b="0">
                <a:solidFill>
                  <a:schemeClr val="tx1"/>
                </a:solidFill>
                <a:latin typeface="Copperplate Gothic Bold" pitchFamily="34" charset="0"/>
              </a:rPr>
              <a:t>Closed Systems</a:t>
            </a:r>
          </a:p>
        </p:txBody>
      </p:sp>
      <p:sp>
        <p:nvSpPr>
          <p:cNvPr id="22552" name="Rectangle 24"/>
          <p:cNvSpPr>
            <a:spLocks noChangeArrowheads="1"/>
          </p:cNvSpPr>
          <p:nvPr/>
        </p:nvSpPr>
        <p:spPr bwMode="auto">
          <a:xfrm>
            <a:off x="2514600" y="2590800"/>
            <a:ext cx="462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a:solidFill>
                  <a:schemeClr val="tx1"/>
                </a:solidFill>
                <a:latin typeface="Copperplate Gothic Bold" pitchFamily="34" charset="0"/>
              </a:rPr>
              <a:t>Relatively Closed System</a:t>
            </a:r>
          </a:p>
        </p:txBody>
      </p:sp>
      <p:sp>
        <p:nvSpPr>
          <p:cNvPr id="22553" name="Rectangle 25"/>
          <p:cNvSpPr>
            <a:spLocks noChangeArrowheads="1"/>
          </p:cNvSpPr>
          <p:nvPr/>
        </p:nvSpPr>
        <p:spPr bwMode="auto">
          <a:xfrm>
            <a:off x="3581400" y="426720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a:solidFill>
                  <a:schemeClr val="tx1"/>
                </a:solidFill>
                <a:latin typeface="Copperplate Gothic Bold" pitchFamily="34" charset="0"/>
              </a:rPr>
              <a:t>Open System</a:t>
            </a: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r>
              <a:rPr lang="en-CA" sz="3200" b="0">
                <a:solidFill>
                  <a:srgbClr val="6699FF"/>
                </a:solidFill>
              </a:rPr>
              <a:t>5. “Systems” Thinking</a:t>
            </a:r>
          </a:p>
        </p:txBody>
      </p:sp>
      <p:sp>
        <p:nvSpPr>
          <p:cNvPr id="23555" name="Rectangle 1027"/>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Tx/>
              <a:buChar char="•"/>
            </a:pPr>
            <a:r>
              <a:rPr lang="en-CA" sz="2800" b="0">
                <a:solidFill>
                  <a:schemeClr val="tx1"/>
                </a:solidFill>
              </a:rPr>
              <a:t>Being able to identify something as a system</a:t>
            </a:r>
          </a:p>
          <a:p>
            <a:pPr marL="342900" indent="-342900">
              <a:spcBef>
                <a:spcPct val="20000"/>
              </a:spcBef>
              <a:buFontTx/>
              <a:buChar char="•"/>
            </a:pPr>
            <a:r>
              <a:rPr lang="en-CA" sz="2800" b="0">
                <a:solidFill>
                  <a:schemeClr val="tx1"/>
                </a:solidFill>
              </a:rPr>
              <a:t>Involves being able to identify subsystems</a:t>
            </a:r>
          </a:p>
          <a:p>
            <a:pPr marL="342900" indent="-342900">
              <a:spcBef>
                <a:spcPct val="20000"/>
              </a:spcBef>
              <a:buFontTx/>
              <a:buChar char="•"/>
            </a:pPr>
            <a:r>
              <a:rPr lang="en-CA" sz="2800" b="0">
                <a:solidFill>
                  <a:schemeClr val="tx1"/>
                </a:solidFill>
              </a:rPr>
              <a:t>Identifying system characteristics and functions</a:t>
            </a:r>
          </a:p>
          <a:p>
            <a:pPr marL="342900" indent="-342900">
              <a:spcBef>
                <a:spcPct val="20000"/>
              </a:spcBef>
              <a:buFontTx/>
              <a:buChar char="•"/>
            </a:pPr>
            <a:r>
              <a:rPr lang="en-CA" sz="2800" b="0">
                <a:solidFill>
                  <a:schemeClr val="tx1"/>
                </a:solidFill>
              </a:rPr>
              <a:t>Identifying where the boundaries are (or should be)</a:t>
            </a:r>
          </a:p>
          <a:p>
            <a:pPr marL="342900" indent="-342900">
              <a:spcBef>
                <a:spcPct val="20000"/>
              </a:spcBef>
              <a:buFontTx/>
              <a:buChar char="•"/>
            </a:pPr>
            <a:r>
              <a:rPr lang="en-CA" sz="2800" b="0">
                <a:solidFill>
                  <a:schemeClr val="tx1"/>
                </a:solidFill>
              </a:rPr>
              <a:t>Identifying inputs and outputs to systems</a:t>
            </a:r>
          </a:p>
          <a:p>
            <a:pPr marL="342900" indent="-342900">
              <a:spcBef>
                <a:spcPct val="20000"/>
              </a:spcBef>
              <a:buFontTx/>
              <a:buChar char="•"/>
            </a:pPr>
            <a:r>
              <a:rPr lang="en-CA" sz="2800" b="0">
                <a:solidFill>
                  <a:schemeClr val="tx1"/>
                </a:solidFill>
              </a:rPr>
              <a:t>Identifying relationships among subsystems</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r>
              <a:rPr lang="en-GB" dirty="0" smtClean="0"/>
              <a:t>Define and explain a system</a:t>
            </a:r>
          </a:p>
          <a:p>
            <a:r>
              <a:rPr lang="en-GB" dirty="0" smtClean="0"/>
              <a:t>Identify and explain the components of a physical system</a:t>
            </a:r>
          </a:p>
          <a:p>
            <a:r>
              <a:rPr lang="en-GB" dirty="0" smtClean="0"/>
              <a:t>Understand the importance of feedback and control in a system</a:t>
            </a:r>
          </a:p>
          <a:p>
            <a:r>
              <a:rPr lang="en-GB" dirty="0" smtClean="0"/>
              <a:t>Explain the various classifications </a:t>
            </a:r>
            <a:r>
              <a:rPr lang="en-GB" smtClean="0"/>
              <a:t>of systems</a:t>
            </a:r>
            <a:endParaRPr lang="en-GB" dirty="0" smtClean="0"/>
          </a:p>
          <a:p>
            <a:endParaRPr lang="en-GB" dirty="0"/>
          </a:p>
        </p:txBody>
      </p:sp>
    </p:spTree>
    <p:extLst>
      <p:ext uri="{BB962C8B-B14F-4D97-AF65-F5344CB8AC3E}">
        <p14:creationId xmlns:p14="http://schemas.microsoft.com/office/powerpoint/2010/main" val="777238064"/>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16632"/>
            <a:ext cx="7772400" cy="1143000"/>
          </a:xfrm>
        </p:spPr>
        <p:txBody>
          <a:bodyPr/>
          <a:lstStyle/>
          <a:p>
            <a:r>
              <a:rPr lang="en-US" b="1" dirty="0" smtClean="0"/>
              <a:t>Introduction </a:t>
            </a:r>
            <a:r>
              <a:rPr lang="en-US" b="1" dirty="0"/>
              <a:t>t</a:t>
            </a:r>
            <a:r>
              <a:rPr lang="en-US" b="1" dirty="0" smtClean="0"/>
              <a:t>o System Theory</a:t>
            </a:r>
            <a:endParaRPr lang="en-GB" dirty="0"/>
          </a:p>
        </p:txBody>
      </p:sp>
      <p:sp>
        <p:nvSpPr>
          <p:cNvPr id="4" name="Content Placeholder 3"/>
          <p:cNvSpPr>
            <a:spLocks noGrp="1"/>
          </p:cNvSpPr>
          <p:nvPr>
            <p:ph idx="1"/>
          </p:nvPr>
        </p:nvSpPr>
        <p:spPr>
          <a:xfrm>
            <a:off x="685800" y="1052736"/>
            <a:ext cx="8206680" cy="4546848"/>
          </a:xfrm>
        </p:spPr>
        <p:txBody>
          <a:bodyPr/>
          <a:lstStyle/>
          <a:p>
            <a:pPr marL="609600" indent="-609600">
              <a:defRPr/>
            </a:pPr>
            <a:r>
              <a:rPr lang="en-US" dirty="0">
                <a:solidFill>
                  <a:schemeClr val="accent2"/>
                </a:solidFill>
                <a:effectLst>
                  <a:outerShdw blurRad="38100" dist="38100" dir="2700000" algn="tl">
                    <a:srgbClr val="000000"/>
                  </a:outerShdw>
                </a:effectLst>
              </a:rPr>
              <a:t>General Systems Theory</a:t>
            </a:r>
          </a:p>
          <a:p>
            <a:pPr marL="609600" indent="-609600">
              <a:buFontTx/>
              <a:buAutoNum type="arabicPeriod"/>
              <a:defRPr/>
            </a:pPr>
            <a:r>
              <a:rPr lang="en-US" dirty="0">
                <a:solidFill>
                  <a:srgbClr val="6699FF"/>
                </a:solidFill>
                <a:effectLst>
                  <a:outerShdw blurRad="38100" dist="38100" dir="2700000" algn="tl">
                    <a:srgbClr val="000000"/>
                  </a:outerShdw>
                </a:effectLst>
              </a:rPr>
              <a:t>System </a:t>
            </a:r>
            <a:r>
              <a:rPr lang="en-US" dirty="0" smtClean="0">
                <a:solidFill>
                  <a:srgbClr val="6699FF"/>
                </a:solidFill>
                <a:effectLst>
                  <a:outerShdw blurRad="38100" dist="38100" dir="2700000" algn="tl">
                    <a:srgbClr val="000000"/>
                  </a:outerShdw>
                </a:effectLst>
              </a:rPr>
              <a:t>Theory</a:t>
            </a:r>
            <a:endParaRPr lang="en-US" dirty="0">
              <a:solidFill>
                <a:srgbClr val="6699FF"/>
              </a:solidFill>
              <a:effectLst>
                <a:outerShdw blurRad="38100" dist="38100" dir="2700000" algn="tl">
                  <a:srgbClr val="000000"/>
                </a:outerShdw>
              </a:effectLst>
            </a:endParaRPr>
          </a:p>
          <a:p>
            <a:r>
              <a:rPr lang="en-US" dirty="0" smtClean="0"/>
              <a:t>System </a:t>
            </a:r>
            <a:r>
              <a:rPr lang="en-US" dirty="0"/>
              <a:t>theory is a way of modeling and managing a system or organization’s activities. </a:t>
            </a:r>
            <a:endParaRPr lang="en-US" dirty="0" smtClean="0"/>
          </a:p>
          <a:p>
            <a:r>
              <a:rPr lang="en-US" dirty="0" smtClean="0"/>
              <a:t>A </a:t>
            </a:r>
            <a:r>
              <a:rPr lang="en-US" dirty="0"/>
              <a:t>system is a dynamic complex entity with so many components that should be well managed. </a:t>
            </a:r>
            <a:endParaRPr lang="en-US" dirty="0" smtClean="0"/>
          </a:p>
          <a:p>
            <a:r>
              <a:rPr lang="en-US" dirty="0" smtClean="0"/>
              <a:t>The </a:t>
            </a:r>
            <a:r>
              <a:rPr lang="en-US" dirty="0"/>
              <a:t>various approaches to system theory are</a:t>
            </a:r>
            <a:r>
              <a:rPr lang="en-US" dirty="0" smtClean="0"/>
              <a:t>:</a:t>
            </a:r>
            <a:endParaRPr lang="en-GB" dirty="0"/>
          </a:p>
        </p:txBody>
      </p:sp>
    </p:spTree>
    <p:extLst>
      <p:ext uri="{BB962C8B-B14F-4D97-AF65-F5344CB8AC3E}">
        <p14:creationId xmlns:p14="http://schemas.microsoft.com/office/powerpoint/2010/main" val="3602282872"/>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Approaches To System Theory</a:t>
            </a:r>
            <a:endParaRPr lang="en-GB"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smtClean="0"/>
              <a:t>Holistic </a:t>
            </a:r>
            <a:r>
              <a:rPr lang="en-US" dirty="0"/>
              <a:t>or Synergy approach</a:t>
            </a:r>
            <a:endParaRPr lang="en-GB" dirty="0"/>
          </a:p>
          <a:p>
            <a:pPr marL="514350" indent="-514350">
              <a:buFont typeface="+mj-lt"/>
              <a:buAutoNum type="arabicPeriod"/>
            </a:pPr>
            <a:r>
              <a:rPr lang="en-US" dirty="0"/>
              <a:t>Reductionist or Sub-optimality approach</a:t>
            </a:r>
            <a:endParaRPr lang="en-GB" dirty="0"/>
          </a:p>
          <a:p>
            <a:pPr marL="514350" indent="-514350">
              <a:buFont typeface="+mj-lt"/>
              <a:buAutoNum type="arabicPeriod"/>
            </a:pPr>
            <a:r>
              <a:rPr lang="en-US" dirty="0"/>
              <a:t>Optimization </a:t>
            </a:r>
            <a:r>
              <a:rPr lang="en-US" dirty="0" smtClean="0"/>
              <a:t>approach</a:t>
            </a:r>
          </a:p>
          <a:p>
            <a:pPr marL="514350" indent="-514350">
              <a:buFont typeface="+mj-lt"/>
              <a:buAutoNum type="arabicPeriod"/>
            </a:pPr>
            <a:r>
              <a:rPr lang="en-US" dirty="0"/>
              <a:t>Murphy approach</a:t>
            </a:r>
            <a:endParaRPr lang="en-GB" dirty="0"/>
          </a:p>
        </p:txBody>
      </p:sp>
    </p:spTree>
    <p:extLst>
      <p:ext uri="{BB962C8B-B14F-4D97-AF65-F5344CB8AC3E}">
        <p14:creationId xmlns:p14="http://schemas.microsoft.com/office/powerpoint/2010/main" val="160228965"/>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Essence of Systems Approach to Problem </a:t>
            </a:r>
            <a:r>
              <a:rPr lang="en-US" dirty="0" smtClean="0"/>
              <a:t>Solving</a:t>
            </a:r>
            <a:endParaRPr lang="en-GB" dirty="0"/>
          </a:p>
        </p:txBody>
      </p:sp>
      <p:sp>
        <p:nvSpPr>
          <p:cNvPr id="3" name="Content Placeholder 2"/>
          <p:cNvSpPr>
            <a:spLocks noGrp="1"/>
          </p:cNvSpPr>
          <p:nvPr>
            <p:ph idx="1"/>
          </p:nvPr>
        </p:nvSpPr>
        <p:spPr>
          <a:xfrm>
            <a:off x="685800" y="1916832"/>
            <a:ext cx="7772400" cy="4179168"/>
          </a:xfrm>
        </p:spPr>
        <p:txBody>
          <a:bodyPr/>
          <a:lstStyle/>
          <a:p>
            <a:pPr marL="0" indent="0">
              <a:buNone/>
            </a:pPr>
            <a:r>
              <a:rPr lang="en-US" dirty="0" smtClean="0"/>
              <a:t>The </a:t>
            </a:r>
            <a:r>
              <a:rPr lang="en-US" dirty="0"/>
              <a:t>scientific approach to problem solving consists of the following steps:</a:t>
            </a:r>
            <a:endParaRPr lang="en-GB" dirty="0"/>
          </a:p>
          <a:p>
            <a:pPr lvl="0"/>
            <a:r>
              <a:rPr lang="en-US" dirty="0"/>
              <a:t>Recognize phenomena in the real world</a:t>
            </a:r>
            <a:endParaRPr lang="en-GB" dirty="0"/>
          </a:p>
          <a:p>
            <a:pPr lvl="0"/>
            <a:r>
              <a:rPr lang="en-US" dirty="0"/>
              <a:t>Formulate a hypothesis about the causes or effects of the phenomena</a:t>
            </a:r>
            <a:endParaRPr lang="en-GB" dirty="0"/>
          </a:p>
          <a:p>
            <a:pPr lvl="0"/>
            <a:r>
              <a:rPr lang="en-US" dirty="0"/>
              <a:t>Test the hypothesis through experiment</a:t>
            </a:r>
            <a:endParaRPr lang="en-GB" dirty="0"/>
          </a:p>
          <a:p>
            <a:pPr lvl="0"/>
            <a:r>
              <a:rPr lang="en-US" dirty="0"/>
              <a:t>Evaluate the results of the experiment</a:t>
            </a:r>
            <a:endParaRPr lang="en-GB" dirty="0"/>
          </a:p>
          <a:p>
            <a:pPr lvl="0"/>
            <a:r>
              <a:rPr lang="en-US" dirty="0"/>
              <a:t>Draw conclusions about the hypothesis</a:t>
            </a:r>
            <a:endParaRPr lang="en-GB" dirty="0"/>
          </a:p>
          <a:p>
            <a:endParaRPr lang="en-GB" dirty="0"/>
          </a:p>
        </p:txBody>
      </p:sp>
    </p:spTree>
    <p:extLst>
      <p:ext uri="{BB962C8B-B14F-4D97-AF65-F5344CB8AC3E}">
        <p14:creationId xmlns:p14="http://schemas.microsoft.com/office/powerpoint/2010/main" val="3395261079"/>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en-US" sz="3600" b="1" dirty="0"/>
              <a:t>System approach to problem solving is a modification of the scientific method</a:t>
            </a:r>
            <a:endParaRPr lang="en-GB" sz="3600" dirty="0"/>
          </a:p>
        </p:txBody>
      </p:sp>
      <p:sp>
        <p:nvSpPr>
          <p:cNvPr id="4" name="Rectangle 3"/>
          <p:cNvSpPr/>
          <p:nvPr/>
        </p:nvSpPr>
        <p:spPr bwMode="auto">
          <a:xfrm>
            <a:off x="389531" y="1991455"/>
            <a:ext cx="2232248" cy="648072"/>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perspectiveContrastingRightFacing"/>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Times New Roman" pitchFamily="18" charset="0"/>
              </a:rPr>
              <a:t>Define a problem</a:t>
            </a:r>
          </a:p>
        </p:txBody>
      </p:sp>
      <p:sp>
        <p:nvSpPr>
          <p:cNvPr id="5" name="Rectangle 4"/>
          <p:cNvSpPr/>
          <p:nvPr/>
        </p:nvSpPr>
        <p:spPr bwMode="auto">
          <a:xfrm>
            <a:off x="323528" y="3759024"/>
            <a:ext cx="2232248" cy="648072"/>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perspectiveContrastingRightFacing"/>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dirty="0" smtClean="0"/>
              <a:t>Gather Data</a:t>
            </a:r>
            <a:endParaRPr kumimoji="0" lang="en-GB" sz="2000" b="1" i="0" u="none" strike="noStrike" cap="none" normalizeH="0" baseline="0" dirty="0" smtClean="0">
              <a:ln>
                <a:noFill/>
              </a:ln>
              <a:solidFill>
                <a:schemeClr val="accent2"/>
              </a:solidFill>
              <a:effectLst/>
              <a:latin typeface="Times New Roman" pitchFamily="18" charset="0"/>
            </a:endParaRPr>
          </a:p>
        </p:txBody>
      </p:sp>
      <p:sp>
        <p:nvSpPr>
          <p:cNvPr id="6" name="Rectangle 5"/>
          <p:cNvSpPr/>
          <p:nvPr/>
        </p:nvSpPr>
        <p:spPr bwMode="auto">
          <a:xfrm>
            <a:off x="389531" y="5590772"/>
            <a:ext cx="2232248" cy="790556"/>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perspectiveContrastingRightFacing"/>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Times New Roman" pitchFamily="18" charset="0"/>
              </a:rPr>
              <a:t>Design</a:t>
            </a:r>
            <a:r>
              <a:rPr kumimoji="0" lang="en-GB" sz="2000" b="1" i="0" u="none" strike="noStrike" cap="none" normalizeH="0" dirty="0" smtClean="0">
                <a:ln>
                  <a:noFill/>
                </a:ln>
                <a:solidFill>
                  <a:schemeClr val="accent2"/>
                </a:solidFill>
                <a:effectLst/>
                <a:latin typeface="Times New Roman" pitchFamily="18" charset="0"/>
              </a:rPr>
              <a:t> Alternative Solution</a:t>
            </a:r>
            <a:endParaRPr kumimoji="0" lang="en-GB" sz="2000" b="1" i="0" u="none" strike="noStrike" cap="none" normalizeH="0" baseline="0" dirty="0" smtClean="0">
              <a:ln>
                <a:noFill/>
              </a:ln>
              <a:solidFill>
                <a:schemeClr val="accent2"/>
              </a:solidFill>
              <a:effectLst/>
              <a:latin typeface="Times New Roman" pitchFamily="18" charset="0"/>
            </a:endParaRPr>
          </a:p>
        </p:txBody>
      </p:sp>
      <p:sp>
        <p:nvSpPr>
          <p:cNvPr id="7" name="Rectangle 6"/>
          <p:cNvSpPr/>
          <p:nvPr/>
        </p:nvSpPr>
        <p:spPr bwMode="auto">
          <a:xfrm>
            <a:off x="3419872" y="5589240"/>
            <a:ext cx="2520280" cy="648072"/>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dirty="0" smtClean="0"/>
              <a:t>Evaluate Alternative</a:t>
            </a:r>
            <a:endParaRPr kumimoji="0" lang="en-GB" sz="2000" b="1" i="0" u="none" strike="noStrike" cap="none" normalizeH="0" baseline="0" dirty="0" smtClean="0">
              <a:ln>
                <a:noFill/>
              </a:ln>
              <a:solidFill>
                <a:schemeClr val="accent2"/>
              </a:solidFill>
              <a:effectLst/>
              <a:latin typeface="Times New Roman" pitchFamily="18" charset="0"/>
            </a:endParaRPr>
          </a:p>
        </p:txBody>
      </p:sp>
      <p:sp>
        <p:nvSpPr>
          <p:cNvPr id="8" name="Rectangle 7"/>
          <p:cNvSpPr/>
          <p:nvPr/>
        </p:nvSpPr>
        <p:spPr bwMode="auto">
          <a:xfrm>
            <a:off x="6588224" y="1991455"/>
            <a:ext cx="2232248" cy="648072"/>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perspectiveHeroicExtremeLeftFacing"/>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Times New Roman" pitchFamily="18" charset="0"/>
              </a:rPr>
              <a:t>Evaluate Solution</a:t>
            </a:r>
          </a:p>
        </p:txBody>
      </p:sp>
      <p:sp>
        <p:nvSpPr>
          <p:cNvPr id="9" name="Rectangle 8"/>
          <p:cNvSpPr/>
          <p:nvPr/>
        </p:nvSpPr>
        <p:spPr bwMode="auto">
          <a:xfrm>
            <a:off x="6588224" y="3717032"/>
            <a:ext cx="2232248" cy="690064"/>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perspectiveHeroicExtremeLeftFacing"/>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Times New Roman" pitchFamily="18" charset="0"/>
              </a:rPr>
              <a:t>Implement Selected Solution</a:t>
            </a:r>
          </a:p>
        </p:txBody>
      </p:sp>
      <p:sp>
        <p:nvSpPr>
          <p:cNvPr id="10" name="Rectangle 9"/>
          <p:cNvSpPr/>
          <p:nvPr/>
        </p:nvSpPr>
        <p:spPr bwMode="auto">
          <a:xfrm>
            <a:off x="6588224" y="5589240"/>
            <a:ext cx="2232248" cy="792088"/>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perspectiveHeroicExtremeLeftFacing"/>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Times New Roman" pitchFamily="18" charset="0"/>
              </a:rPr>
              <a:t>Select Best Solution</a:t>
            </a:r>
          </a:p>
        </p:txBody>
      </p:sp>
      <p:cxnSp>
        <p:nvCxnSpPr>
          <p:cNvPr id="12" name="Straight Arrow Connector 11"/>
          <p:cNvCxnSpPr>
            <a:stCxn id="4" idx="2"/>
          </p:cNvCxnSpPr>
          <p:nvPr/>
        </p:nvCxnSpPr>
        <p:spPr bwMode="auto">
          <a:xfrm>
            <a:off x="1505655" y="2639527"/>
            <a:ext cx="0" cy="1077505"/>
          </a:xfrm>
          <a:prstGeom prst="straightConnector1">
            <a:avLst/>
          </a:prstGeom>
          <a:solidFill>
            <a:schemeClr val="accent1"/>
          </a:solidFill>
          <a:ln w="28575" cap="flat" cmpd="sng" algn="ctr">
            <a:solidFill>
              <a:srgbClr val="FF9900"/>
            </a:solidFill>
            <a:prstDash val="solid"/>
            <a:round/>
            <a:headEnd type="none" w="med" len="med"/>
            <a:tailEnd type="triangle" w="med" len="med"/>
          </a:ln>
          <a:effectLst/>
        </p:spPr>
      </p:cxnSp>
      <p:cxnSp>
        <p:nvCxnSpPr>
          <p:cNvPr id="14" name="Straight Arrow Connector 13"/>
          <p:cNvCxnSpPr>
            <a:stCxn id="5" idx="2"/>
          </p:cNvCxnSpPr>
          <p:nvPr/>
        </p:nvCxnSpPr>
        <p:spPr bwMode="auto">
          <a:xfrm>
            <a:off x="1439652" y="4407096"/>
            <a:ext cx="0" cy="1182144"/>
          </a:xfrm>
          <a:prstGeom prst="straightConnector1">
            <a:avLst/>
          </a:prstGeom>
          <a:solidFill>
            <a:schemeClr val="accent1"/>
          </a:solidFill>
          <a:ln w="28575" cap="flat" cmpd="sng" algn="ctr">
            <a:solidFill>
              <a:srgbClr val="FF9900"/>
            </a:solidFill>
            <a:prstDash val="solid"/>
            <a:round/>
            <a:headEnd type="none" w="med" len="med"/>
            <a:tailEnd type="triangle" w="med" len="med"/>
          </a:ln>
          <a:effectLst/>
        </p:spPr>
      </p:cxnSp>
      <p:cxnSp>
        <p:nvCxnSpPr>
          <p:cNvPr id="16" name="Straight Arrow Connector 15"/>
          <p:cNvCxnSpPr>
            <a:endCxn id="7" idx="1"/>
          </p:cNvCxnSpPr>
          <p:nvPr/>
        </p:nvCxnSpPr>
        <p:spPr bwMode="auto">
          <a:xfrm flipV="1">
            <a:off x="2267744" y="5913276"/>
            <a:ext cx="1152128" cy="1532"/>
          </a:xfrm>
          <a:prstGeom prst="straightConnector1">
            <a:avLst/>
          </a:prstGeom>
          <a:solidFill>
            <a:schemeClr val="accent1"/>
          </a:solidFill>
          <a:ln w="28575" cap="flat" cmpd="sng" algn="ctr">
            <a:solidFill>
              <a:srgbClr val="FF9900"/>
            </a:solidFill>
            <a:prstDash val="solid"/>
            <a:round/>
            <a:headEnd type="none" w="med" len="med"/>
            <a:tailEnd type="triangle" w="med" len="med"/>
          </a:ln>
          <a:effectLst/>
        </p:spPr>
      </p:cxnSp>
      <p:cxnSp>
        <p:nvCxnSpPr>
          <p:cNvPr id="18" name="Straight Arrow Connector 17"/>
          <p:cNvCxnSpPr>
            <a:stCxn id="7" idx="3"/>
          </p:cNvCxnSpPr>
          <p:nvPr/>
        </p:nvCxnSpPr>
        <p:spPr bwMode="auto">
          <a:xfrm>
            <a:off x="5940152" y="5913276"/>
            <a:ext cx="936104" cy="1532"/>
          </a:xfrm>
          <a:prstGeom prst="straightConnector1">
            <a:avLst/>
          </a:prstGeom>
          <a:solidFill>
            <a:schemeClr val="accent1"/>
          </a:solidFill>
          <a:ln w="28575" cap="flat" cmpd="sng" algn="ctr">
            <a:solidFill>
              <a:srgbClr val="FF9900"/>
            </a:solidFill>
            <a:prstDash val="solid"/>
            <a:round/>
            <a:headEnd type="none" w="med" len="med"/>
            <a:tailEnd type="triangle" w="med" len="med"/>
          </a:ln>
          <a:effectLst/>
        </p:spPr>
      </p:cxnSp>
      <p:cxnSp>
        <p:nvCxnSpPr>
          <p:cNvPr id="20" name="Straight Arrow Connector 19"/>
          <p:cNvCxnSpPr>
            <a:stCxn id="10" idx="0"/>
            <a:endCxn id="9" idx="2"/>
          </p:cNvCxnSpPr>
          <p:nvPr/>
        </p:nvCxnSpPr>
        <p:spPr bwMode="auto">
          <a:xfrm flipV="1">
            <a:off x="7704348" y="4407096"/>
            <a:ext cx="0" cy="1182144"/>
          </a:xfrm>
          <a:prstGeom prst="straightConnector1">
            <a:avLst/>
          </a:prstGeom>
          <a:solidFill>
            <a:schemeClr val="accent1"/>
          </a:solidFill>
          <a:ln w="28575" cap="flat" cmpd="sng" algn="ctr">
            <a:solidFill>
              <a:srgbClr val="FF9900"/>
            </a:solidFill>
            <a:prstDash val="solid"/>
            <a:round/>
            <a:headEnd type="none" w="med" len="med"/>
            <a:tailEnd type="triangle" w="med" len="med"/>
          </a:ln>
          <a:effectLst/>
        </p:spPr>
      </p:cxnSp>
      <p:cxnSp>
        <p:nvCxnSpPr>
          <p:cNvPr id="22" name="Straight Arrow Connector 21"/>
          <p:cNvCxnSpPr>
            <a:stCxn id="9" idx="0"/>
            <a:endCxn id="8" idx="2"/>
          </p:cNvCxnSpPr>
          <p:nvPr/>
        </p:nvCxnSpPr>
        <p:spPr bwMode="auto">
          <a:xfrm flipV="1">
            <a:off x="7704348" y="2639527"/>
            <a:ext cx="0" cy="1077505"/>
          </a:xfrm>
          <a:prstGeom prst="straightConnector1">
            <a:avLst/>
          </a:prstGeom>
          <a:solidFill>
            <a:schemeClr val="accent1"/>
          </a:solidFill>
          <a:ln w="28575" cap="flat" cmpd="sng" algn="ctr">
            <a:solidFill>
              <a:srgbClr val="FF9900"/>
            </a:solidFill>
            <a:prstDash val="solid"/>
            <a:round/>
            <a:headEnd type="none" w="med" len="med"/>
            <a:tailEnd type="triangle" w="med" len="med"/>
          </a:ln>
          <a:effectLst/>
        </p:spPr>
      </p:cxnSp>
    </p:spTree>
    <p:extLst>
      <p:ext uri="{BB962C8B-B14F-4D97-AF65-F5344CB8AC3E}">
        <p14:creationId xmlns:p14="http://schemas.microsoft.com/office/powerpoint/2010/main" val="2390093820"/>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71438" y="1335088"/>
            <a:ext cx="9037637" cy="5262562"/>
          </a:xfrm>
          <a:prstGeom prst="rect">
            <a:avLst/>
          </a:prstGeom>
          <a:noFill/>
          <a:ln w="9525">
            <a:noFill/>
            <a:miter lim="800000"/>
            <a:headEnd/>
            <a:tailEnd/>
          </a:ln>
          <a:effectLst/>
        </p:spPr>
        <p:txBody>
          <a:bodyPr>
            <a:spAutoFit/>
          </a:bodyPr>
          <a:lstStyle/>
          <a:p>
            <a:pPr marL="609600" indent="-609600">
              <a:defRPr/>
            </a:pPr>
            <a:r>
              <a:rPr lang="en-US" sz="2400" dirty="0">
                <a:effectLst>
                  <a:outerShdw blurRad="38100" dist="38100" dir="2700000" algn="tl">
                    <a:srgbClr val="000000"/>
                  </a:outerShdw>
                </a:effectLst>
              </a:rPr>
              <a:t>I. General Systems Theory</a:t>
            </a:r>
          </a:p>
          <a:p>
            <a:pPr marL="609600" indent="-609600">
              <a:buFontTx/>
              <a:buAutoNum type="arabicPeriod"/>
              <a:defRPr/>
            </a:pPr>
            <a:r>
              <a:rPr lang="en-US" sz="2400" b="0" dirty="0">
                <a:solidFill>
                  <a:srgbClr val="6699FF"/>
                </a:solidFill>
                <a:effectLst>
                  <a:outerShdw blurRad="38100" dist="38100" dir="2700000" algn="tl">
                    <a:srgbClr val="000000"/>
                  </a:outerShdw>
                </a:effectLst>
              </a:rPr>
              <a:t>System Concept</a:t>
            </a:r>
          </a:p>
          <a:p>
            <a:pPr marL="609600" indent="-609600">
              <a:buFontTx/>
              <a:buAutoNum type="arabicPeriod"/>
              <a:defRPr/>
            </a:pPr>
            <a:endParaRPr lang="en-US" sz="2400" b="0" dirty="0">
              <a:solidFill>
                <a:srgbClr val="6699FF"/>
              </a:solidFill>
              <a:effectLst>
                <a:outerShdw blurRad="38100" dist="38100" dir="2700000" algn="tl">
                  <a:srgbClr val="000000"/>
                </a:outerShdw>
              </a:effectLst>
            </a:endParaRPr>
          </a:p>
          <a:p>
            <a:pPr marL="609600" indent="-609600">
              <a:defRPr/>
            </a:pPr>
            <a:r>
              <a:rPr lang="en-US" sz="2400" b="0" u="sng" dirty="0">
                <a:solidFill>
                  <a:srgbClr val="009900"/>
                </a:solidFill>
              </a:rPr>
              <a:t>Def.</a:t>
            </a:r>
            <a:r>
              <a:rPr lang="en-US" sz="2400" b="0" dirty="0">
                <a:solidFill>
                  <a:schemeClr val="tx2"/>
                </a:solidFill>
              </a:rPr>
              <a:t> </a:t>
            </a:r>
            <a:r>
              <a:rPr lang="en-US" sz="2400" i="1" dirty="0">
                <a:solidFill>
                  <a:srgbClr val="FF0000"/>
                </a:solidFill>
              </a:rPr>
              <a:t>A System</a:t>
            </a:r>
            <a:r>
              <a:rPr lang="en-US" sz="2400" b="0" dirty="0">
                <a:solidFill>
                  <a:schemeClr val="tx2"/>
                </a:solidFill>
              </a:rPr>
              <a:t> </a:t>
            </a:r>
            <a:r>
              <a:rPr lang="en-US" sz="2400" b="0" i="1" dirty="0">
                <a:solidFill>
                  <a:schemeClr val="tx2"/>
                </a:solidFill>
              </a:rPr>
              <a:t>is a set of components or process that interact with one another to achieve a specific objective or serve a common purpose or goal.</a:t>
            </a:r>
          </a:p>
          <a:p>
            <a:pPr marL="609600" indent="-609600">
              <a:defRPr/>
            </a:pPr>
            <a:endParaRPr lang="en-US" sz="2400" b="0" i="1" dirty="0">
              <a:solidFill>
                <a:schemeClr val="tx2"/>
              </a:solidFill>
            </a:endParaRPr>
          </a:p>
          <a:p>
            <a:pPr marL="609600" indent="-609600">
              <a:defRPr/>
            </a:pPr>
            <a:r>
              <a:rPr lang="en-US" sz="2400" b="0" dirty="0">
                <a:solidFill>
                  <a:schemeClr val="tx2"/>
                </a:solidFill>
              </a:rPr>
              <a:t>Systems may by (1) abstract or (2) physical. </a:t>
            </a:r>
          </a:p>
          <a:p>
            <a:pPr marL="609600" indent="-609600">
              <a:defRPr/>
            </a:pPr>
            <a:endParaRPr lang="en-US" sz="2400" b="0" dirty="0">
              <a:solidFill>
                <a:schemeClr val="tx2"/>
              </a:solidFill>
            </a:endParaRPr>
          </a:p>
          <a:p>
            <a:pPr marL="609600" indent="-609600">
              <a:defRPr/>
            </a:pPr>
            <a:r>
              <a:rPr lang="en-US" sz="2400" b="0" dirty="0">
                <a:solidFill>
                  <a:srgbClr val="FF9900"/>
                </a:solidFill>
                <a:cs typeface="Times New Roman" pitchFamily="18" charset="0"/>
              </a:rPr>
              <a:t>•</a:t>
            </a:r>
            <a:r>
              <a:rPr lang="en-US" sz="2400" b="0" dirty="0">
                <a:solidFill>
                  <a:schemeClr val="tx2"/>
                </a:solidFill>
              </a:rPr>
              <a:t> An </a:t>
            </a:r>
            <a:r>
              <a:rPr lang="en-US" sz="2400" b="0" i="1" dirty="0">
                <a:solidFill>
                  <a:schemeClr val="tx2"/>
                </a:solidFill>
              </a:rPr>
              <a:t>abstract system</a:t>
            </a:r>
            <a:r>
              <a:rPr lang="en-US" sz="2400" b="0" dirty="0">
                <a:solidFill>
                  <a:schemeClr val="tx2"/>
                </a:solidFill>
              </a:rPr>
              <a:t> is conceptual, a product of a human mind. That is, it cannot be seen or pointed to as an existing entity. Social, theological, cultural systems are abstract systems. None of them can be photographed, drawn or otherwise physically pictured. However, they do exist and can be discussed, studied and analyzed.</a:t>
            </a:r>
          </a:p>
        </p:txBody>
      </p:sp>
      <p:sp>
        <p:nvSpPr>
          <p:cNvPr id="3" name="Rectangle 2"/>
          <p:cNvSpPr txBox="1">
            <a:spLocks noChangeArrowheads="1"/>
          </p:cNvSpPr>
          <p:nvPr/>
        </p:nvSpPr>
        <p:spPr>
          <a:xfrm>
            <a:off x="685800" y="333375"/>
            <a:ext cx="7743825" cy="792163"/>
          </a:xfrm>
          <a:prstGeom prst="rect">
            <a:avLst/>
          </a:prstGeom>
        </p:spPr>
        <p:txBody>
          <a:bodyPr/>
          <a:lstStyle/>
          <a:p>
            <a:pPr algn="ctr">
              <a:defRPr/>
            </a:pPr>
            <a:r>
              <a:rPr lang="en-US" sz="2800" b="0" kern="0" dirty="0">
                <a:effectLst>
                  <a:outerShdw blurRad="38100" dist="38100" dir="2700000" algn="tl">
                    <a:srgbClr val="000000"/>
                  </a:outerShdw>
                </a:effectLst>
                <a:latin typeface="+mj-lt"/>
                <a:ea typeface="+mj-ea"/>
                <a:cs typeface="+mj-cs"/>
              </a:rPr>
              <a:t>Introduction to System Concepts.</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549275"/>
            <a:ext cx="7632700" cy="4524375"/>
          </a:xfrm>
          <a:prstGeom prst="rect">
            <a:avLst/>
          </a:prstGeom>
          <a:noFill/>
        </p:spPr>
        <p:txBody>
          <a:bodyPr>
            <a:spAutoFit/>
          </a:bodyPr>
          <a:lstStyle/>
          <a:p>
            <a:pPr marL="609600" indent="-609600">
              <a:defRPr/>
            </a:pPr>
            <a:r>
              <a:rPr lang="en-US" sz="2400" b="0" dirty="0">
                <a:solidFill>
                  <a:schemeClr val="tx2"/>
                </a:solidFill>
              </a:rPr>
              <a:t>A </a:t>
            </a:r>
            <a:r>
              <a:rPr lang="en-US" sz="2400" i="1" dirty="0">
                <a:solidFill>
                  <a:schemeClr val="tx2"/>
                </a:solidFill>
              </a:rPr>
              <a:t>physical</a:t>
            </a:r>
            <a:r>
              <a:rPr lang="en-US" sz="2400" b="0" i="1" dirty="0">
                <a:solidFill>
                  <a:schemeClr val="tx2"/>
                </a:solidFill>
              </a:rPr>
              <a:t> </a:t>
            </a:r>
            <a:r>
              <a:rPr lang="en-US" sz="2400" i="1" dirty="0">
                <a:solidFill>
                  <a:schemeClr val="tx2"/>
                </a:solidFill>
              </a:rPr>
              <a:t>system</a:t>
            </a:r>
            <a:r>
              <a:rPr lang="en-US" sz="2400" b="0" dirty="0">
                <a:solidFill>
                  <a:schemeClr val="tx2"/>
                </a:solidFill>
              </a:rPr>
              <a:t>, in contrast, has a material nature. It is based on material basis rather than on ideas or theoretical notions.</a:t>
            </a:r>
          </a:p>
          <a:p>
            <a:pPr marL="609600" indent="-609600">
              <a:defRPr/>
            </a:pPr>
            <a:endParaRPr lang="en-US" sz="2400" b="0" dirty="0">
              <a:solidFill>
                <a:schemeClr val="tx2"/>
              </a:solidFill>
            </a:endParaRPr>
          </a:p>
          <a:p>
            <a:pPr marL="609600" indent="-609600">
              <a:defRPr/>
            </a:pPr>
            <a:r>
              <a:rPr lang="en-US" sz="2400" b="0" dirty="0">
                <a:solidFill>
                  <a:schemeClr val="tx2"/>
                </a:solidFill>
              </a:rPr>
              <a:t>System has nine main characteristics:</a:t>
            </a:r>
          </a:p>
          <a:p>
            <a:pPr marL="609600" indent="-609600">
              <a:buFontTx/>
              <a:buAutoNum type="arabicPeriod"/>
              <a:defRPr/>
            </a:pPr>
            <a:r>
              <a:rPr lang="en-US" sz="2400" b="0" dirty="0">
                <a:solidFill>
                  <a:schemeClr val="tx2"/>
                </a:solidFill>
              </a:rPr>
              <a:t>Components.                                         6.    Input.</a:t>
            </a:r>
          </a:p>
          <a:p>
            <a:pPr marL="609600" indent="-609600">
              <a:buFontTx/>
              <a:buAutoNum type="arabicPeriod"/>
              <a:defRPr/>
            </a:pPr>
            <a:r>
              <a:rPr lang="en-US" sz="2400" b="0" dirty="0">
                <a:solidFill>
                  <a:schemeClr val="tx2"/>
                </a:solidFill>
              </a:rPr>
              <a:t>Interrelationships.                                 7.    Output.</a:t>
            </a:r>
          </a:p>
          <a:p>
            <a:pPr marL="609600" indent="-609600">
              <a:buFontTx/>
              <a:buAutoNum type="arabicPeriod"/>
              <a:defRPr/>
            </a:pPr>
            <a:r>
              <a:rPr lang="en-US" sz="2400" b="0" dirty="0">
                <a:solidFill>
                  <a:schemeClr val="tx2"/>
                </a:solidFill>
              </a:rPr>
              <a:t>Boundary.                                              8.    Interface.</a:t>
            </a:r>
          </a:p>
          <a:p>
            <a:pPr marL="609600" indent="-609600">
              <a:buFontTx/>
              <a:buAutoNum type="arabicPeriod"/>
              <a:defRPr/>
            </a:pPr>
            <a:r>
              <a:rPr lang="en-US" sz="2400" b="0" dirty="0">
                <a:solidFill>
                  <a:schemeClr val="tx2"/>
                </a:solidFill>
              </a:rPr>
              <a:t>Purpose.                                                 9.    Constraints.</a:t>
            </a:r>
          </a:p>
          <a:p>
            <a:pPr marL="609600" indent="-609600">
              <a:buFontTx/>
              <a:buAutoNum type="arabicPeriod"/>
              <a:defRPr/>
            </a:pPr>
            <a:r>
              <a:rPr lang="en-US" sz="2400" b="0" dirty="0">
                <a:solidFill>
                  <a:schemeClr val="tx2"/>
                </a:solidFill>
              </a:rPr>
              <a:t>Environment.</a:t>
            </a:r>
          </a:p>
          <a:p>
            <a:pPr marL="609600" indent="-609600">
              <a:defRPr/>
            </a:pPr>
            <a:r>
              <a:rPr lang="en-US" sz="2400" b="0" dirty="0">
                <a:solidFill>
                  <a:schemeClr val="tx2"/>
                </a:solidFill>
              </a:rPr>
              <a:t>They are shown in Figure 1-1.</a:t>
            </a:r>
          </a:p>
          <a:p>
            <a:pPr>
              <a:defRPr/>
            </a:pPr>
            <a:endParaRPr lang="en-US" sz="2400"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UPS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UPSA template</Template>
  <TotalTime>3577</TotalTime>
  <Words>1774</Words>
  <Application>Microsoft Office PowerPoint</Application>
  <PresentationFormat>On-screen Show (4:3)</PresentationFormat>
  <Paragraphs>191</Paragraphs>
  <Slides>25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UPSA template</vt:lpstr>
      <vt:lpstr>Bitmap Image</vt:lpstr>
      <vt:lpstr>INTRODUCTION TO INFORMATION TECHNOLOGY</vt:lpstr>
      <vt:lpstr>Objectives</vt:lpstr>
      <vt:lpstr>Objectives</vt:lpstr>
      <vt:lpstr>Introduction to System Theory</vt:lpstr>
      <vt:lpstr>Approaches To System Theory</vt:lpstr>
      <vt:lpstr>Essence of Systems Approach to Problem Solving</vt:lpstr>
      <vt:lpstr>System approach to problem solving is a modification of the scientific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 classifications</vt:lpstr>
      <vt:lpstr>Systems Concepts</vt:lpstr>
      <vt:lpstr>Systems Concepts</vt:lpstr>
      <vt:lpstr>PowerPoint Presentation</vt:lpstr>
      <vt:lpstr>Systems Concepts</vt:lpstr>
      <vt:lpstr>Systems Concepts</vt:lpstr>
      <vt:lpstr>PowerPoint Presentation</vt:lpstr>
      <vt:lpstr>PowerPoint Presentation</vt:lpstr>
    </vt:vector>
  </TitlesOfParts>
  <Company>York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 to System Analysis.  Basic Concepts.</dc:title>
  <dc:creator>Khaiter</dc:creator>
  <cp:lastModifiedBy>Akanferi</cp:lastModifiedBy>
  <cp:revision>116</cp:revision>
  <dcterms:created xsi:type="dcterms:W3CDTF">2000-11-21T18:57:49Z</dcterms:created>
  <dcterms:modified xsi:type="dcterms:W3CDTF">2014-02-24T10:43:29Z</dcterms:modified>
</cp:coreProperties>
</file>