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4"/>
  </p:notesMasterIdLst>
  <p:sldIdLst>
    <p:sldId id="256" r:id="rId2"/>
    <p:sldId id="258" r:id="rId3"/>
    <p:sldId id="257" r:id="rId4"/>
    <p:sldId id="259" r:id="rId5"/>
    <p:sldId id="263" r:id="rId6"/>
    <p:sldId id="260" r:id="rId7"/>
    <p:sldId id="264" r:id="rId8"/>
    <p:sldId id="265" r:id="rId9"/>
    <p:sldId id="266" r:id="rId10"/>
    <p:sldId id="267" r:id="rId11"/>
    <p:sldId id="268" r:id="rId12"/>
    <p:sldId id="270" r:id="rId13"/>
    <p:sldId id="271" r:id="rId14"/>
    <p:sldId id="272" r:id="rId15"/>
    <p:sldId id="277" r:id="rId16"/>
    <p:sldId id="275" r:id="rId17"/>
    <p:sldId id="278" r:id="rId18"/>
    <p:sldId id="273" r:id="rId19"/>
    <p:sldId id="279" r:id="rId20"/>
    <p:sldId id="274" r:id="rId21"/>
    <p:sldId id="276"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43"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40" r:id="rId82"/>
    <p:sldId id="341" r:id="rId83"/>
    <p:sldId id="342" r:id="rId84"/>
    <p:sldId id="346" r:id="rId85"/>
    <p:sldId id="389"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420" r:id="rId126"/>
    <p:sldId id="386" r:id="rId127"/>
    <p:sldId id="387" r:id="rId128"/>
    <p:sldId id="388"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62" r:id="rId159"/>
    <p:sldId id="464" r:id="rId160"/>
    <p:sldId id="463" r:id="rId161"/>
    <p:sldId id="465" r:id="rId162"/>
    <p:sldId id="419" r:id="rId163"/>
    <p:sldId id="344" r:id="rId164"/>
    <p:sldId id="345"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4" r:id="rId188"/>
    <p:sldId id="445" r:id="rId189"/>
    <p:sldId id="446" r:id="rId190"/>
    <p:sldId id="447" r:id="rId191"/>
    <p:sldId id="448" r:id="rId192"/>
    <p:sldId id="449" r:id="rId193"/>
    <p:sldId id="466"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7" r:id="rId207"/>
    <p:sldId id="468" r:id="rId208"/>
    <p:sldId id="469" r:id="rId209"/>
    <p:sldId id="470" r:id="rId210"/>
    <p:sldId id="471" r:id="rId211"/>
    <p:sldId id="472" r:id="rId212"/>
    <p:sldId id="473" r:id="rId213"/>
    <p:sldId id="474" r:id="rId214"/>
    <p:sldId id="475" r:id="rId215"/>
    <p:sldId id="476" r:id="rId216"/>
    <p:sldId id="477" r:id="rId217"/>
    <p:sldId id="478" r:id="rId218"/>
    <p:sldId id="479" r:id="rId219"/>
    <p:sldId id="480" r:id="rId220"/>
    <p:sldId id="481" r:id="rId221"/>
    <p:sldId id="482" r:id="rId222"/>
    <p:sldId id="483" r:id="rId2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Schoolbook" pitchFamily="18" charset="0"/>
        <a:ea typeface="+mn-ea"/>
        <a:cs typeface="Arial" charset="0"/>
      </a:defRPr>
    </a:lvl1pPr>
    <a:lvl2pPr marL="457200" algn="l" rtl="0" fontAlgn="base">
      <a:spcBef>
        <a:spcPct val="0"/>
      </a:spcBef>
      <a:spcAft>
        <a:spcPct val="0"/>
      </a:spcAft>
      <a:defRPr kern="1200">
        <a:solidFill>
          <a:schemeClr val="tx1"/>
        </a:solidFill>
        <a:latin typeface="Century Schoolbook" pitchFamily="18" charset="0"/>
        <a:ea typeface="+mn-ea"/>
        <a:cs typeface="Arial" charset="0"/>
      </a:defRPr>
    </a:lvl2pPr>
    <a:lvl3pPr marL="914400" algn="l" rtl="0" fontAlgn="base">
      <a:spcBef>
        <a:spcPct val="0"/>
      </a:spcBef>
      <a:spcAft>
        <a:spcPct val="0"/>
      </a:spcAft>
      <a:defRPr kern="1200">
        <a:solidFill>
          <a:schemeClr val="tx1"/>
        </a:solidFill>
        <a:latin typeface="Century Schoolbook" pitchFamily="18" charset="0"/>
        <a:ea typeface="+mn-ea"/>
        <a:cs typeface="Arial" charset="0"/>
      </a:defRPr>
    </a:lvl3pPr>
    <a:lvl4pPr marL="1371600" algn="l" rtl="0" fontAlgn="base">
      <a:spcBef>
        <a:spcPct val="0"/>
      </a:spcBef>
      <a:spcAft>
        <a:spcPct val="0"/>
      </a:spcAft>
      <a:defRPr kern="1200">
        <a:solidFill>
          <a:schemeClr val="tx1"/>
        </a:solidFill>
        <a:latin typeface="Century Schoolbook" pitchFamily="18" charset="0"/>
        <a:ea typeface="+mn-ea"/>
        <a:cs typeface="Arial" charset="0"/>
      </a:defRPr>
    </a:lvl4pPr>
    <a:lvl5pPr marL="1828800" algn="l" rtl="0" fontAlgn="base">
      <a:spcBef>
        <a:spcPct val="0"/>
      </a:spcBef>
      <a:spcAft>
        <a:spcPct val="0"/>
      </a:spcAft>
      <a:defRPr kern="1200">
        <a:solidFill>
          <a:schemeClr val="tx1"/>
        </a:solidFill>
        <a:latin typeface="Century Schoolbook" pitchFamily="18" charset="0"/>
        <a:ea typeface="+mn-ea"/>
        <a:cs typeface="Arial" charset="0"/>
      </a:defRPr>
    </a:lvl5pPr>
    <a:lvl6pPr marL="2286000" algn="l" defTabSz="914400" rtl="0" eaLnBrk="1" latinLnBrk="0" hangingPunct="1">
      <a:defRPr kern="1200">
        <a:solidFill>
          <a:schemeClr val="tx1"/>
        </a:solidFill>
        <a:latin typeface="Century Schoolbook" pitchFamily="18" charset="0"/>
        <a:ea typeface="+mn-ea"/>
        <a:cs typeface="Arial" charset="0"/>
      </a:defRPr>
    </a:lvl6pPr>
    <a:lvl7pPr marL="2743200" algn="l" defTabSz="914400" rtl="0" eaLnBrk="1" latinLnBrk="0" hangingPunct="1">
      <a:defRPr kern="1200">
        <a:solidFill>
          <a:schemeClr val="tx1"/>
        </a:solidFill>
        <a:latin typeface="Century Schoolbook" pitchFamily="18" charset="0"/>
        <a:ea typeface="+mn-ea"/>
        <a:cs typeface="Arial" charset="0"/>
      </a:defRPr>
    </a:lvl7pPr>
    <a:lvl8pPr marL="3200400" algn="l" defTabSz="914400" rtl="0" eaLnBrk="1" latinLnBrk="0" hangingPunct="1">
      <a:defRPr kern="1200">
        <a:solidFill>
          <a:schemeClr val="tx1"/>
        </a:solidFill>
        <a:latin typeface="Century Schoolbook" pitchFamily="18" charset="0"/>
        <a:ea typeface="+mn-ea"/>
        <a:cs typeface="Arial" charset="0"/>
      </a:defRPr>
    </a:lvl8pPr>
    <a:lvl9pPr marL="3657600" algn="l" defTabSz="914400" rtl="0" eaLnBrk="1" latinLnBrk="0" hangingPunct="1">
      <a:defRPr kern="1200">
        <a:solidFill>
          <a:schemeClr val="tx1"/>
        </a:solidFill>
        <a:latin typeface="Century Schoolbook"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2734F1-DFB8-4D98-9798-53C42913C8F9}" type="datetimeFigureOut">
              <a:rPr lang="en-GB"/>
              <a:pPr>
                <a:defRPr/>
              </a:pPr>
              <a:t>17/02/2015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629FC3-F61B-4A75-AD4D-DC74F5E875FB}" type="slidenum">
              <a:rPr lang="en-GB"/>
              <a:pPr>
                <a:defRPr/>
              </a:pPr>
              <a:t>‹#›</a:t>
            </a:fld>
            <a:endParaRPr lang="en-GB"/>
          </a:p>
        </p:txBody>
      </p:sp>
    </p:spTree>
    <p:extLst>
      <p:ext uri="{BB962C8B-B14F-4D97-AF65-F5344CB8AC3E}">
        <p14:creationId xmlns:p14="http://schemas.microsoft.com/office/powerpoint/2010/main" val="870788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F67A42A-13E3-4AF8-AE6E-106DF899EAB5}" type="slidenum">
              <a:rPr lang="en-AU" sz="1200" smtClean="0">
                <a:solidFill>
                  <a:prstClr val="black"/>
                </a:solidFill>
              </a:rPr>
              <a:pPr>
                <a:defRPr/>
              </a:pPr>
              <a:t>89</a:t>
            </a:fld>
            <a:endParaRPr lang="en-AU" sz="1200" smtClean="0">
              <a:solidFill>
                <a:prstClr val="black"/>
              </a:solidFill>
            </a:endParaRPr>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6389"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3701801-B79A-4FB4-82CA-95656749BDD5}" type="datetime1">
              <a:rPr lang="en-US" sz="1200" smtClean="0">
                <a:solidFill>
                  <a:prstClr val="black"/>
                </a:solidFill>
              </a:rPr>
              <a:pPr>
                <a:defRPr/>
              </a:pPr>
              <a:t>2/17/2015</a:t>
            </a:fld>
            <a:endParaRPr lang="en-AU" sz="1200" smtClean="0">
              <a:solidFill>
                <a:prstClr val="black"/>
              </a:solidFill>
            </a:endParaRPr>
          </a:p>
        </p:txBody>
      </p:sp>
      <p:sp>
        <p:nvSpPr>
          <p:cNvPr id="656390"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71D5444-2E5B-44BB-9ECC-0CCC86A1AC40}" type="slidenum">
              <a:rPr lang="en-AU" sz="1200" smtClean="0">
                <a:solidFill>
                  <a:prstClr val="black"/>
                </a:solidFill>
              </a:rPr>
              <a:pPr>
                <a:defRPr/>
              </a:pPr>
              <a:t>135</a:t>
            </a:fld>
            <a:endParaRPr lang="en-AU" sz="1200" smtClean="0">
              <a:solidFill>
                <a:prstClr val="black"/>
              </a:solidFill>
            </a:endParaRPr>
          </a:p>
        </p:txBody>
      </p:sp>
      <p:sp>
        <p:nvSpPr>
          <p:cNvPr id="23552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4037"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596A7B5-56BD-4817-A25F-1347124EDEFA}" type="datetime1">
              <a:rPr lang="en-US" sz="1200" smtClean="0">
                <a:solidFill>
                  <a:prstClr val="black"/>
                </a:solidFill>
              </a:rPr>
              <a:pPr>
                <a:defRPr/>
              </a:pPr>
              <a:t>2/17/2015</a:t>
            </a:fld>
            <a:endParaRPr lang="en-AU" sz="1200" smtClean="0">
              <a:solidFill>
                <a:prstClr val="black"/>
              </a:solidFill>
            </a:endParaRPr>
          </a:p>
        </p:txBody>
      </p:sp>
      <p:sp>
        <p:nvSpPr>
          <p:cNvPr id="684038"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32EA493-AD48-431D-8F7E-80952F9EEAD0}" type="slidenum">
              <a:rPr lang="en-AU" sz="1200" smtClean="0">
                <a:solidFill>
                  <a:prstClr val="black"/>
                </a:solidFill>
              </a:rPr>
              <a:pPr>
                <a:defRPr/>
              </a:pPr>
              <a:t>136</a:t>
            </a:fld>
            <a:endParaRPr lang="en-AU" sz="1200" smtClean="0">
              <a:solidFill>
                <a:prstClr val="black"/>
              </a:solidFill>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5061"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273C38B-D02C-4B33-AD1F-15E22C38C790}" type="datetime1">
              <a:rPr lang="en-US" sz="1200" smtClean="0">
                <a:solidFill>
                  <a:prstClr val="black"/>
                </a:solidFill>
              </a:rPr>
              <a:pPr>
                <a:defRPr/>
              </a:pPr>
              <a:t>2/17/2015</a:t>
            </a:fld>
            <a:endParaRPr lang="en-AU" sz="1200" smtClean="0">
              <a:solidFill>
                <a:prstClr val="black"/>
              </a:solidFill>
            </a:endParaRPr>
          </a:p>
        </p:txBody>
      </p:sp>
      <p:sp>
        <p:nvSpPr>
          <p:cNvPr id="685062"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BF46F03-E5DF-4C72-B8FC-3962C7FFAE2A}" type="slidenum">
              <a:rPr lang="en-AU" sz="1200" smtClean="0">
                <a:solidFill>
                  <a:prstClr val="black"/>
                </a:solidFill>
              </a:rPr>
              <a:pPr>
                <a:defRPr/>
              </a:pPr>
              <a:t>137</a:t>
            </a:fld>
            <a:endParaRPr lang="en-AU" sz="1200" smtClean="0">
              <a:solidFill>
                <a:prstClr val="black"/>
              </a:solidFill>
            </a:endParaRPr>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6085"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3BF7808-A945-4B5A-9F24-389BBB3535FC}" type="datetime1">
              <a:rPr lang="en-US" sz="1200" smtClean="0">
                <a:solidFill>
                  <a:prstClr val="black"/>
                </a:solidFill>
              </a:rPr>
              <a:pPr>
                <a:defRPr/>
              </a:pPr>
              <a:t>2/17/2015</a:t>
            </a:fld>
            <a:endParaRPr lang="en-AU" sz="1200" smtClean="0">
              <a:solidFill>
                <a:prstClr val="black"/>
              </a:solidFill>
            </a:endParaRPr>
          </a:p>
        </p:txBody>
      </p:sp>
      <p:sp>
        <p:nvSpPr>
          <p:cNvPr id="686086"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15FB6E0-8435-4640-9578-9B94D8A85F07}" type="slidenum">
              <a:rPr lang="en-AU" sz="1200" smtClean="0">
                <a:solidFill>
                  <a:prstClr val="black"/>
                </a:solidFill>
              </a:rPr>
              <a:pPr>
                <a:defRPr/>
              </a:pPr>
              <a:t>138</a:t>
            </a:fld>
            <a:endParaRPr lang="en-AU" sz="1200" smtClean="0">
              <a:solidFill>
                <a:prstClr val="black"/>
              </a:solidFill>
            </a:endParaRPr>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7109"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B64B1F0-61A6-4516-A5B0-D4DCB7EFC2CD}" type="datetime1">
              <a:rPr lang="en-US" sz="1200" smtClean="0">
                <a:solidFill>
                  <a:prstClr val="black"/>
                </a:solidFill>
              </a:rPr>
              <a:pPr>
                <a:defRPr/>
              </a:pPr>
              <a:t>2/17/2015</a:t>
            </a:fld>
            <a:endParaRPr lang="en-AU" sz="1200" smtClean="0">
              <a:solidFill>
                <a:prstClr val="black"/>
              </a:solidFill>
            </a:endParaRPr>
          </a:p>
        </p:txBody>
      </p:sp>
      <p:sp>
        <p:nvSpPr>
          <p:cNvPr id="687110"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F70A45E-37C4-49D5-A09C-DABA480BCB3E}" type="slidenum">
              <a:rPr lang="en-AU" sz="1200" smtClean="0">
                <a:solidFill>
                  <a:prstClr val="black"/>
                </a:solidFill>
              </a:rPr>
              <a:pPr>
                <a:defRPr/>
              </a:pPr>
              <a:t>139</a:t>
            </a:fld>
            <a:endParaRPr lang="en-AU" sz="1200" smtClean="0">
              <a:solidFill>
                <a:prstClr val="black"/>
              </a:solidFill>
            </a:endParaRPr>
          </a:p>
        </p:txBody>
      </p:sp>
      <p:sp>
        <p:nvSpPr>
          <p:cNvPr id="688133"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F689ED1-E770-491E-9C2D-05B06051767A}" type="datetime1">
              <a:rPr lang="en-US" sz="1200" smtClean="0">
                <a:solidFill>
                  <a:prstClr val="black"/>
                </a:solidFill>
              </a:rPr>
              <a:pPr>
                <a:defRPr/>
              </a:pPr>
              <a:t>2/17/2015</a:t>
            </a:fld>
            <a:endParaRPr lang="en-AU" sz="1200" smtClean="0">
              <a:solidFill>
                <a:prstClr val="black"/>
              </a:solidFill>
            </a:endParaRPr>
          </a:p>
        </p:txBody>
      </p:sp>
      <p:sp>
        <p:nvSpPr>
          <p:cNvPr id="688134"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121BDE1-C8D6-4205-8352-D90272672AEF}" type="slidenum">
              <a:rPr lang="en-AU" sz="1200" smtClean="0">
                <a:solidFill>
                  <a:prstClr val="black"/>
                </a:solidFill>
              </a:rPr>
              <a:pPr>
                <a:defRPr/>
              </a:pPr>
              <a:t>140</a:t>
            </a:fld>
            <a:endParaRPr lang="en-AU" sz="1200" smtClean="0">
              <a:solidFill>
                <a:prstClr val="black"/>
              </a:solidFill>
            </a:endParaRPr>
          </a:p>
        </p:txBody>
      </p:sp>
      <p:sp>
        <p:nvSpPr>
          <p:cNvPr id="689157"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EFB5F2D-E96B-4AB5-A2C9-CC263ED32D50}" type="datetime1">
              <a:rPr lang="en-US" sz="1200" smtClean="0">
                <a:solidFill>
                  <a:prstClr val="black"/>
                </a:solidFill>
              </a:rPr>
              <a:pPr>
                <a:defRPr/>
              </a:pPr>
              <a:t>2/17/2015</a:t>
            </a:fld>
            <a:endParaRPr lang="en-AU" sz="1200" smtClean="0">
              <a:solidFill>
                <a:prstClr val="black"/>
              </a:solidFill>
            </a:endParaRPr>
          </a:p>
        </p:txBody>
      </p:sp>
      <p:sp>
        <p:nvSpPr>
          <p:cNvPr id="689158"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24733C6-5E6D-4236-AF89-66DE83ABB0D0}" type="slidenum">
              <a:rPr lang="en-AU" sz="1200" smtClean="0">
                <a:solidFill>
                  <a:prstClr val="black"/>
                </a:solidFill>
              </a:rPr>
              <a:pPr>
                <a:defRPr/>
              </a:pPr>
              <a:t>141</a:t>
            </a:fld>
            <a:endParaRPr lang="en-AU" sz="1200" smtClean="0">
              <a:solidFill>
                <a:prstClr val="black"/>
              </a:solidFill>
            </a:endParaRPr>
          </a:p>
        </p:txBody>
      </p:sp>
      <p:sp>
        <p:nvSpPr>
          <p:cNvPr id="690181"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20A33BC-D587-4019-91BF-BEE9952968B5}" type="datetime1">
              <a:rPr lang="en-US" sz="1200" smtClean="0">
                <a:solidFill>
                  <a:prstClr val="black"/>
                </a:solidFill>
              </a:rPr>
              <a:pPr>
                <a:defRPr/>
              </a:pPr>
              <a:t>2/17/2015</a:t>
            </a:fld>
            <a:endParaRPr lang="en-AU" sz="1200" smtClean="0">
              <a:solidFill>
                <a:prstClr val="black"/>
              </a:solidFill>
            </a:endParaRPr>
          </a:p>
        </p:txBody>
      </p:sp>
      <p:sp>
        <p:nvSpPr>
          <p:cNvPr id="690182"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803F515-CF81-4D4F-97F3-025D1F52CFB7}" type="slidenum">
              <a:rPr lang="en-AU" sz="1200" smtClean="0">
                <a:solidFill>
                  <a:prstClr val="black"/>
                </a:solidFill>
              </a:rPr>
              <a:pPr>
                <a:defRPr/>
              </a:pPr>
              <a:t>142</a:t>
            </a:fld>
            <a:endParaRPr lang="en-AU" sz="1200" smtClean="0">
              <a:solidFill>
                <a:prstClr val="black"/>
              </a:solidFill>
            </a:endParaRPr>
          </a:p>
        </p:txBody>
      </p:sp>
      <p:sp>
        <p:nvSpPr>
          <p:cNvPr id="691205"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F25614B-3D41-41C7-8C23-6533FEB636CA}" type="datetime1">
              <a:rPr lang="en-US" sz="1200" smtClean="0">
                <a:solidFill>
                  <a:prstClr val="black"/>
                </a:solidFill>
              </a:rPr>
              <a:pPr>
                <a:defRPr/>
              </a:pPr>
              <a:t>2/17/2015</a:t>
            </a:fld>
            <a:endParaRPr lang="en-AU" sz="1200" smtClean="0">
              <a:solidFill>
                <a:prstClr val="black"/>
              </a:solidFill>
            </a:endParaRPr>
          </a:p>
        </p:txBody>
      </p:sp>
      <p:sp>
        <p:nvSpPr>
          <p:cNvPr id="691206"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DED6F62-7CA2-4062-97F6-62FA2D3D9261}" type="slidenum">
              <a:rPr lang="en-AU" sz="1200" smtClean="0">
                <a:solidFill>
                  <a:prstClr val="black"/>
                </a:solidFill>
              </a:rPr>
              <a:pPr>
                <a:defRPr/>
              </a:pPr>
              <a:t>143</a:t>
            </a:fld>
            <a:endParaRPr lang="en-AU" sz="1200" smtClean="0">
              <a:solidFill>
                <a:prstClr val="black"/>
              </a:solidFill>
            </a:endParaRPr>
          </a:p>
        </p:txBody>
      </p:sp>
      <p:sp>
        <p:nvSpPr>
          <p:cNvPr id="692229"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21B03C7-237B-46E4-9209-46218E25417A}" type="datetime1">
              <a:rPr lang="en-US" sz="1200" smtClean="0">
                <a:solidFill>
                  <a:prstClr val="black"/>
                </a:solidFill>
              </a:rPr>
              <a:pPr>
                <a:defRPr/>
              </a:pPr>
              <a:t>2/17/2015</a:t>
            </a:fld>
            <a:endParaRPr lang="en-AU" sz="1200" smtClean="0">
              <a:solidFill>
                <a:prstClr val="black"/>
              </a:solidFill>
            </a:endParaRPr>
          </a:p>
        </p:txBody>
      </p:sp>
      <p:sp>
        <p:nvSpPr>
          <p:cNvPr id="692230"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BFDB2D1-032B-41F4-962F-E3C360CB03E6}" type="slidenum">
              <a:rPr lang="en-AU" sz="1200" smtClean="0">
                <a:solidFill>
                  <a:prstClr val="black"/>
                </a:solidFill>
              </a:rPr>
              <a:pPr>
                <a:defRPr/>
              </a:pPr>
              <a:t>144</a:t>
            </a:fld>
            <a:endParaRPr lang="en-AU" sz="1200" smtClean="0">
              <a:solidFill>
                <a:prstClr val="black"/>
              </a:solidFill>
            </a:endParaRPr>
          </a:p>
        </p:txBody>
      </p:sp>
      <p:sp>
        <p:nvSpPr>
          <p:cNvPr id="693253"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B27C447-539E-4F24-8452-3D4995212D1E}" type="datetime1">
              <a:rPr lang="en-US" sz="1200" smtClean="0">
                <a:solidFill>
                  <a:prstClr val="black"/>
                </a:solidFill>
              </a:rPr>
              <a:pPr>
                <a:defRPr/>
              </a:pPr>
              <a:t>2/17/2015</a:t>
            </a:fld>
            <a:endParaRPr lang="en-AU" sz="1200" smtClean="0">
              <a:solidFill>
                <a:prstClr val="black"/>
              </a:solidFill>
            </a:endParaRPr>
          </a:p>
        </p:txBody>
      </p:sp>
      <p:sp>
        <p:nvSpPr>
          <p:cNvPr id="693254"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6DF8566-D452-4D34-AA28-3DDC80D5B127}" type="slidenum">
              <a:rPr lang="en-AU" sz="1200" smtClean="0">
                <a:solidFill>
                  <a:prstClr val="black"/>
                </a:solidFill>
              </a:rPr>
              <a:pPr>
                <a:defRPr/>
              </a:pPr>
              <a:t>112</a:t>
            </a:fld>
            <a:endParaRPr lang="en-AU" sz="1200" smtClean="0">
              <a:solidFill>
                <a:prstClr val="black"/>
              </a:solidFill>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7413"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04C858E-F956-408A-B2C4-C4C0EF8D749C}" type="datetime1">
              <a:rPr lang="en-US" sz="1200" smtClean="0">
                <a:solidFill>
                  <a:prstClr val="black"/>
                </a:solidFill>
              </a:rPr>
              <a:pPr>
                <a:defRPr/>
              </a:pPr>
              <a:t>2/17/2015</a:t>
            </a:fld>
            <a:endParaRPr lang="en-AU" sz="1200" smtClean="0">
              <a:solidFill>
                <a:prstClr val="black"/>
              </a:solidFill>
            </a:endParaRPr>
          </a:p>
        </p:txBody>
      </p:sp>
      <p:sp>
        <p:nvSpPr>
          <p:cNvPr id="657414"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7870515-AB42-4BDC-B7EA-EE37BF621666}" type="slidenum">
              <a:rPr lang="en-AU" sz="1200" smtClean="0">
                <a:solidFill>
                  <a:prstClr val="black"/>
                </a:solidFill>
              </a:rPr>
              <a:pPr>
                <a:defRPr/>
              </a:pPr>
              <a:t>145</a:t>
            </a:fld>
            <a:endParaRPr lang="en-AU" sz="1200" smtClean="0">
              <a:solidFill>
                <a:prstClr val="black"/>
              </a:solidFill>
            </a:endParaRPr>
          </a:p>
        </p:txBody>
      </p:sp>
      <p:sp>
        <p:nvSpPr>
          <p:cNvPr id="694277"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8EF4CC7-BA5B-4DAA-A9FA-11035A172BAB}" type="datetime1">
              <a:rPr lang="en-US" sz="1200" smtClean="0">
                <a:solidFill>
                  <a:prstClr val="black"/>
                </a:solidFill>
              </a:rPr>
              <a:pPr>
                <a:defRPr/>
              </a:pPr>
              <a:t>2/17/2015</a:t>
            </a:fld>
            <a:endParaRPr lang="en-AU" sz="1200" smtClean="0">
              <a:solidFill>
                <a:prstClr val="black"/>
              </a:solidFill>
            </a:endParaRPr>
          </a:p>
        </p:txBody>
      </p:sp>
      <p:sp>
        <p:nvSpPr>
          <p:cNvPr id="694278"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AFE2961-2C53-4D4B-8A67-75283328B46D}" type="slidenum">
              <a:rPr lang="en-AU" sz="1200" smtClean="0">
                <a:solidFill>
                  <a:prstClr val="black"/>
                </a:solidFill>
              </a:rPr>
              <a:pPr>
                <a:defRPr/>
              </a:pPr>
              <a:t>146</a:t>
            </a:fld>
            <a:endParaRPr lang="en-AU" sz="1200" smtClean="0">
              <a:solidFill>
                <a:prstClr val="black"/>
              </a:solidFill>
            </a:endParaRPr>
          </a:p>
        </p:txBody>
      </p:sp>
      <p:sp>
        <p:nvSpPr>
          <p:cNvPr id="695301"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0D26AE4-21DE-4AB9-8D6C-1FA08CCBF578}" type="datetime1">
              <a:rPr lang="en-US" sz="1200" smtClean="0">
                <a:solidFill>
                  <a:prstClr val="black"/>
                </a:solidFill>
              </a:rPr>
              <a:pPr>
                <a:defRPr/>
              </a:pPr>
              <a:t>2/17/2015</a:t>
            </a:fld>
            <a:endParaRPr lang="en-AU" sz="1200" smtClean="0">
              <a:solidFill>
                <a:prstClr val="black"/>
              </a:solidFill>
            </a:endParaRPr>
          </a:p>
        </p:txBody>
      </p:sp>
      <p:sp>
        <p:nvSpPr>
          <p:cNvPr id="695302"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E2FBBEF-E014-4853-8B92-D9D87192405C}" type="slidenum">
              <a:rPr lang="en-AU" sz="1200" smtClean="0">
                <a:solidFill>
                  <a:prstClr val="black"/>
                </a:solidFill>
              </a:rPr>
              <a:pPr>
                <a:defRPr/>
              </a:pPr>
              <a:t>147</a:t>
            </a:fld>
            <a:endParaRPr lang="en-AU" sz="1200" smtClean="0">
              <a:solidFill>
                <a:prstClr val="black"/>
              </a:solidFill>
            </a:endParaRPr>
          </a:p>
        </p:txBody>
      </p:sp>
      <p:sp>
        <p:nvSpPr>
          <p:cNvPr id="696325"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2813A02-EB48-46C7-B77B-89CC93B3532D}" type="datetime1">
              <a:rPr lang="en-US" sz="1200" smtClean="0">
                <a:solidFill>
                  <a:prstClr val="black"/>
                </a:solidFill>
              </a:rPr>
              <a:pPr>
                <a:defRPr/>
              </a:pPr>
              <a:t>2/17/2015</a:t>
            </a:fld>
            <a:endParaRPr lang="en-AU" sz="1200" smtClean="0">
              <a:solidFill>
                <a:prstClr val="black"/>
              </a:solidFill>
            </a:endParaRPr>
          </a:p>
        </p:txBody>
      </p:sp>
      <p:sp>
        <p:nvSpPr>
          <p:cNvPr id="696326"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7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4D164FA-4B92-4FA5-A7B6-9CAC4A5BA50D}" type="slidenum">
              <a:rPr lang="en-AU" sz="1200" smtClean="0">
                <a:solidFill>
                  <a:prstClr val="black"/>
                </a:solidFill>
              </a:rPr>
              <a:pPr>
                <a:defRPr/>
              </a:pPr>
              <a:t>148</a:t>
            </a:fld>
            <a:endParaRPr lang="en-AU" sz="1200" smtClean="0">
              <a:solidFill>
                <a:prstClr val="black"/>
              </a:solidFill>
            </a:endParaRPr>
          </a:p>
        </p:txBody>
      </p:sp>
      <p:sp>
        <p:nvSpPr>
          <p:cNvPr id="697349"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DE23DA7-DD9E-4662-BFA9-583CEAE358D5}" type="datetime1">
              <a:rPr lang="en-US" sz="1200" smtClean="0">
                <a:solidFill>
                  <a:prstClr val="black"/>
                </a:solidFill>
              </a:rPr>
              <a:pPr>
                <a:defRPr/>
              </a:pPr>
              <a:t>2/17/2015</a:t>
            </a:fld>
            <a:endParaRPr lang="en-AU" sz="1200" smtClean="0">
              <a:solidFill>
                <a:prstClr val="black"/>
              </a:solidFill>
            </a:endParaRPr>
          </a:p>
        </p:txBody>
      </p:sp>
      <p:sp>
        <p:nvSpPr>
          <p:cNvPr id="697350"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8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B9E5AA1-890C-47A8-BC64-1498ECA9E661}" type="slidenum">
              <a:rPr lang="en-AU" sz="1200" smtClean="0">
                <a:solidFill>
                  <a:prstClr val="black"/>
                </a:solidFill>
              </a:rPr>
              <a:pPr>
                <a:defRPr/>
              </a:pPr>
              <a:t>149</a:t>
            </a:fld>
            <a:endParaRPr lang="en-AU" sz="1200" smtClean="0">
              <a:solidFill>
                <a:prstClr val="black"/>
              </a:solidFill>
            </a:endParaRPr>
          </a:p>
        </p:txBody>
      </p:sp>
      <p:sp>
        <p:nvSpPr>
          <p:cNvPr id="698373"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B5A93AC-917D-481E-837F-600792A25439}" type="datetime1">
              <a:rPr lang="en-US" sz="1200" smtClean="0">
                <a:solidFill>
                  <a:prstClr val="black"/>
                </a:solidFill>
              </a:rPr>
              <a:pPr>
                <a:defRPr/>
              </a:pPr>
              <a:t>2/17/2015</a:t>
            </a:fld>
            <a:endParaRPr lang="en-AU" sz="1200" smtClean="0">
              <a:solidFill>
                <a:prstClr val="black"/>
              </a:solidFill>
            </a:endParaRPr>
          </a:p>
        </p:txBody>
      </p:sp>
      <p:sp>
        <p:nvSpPr>
          <p:cNvPr id="698374"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BEAD4AE-F9C7-4373-848D-409ABBE964B0}" type="slidenum">
              <a:rPr lang="en-AU" sz="1200" smtClean="0">
                <a:solidFill>
                  <a:prstClr val="black"/>
                </a:solidFill>
              </a:rPr>
              <a:pPr>
                <a:defRPr/>
              </a:pPr>
              <a:t>150</a:t>
            </a:fld>
            <a:endParaRPr lang="en-AU" sz="1200" smtClean="0">
              <a:solidFill>
                <a:prstClr val="black"/>
              </a:solidFill>
            </a:endParaRPr>
          </a:p>
        </p:txBody>
      </p:sp>
      <p:sp>
        <p:nvSpPr>
          <p:cNvPr id="699397"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0F57E05-2A46-473B-B7E7-3CD564FFF1D5}" type="datetime1">
              <a:rPr lang="en-US" sz="1200" smtClean="0">
                <a:solidFill>
                  <a:prstClr val="black"/>
                </a:solidFill>
              </a:rPr>
              <a:pPr>
                <a:defRPr/>
              </a:pPr>
              <a:t>2/17/2015</a:t>
            </a:fld>
            <a:endParaRPr lang="en-AU" sz="1200" smtClean="0">
              <a:solidFill>
                <a:prstClr val="black"/>
              </a:solidFill>
            </a:endParaRPr>
          </a:p>
        </p:txBody>
      </p:sp>
      <p:sp>
        <p:nvSpPr>
          <p:cNvPr id="699398"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E8B2400-EC49-457A-A567-4350FC1D36BA}" type="slidenum">
              <a:rPr lang="en-AU" sz="1200" smtClean="0">
                <a:solidFill>
                  <a:prstClr val="black"/>
                </a:solidFill>
              </a:rPr>
              <a:pPr>
                <a:defRPr/>
              </a:pPr>
              <a:t>151</a:t>
            </a:fld>
            <a:endParaRPr lang="en-AU" sz="1200" smtClean="0">
              <a:solidFill>
                <a:prstClr val="black"/>
              </a:solidFill>
            </a:endParaRPr>
          </a:p>
        </p:txBody>
      </p:sp>
      <p:sp>
        <p:nvSpPr>
          <p:cNvPr id="700421"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DB164B6-0E6F-443D-853B-0D4037272B97}" type="datetime1">
              <a:rPr lang="en-US" sz="1200" smtClean="0">
                <a:solidFill>
                  <a:prstClr val="black"/>
                </a:solidFill>
              </a:rPr>
              <a:pPr>
                <a:defRPr/>
              </a:pPr>
              <a:t>2/17/2015</a:t>
            </a:fld>
            <a:endParaRPr lang="en-AU" sz="1200" smtClean="0">
              <a:solidFill>
                <a:prstClr val="black"/>
              </a:solidFill>
            </a:endParaRPr>
          </a:p>
        </p:txBody>
      </p:sp>
      <p:sp>
        <p:nvSpPr>
          <p:cNvPr id="700422"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F93563A-23E4-4889-8A25-7408BAE7F356}" type="slidenum">
              <a:rPr lang="en-AU" sz="1200" smtClean="0">
                <a:solidFill>
                  <a:prstClr val="black"/>
                </a:solidFill>
              </a:rPr>
              <a:pPr>
                <a:defRPr/>
              </a:pPr>
              <a:t>152</a:t>
            </a:fld>
            <a:endParaRPr lang="en-AU" sz="1200" smtClean="0">
              <a:solidFill>
                <a:prstClr val="black"/>
              </a:solidFill>
            </a:endParaRPr>
          </a:p>
        </p:txBody>
      </p:sp>
      <p:sp>
        <p:nvSpPr>
          <p:cNvPr id="701445"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4B92DE4-D768-4F8E-AB2C-FFEEE499BF4A}" type="datetime1">
              <a:rPr lang="en-US" sz="1200" smtClean="0">
                <a:solidFill>
                  <a:prstClr val="black"/>
                </a:solidFill>
              </a:rPr>
              <a:pPr>
                <a:defRPr/>
              </a:pPr>
              <a:t>2/17/2015</a:t>
            </a:fld>
            <a:endParaRPr lang="en-AU" sz="1200" smtClean="0">
              <a:solidFill>
                <a:prstClr val="black"/>
              </a:solidFill>
            </a:endParaRPr>
          </a:p>
        </p:txBody>
      </p:sp>
      <p:sp>
        <p:nvSpPr>
          <p:cNvPr id="701446"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5EE747A-4023-43C6-B5B8-D555848D2D59}" type="slidenum">
              <a:rPr lang="en-AU" sz="1200" smtClean="0">
                <a:solidFill>
                  <a:prstClr val="black"/>
                </a:solidFill>
              </a:rPr>
              <a:pPr>
                <a:defRPr/>
              </a:pPr>
              <a:t>153</a:t>
            </a:fld>
            <a:endParaRPr lang="en-AU" sz="1200" smtClean="0">
              <a:solidFill>
                <a:prstClr val="black"/>
              </a:solidFill>
            </a:endParaRPr>
          </a:p>
        </p:txBody>
      </p:sp>
      <p:sp>
        <p:nvSpPr>
          <p:cNvPr id="702469"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FE34CE3-0FF7-4BBF-AA00-AA9FC2539400}" type="datetime1">
              <a:rPr lang="en-US" sz="1200" smtClean="0">
                <a:solidFill>
                  <a:prstClr val="black"/>
                </a:solidFill>
              </a:rPr>
              <a:pPr>
                <a:defRPr/>
              </a:pPr>
              <a:t>2/17/2015</a:t>
            </a:fld>
            <a:endParaRPr lang="en-AU" sz="1200" smtClean="0">
              <a:solidFill>
                <a:prstClr val="black"/>
              </a:solidFill>
            </a:endParaRPr>
          </a:p>
        </p:txBody>
      </p:sp>
      <p:sp>
        <p:nvSpPr>
          <p:cNvPr id="702470"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3635415-5668-447A-B516-24AFEB85D343}" type="slidenum">
              <a:rPr lang="en-AU" sz="1200" smtClean="0">
                <a:solidFill>
                  <a:prstClr val="black"/>
                </a:solidFill>
              </a:rPr>
              <a:pPr>
                <a:defRPr/>
              </a:pPr>
              <a:t>154</a:t>
            </a:fld>
            <a:endParaRPr lang="en-AU" sz="1200" smtClean="0">
              <a:solidFill>
                <a:prstClr val="black"/>
              </a:solidFill>
            </a:endParaRPr>
          </a:p>
        </p:txBody>
      </p:sp>
      <p:sp>
        <p:nvSpPr>
          <p:cNvPr id="703493"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2AB2D70-A5D0-41E6-B49B-7C63512134D7}" type="datetime1">
              <a:rPr lang="en-US" sz="1200" smtClean="0">
                <a:solidFill>
                  <a:prstClr val="black"/>
                </a:solidFill>
              </a:rPr>
              <a:pPr>
                <a:defRPr/>
              </a:pPr>
              <a:t>2/17/2015</a:t>
            </a:fld>
            <a:endParaRPr lang="en-AU" sz="1200" smtClean="0">
              <a:solidFill>
                <a:prstClr val="black"/>
              </a:solidFill>
            </a:endParaRPr>
          </a:p>
        </p:txBody>
      </p:sp>
      <p:sp>
        <p:nvSpPr>
          <p:cNvPr id="703494"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E695495-8AA6-4F1F-B5D9-5D4E2E9FA7B8}" type="slidenum">
              <a:rPr lang="en-AU" sz="1200" smtClean="0">
                <a:solidFill>
                  <a:prstClr val="black"/>
                </a:solidFill>
              </a:rPr>
              <a:pPr>
                <a:defRPr/>
              </a:pPr>
              <a:t>113</a:t>
            </a:fld>
            <a:endParaRPr lang="en-AU" sz="1200" smtClean="0">
              <a:solidFill>
                <a:prstClr val="black"/>
              </a:solidFill>
            </a:endParaRPr>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8437"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B683A32-E100-4FC1-AFA2-90A6E7238309}" type="datetime1">
              <a:rPr lang="en-US" sz="1200" smtClean="0">
                <a:solidFill>
                  <a:prstClr val="black"/>
                </a:solidFill>
              </a:rPr>
              <a:pPr>
                <a:defRPr/>
              </a:pPr>
              <a:t>2/17/2015</a:t>
            </a:fld>
            <a:endParaRPr lang="en-AU" sz="1200" smtClean="0">
              <a:solidFill>
                <a:prstClr val="black"/>
              </a:solidFill>
            </a:endParaRPr>
          </a:p>
        </p:txBody>
      </p:sp>
      <p:sp>
        <p:nvSpPr>
          <p:cNvPr id="658438"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4B39D35-B1D1-4471-8F28-A2C10D5FD090}" type="slidenum">
              <a:rPr lang="en-AU" sz="1200" smtClean="0">
                <a:solidFill>
                  <a:prstClr val="black"/>
                </a:solidFill>
              </a:rPr>
              <a:pPr>
                <a:defRPr/>
              </a:pPr>
              <a:t>155</a:t>
            </a:fld>
            <a:endParaRPr lang="en-AU" sz="1200" smtClean="0">
              <a:solidFill>
                <a:prstClr val="black"/>
              </a:solidFill>
            </a:endParaRPr>
          </a:p>
        </p:txBody>
      </p:sp>
      <p:sp>
        <p:nvSpPr>
          <p:cNvPr id="704517"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949EEFE-F863-4EC9-9B45-3E8ACCF3089F}" type="datetime1">
              <a:rPr lang="en-US" sz="1200" smtClean="0">
                <a:solidFill>
                  <a:prstClr val="black"/>
                </a:solidFill>
              </a:rPr>
              <a:pPr>
                <a:defRPr/>
              </a:pPr>
              <a:t>2/17/2015</a:t>
            </a:fld>
            <a:endParaRPr lang="en-AU" sz="1200" smtClean="0">
              <a:solidFill>
                <a:prstClr val="black"/>
              </a:solidFill>
            </a:endParaRPr>
          </a:p>
        </p:txBody>
      </p:sp>
      <p:sp>
        <p:nvSpPr>
          <p:cNvPr id="704518"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B8BC452-6DBE-431B-BAD4-A64DFC3EFCDA}" type="slidenum">
              <a:rPr lang="en-AU" sz="1200" smtClean="0">
                <a:solidFill>
                  <a:prstClr val="black"/>
                </a:solidFill>
              </a:rPr>
              <a:pPr>
                <a:defRPr/>
              </a:pPr>
              <a:t>156</a:t>
            </a:fld>
            <a:endParaRPr lang="en-AU" sz="1200" smtClean="0">
              <a:solidFill>
                <a:prstClr val="black"/>
              </a:solidFill>
            </a:endParaRPr>
          </a:p>
        </p:txBody>
      </p:sp>
      <p:sp>
        <p:nvSpPr>
          <p:cNvPr id="705541"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09808AD-0C5C-4C35-A665-556AF83CB95F}" type="datetime1">
              <a:rPr lang="en-US" sz="1200" smtClean="0">
                <a:solidFill>
                  <a:prstClr val="black"/>
                </a:solidFill>
              </a:rPr>
              <a:pPr>
                <a:defRPr/>
              </a:pPr>
              <a:t>2/17/2015</a:t>
            </a:fld>
            <a:endParaRPr lang="en-AU" sz="1200" smtClean="0">
              <a:solidFill>
                <a:prstClr val="black"/>
              </a:solidFill>
            </a:endParaRPr>
          </a:p>
        </p:txBody>
      </p:sp>
      <p:sp>
        <p:nvSpPr>
          <p:cNvPr id="705542"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C083911-0677-4248-A14B-282070B39BC2}" type="slidenum">
              <a:rPr lang="en-AU" sz="1200" smtClean="0">
                <a:solidFill>
                  <a:prstClr val="black"/>
                </a:solidFill>
              </a:rPr>
              <a:pPr>
                <a:defRPr/>
              </a:pPr>
              <a:t>157</a:t>
            </a:fld>
            <a:endParaRPr lang="en-AU" sz="1200" smtClean="0">
              <a:solidFill>
                <a:prstClr val="black"/>
              </a:solidFill>
            </a:endParaRPr>
          </a:p>
        </p:txBody>
      </p:sp>
      <p:sp>
        <p:nvSpPr>
          <p:cNvPr id="706565"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C853E44-5563-4FA8-A462-A2CC2A6BE3D3}" type="datetime1">
              <a:rPr lang="en-US" sz="1200" smtClean="0">
                <a:solidFill>
                  <a:prstClr val="black"/>
                </a:solidFill>
              </a:rPr>
              <a:pPr>
                <a:defRPr/>
              </a:pPr>
              <a:t>2/17/2015</a:t>
            </a:fld>
            <a:endParaRPr lang="en-AU" sz="1200" smtClean="0">
              <a:solidFill>
                <a:prstClr val="black"/>
              </a:solidFill>
            </a:endParaRPr>
          </a:p>
        </p:txBody>
      </p:sp>
      <p:sp>
        <p:nvSpPr>
          <p:cNvPr id="706566"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DC78795-091C-4C12-AC36-49E9D1D0E4B2}" type="slidenum">
              <a:rPr lang="en-AU" sz="1200" smtClean="0">
                <a:solidFill>
                  <a:prstClr val="black"/>
                </a:solidFill>
              </a:rPr>
              <a:pPr>
                <a:defRPr/>
              </a:pPr>
              <a:t>117</a:t>
            </a:fld>
            <a:endParaRPr lang="en-AU" sz="1200" smtClean="0">
              <a:solidFill>
                <a:prstClr val="black"/>
              </a:solidFill>
            </a:endParaRPr>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9461"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53823BE-9557-494C-A8F7-304FF60B6A3A}" type="datetime1">
              <a:rPr lang="en-US" sz="1200" smtClean="0">
                <a:solidFill>
                  <a:prstClr val="black"/>
                </a:solidFill>
              </a:rPr>
              <a:pPr>
                <a:defRPr/>
              </a:pPr>
              <a:t>2/17/2015</a:t>
            </a:fld>
            <a:endParaRPr lang="en-AU" sz="1200" smtClean="0">
              <a:solidFill>
                <a:prstClr val="black"/>
              </a:solidFill>
            </a:endParaRPr>
          </a:p>
        </p:txBody>
      </p:sp>
      <p:sp>
        <p:nvSpPr>
          <p:cNvPr id="659462"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7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F910F16-08EC-4A32-A6A2-B1E539FA2122}" type="slidenum">
              <a:rPr lang="en-AU" sz="1200" smtClean="0">
                <a:solidFill>
                  <a:prstClr val="black"/>
                </a:solidFill>
              </a:rPr>
              <a:pPr>
                <a:defRPr/>
              </a:pPr>
              <a:t>130</a:t>
            </a:fld>
            <a:endParaRPr lang="en-AU" sz="1200" smtClean="0">
              <a:solidFill>
                <a:prstClr val="black"/>
              </a:solidFill>
            </a:endParaRPr>
          </a:p>
        </p:txBody>
      </p:sp>
      <p:sp>
        <p:nvSpPr>
          <p:cNvPr id="678917"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689A01E-0AC4-4717-888B-AF5256B385F4}" type="datetime1">
              <a:rPr lang="en-US" sz="1200" smtClean="0">
                <a:solidFill>
                  <a:prstClr val="black"/>
                </a:solidFill>
              </a:rPr>
              <a:pPr>
                <a:defRPr/>
              </a:pPr>
              <a:t>2/17/2015</a:t>
            </a:fld>
            <a:endParaRPr lang="en-AU" sz="1200" smtClean="0">
              <a:solidFill>
                <a:prstClr val="black"/>
              </a:solidFill>
            </a:endParaRPr>
          </a:p>
        </p:txBody>
      </p:sp>
      <p:sp>
        <p:nvSpPr>
          <p:cNvPr id="678918"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79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2043346-E05C-46B3-9FC2-C23BFF53F5E4}" type="slidenum">
              <a:rPr lang="en-AU" sz="1200" smtClean="0">
                <a:solidFill>
                  <a:prstClr val="black"/>
                </a:solidFill>
              </a:rPr>
              <a:pPr>
                <a:defRPr/>
              </a:pPr>
              <a:t>131</a:t>
            </a:fld>
            <a:endParaRPr lang="en-AU" sz="1200" smtClean="0">
              <a:solidFill>
                <a:prstClr val="black"/>
              </a:solidFill>
            </a:endParaRPr>
          </a:p>
        </p:txBody>
      </p:sp>
      <p:sp>
        <p:nvSpPr>
          <p:cNvPr id="679941"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AD20E66-48F0-4608-BE55-1D624F15E33D}" type="datetime1">
              <a:rPr lang="en-US" sz="1200" smtClean="0">
                <a:solidFill>
                  <a:prstClr val="black"/>
                </a:solidFill>
              </a:rPr>
              <a:pPr>
                <a:defRPr/>
              </a:pPr>
              <a:t>2/17/2015</a:t>
            </a:fld>
            <a:endParaRPr lang="en-AU" sz="1200" smtClean="0">
              <a:solidFill>
                <a:prstClr val="black"/>
              </a:solidFill>
            </a:endParaRPr>
          </a:p>
        </p:txBody>
      </p:sp>
      <p:sp>
        <p:nvSpPr>
          <p:cNvPr id="679942"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58BF674-2C2F-49DA-BF5E-5AEA5767D00E}" type="slidenum">
              <a:rPr lang="en-AU" sz="1200" smtClean="0">
                <a:solidFill>
                  <a:prstClr val="black"/>
                </a:solidFill>
              </a:rPr>
              <a:pPr>
                <a:defRPr/>
              </a:pPr>
              <a:t>132</a:t>
            </a:fld>
            <a:endParaRPr lang="en-AU" sz="1200" smtClean="0">
              <a:solidFill>
                <a:prstClr val="black"/>
              </a:solidFill>
            </a:endParaRPr>
          </a:p>
        </p:txBody>
      </p:sp>
      <p:sp>
        <p:nvSpPr>
          <p:cNvPr id="680965"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1408AC1-465F-4D94-992E-705FA09CA10A}" type="datetime1">
              <a:rPr lang="en-US" sz="1200" smtClean="0">
                <a:solidFill>
                  <a:prstClr val="black"/>
                </a:solidFill>
              </a:rPr>
              <a:pPr>
                <a:defRPr/>
              </a:pPr>
              <a:t>2/17/2015</a:t>
            </a:fld>
            <a:endParaRPr lang="en-AU" sz="1200" smtClean="0">
              <a:solidFill>
                <a:prstClr val="black"/>
              </a:solidFill>
            </a:endParaRPr>
          </a:p>
        </p:txBody>
      </p:sp>
      <p:sp>
        <p:nvSpPr>
          <p:cNvPr id="680966"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1FD0DE2-8800-430A-959E-0238CE7B728B}" type="slidenum">
              <a:rPr lang="en-AU" sz="1200" smtClean="0">
                <a:solidFill>
                  <a:prstClr val="black"/>
                </a:solidFill>
              </a:rPr>
              <a:pPr>
                <a:defRPr/>
              </a:pPr>
              <a:t>133</a:t>
            </a:fld>
            <a:endParaRPr lang="en-AU" sz="1200" smtClean="0">
              <a:solidFill>
                <a:prstClr val="black"/>
              </a:solidFill>
            </a:endParaRPr>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1989"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5B3A637-173A-4EFC-852E-6FB4AAF17C4D}" type="datetime1">
              <a:rPr lang="en-US" sz="1200" smtClean="0">
                <a:solidFill>
                  <a:prstClr val="black"/>
                </a:solidFill>
              </a:rPr>
              <a:pPr>
                <a:defRPr/>
              </a:pPr>
              <a:t>2/17/2015</a:t>
            </a:fld>
            <a:endParaRPr lang="en-AU" sz="1200" smtClean="0">
              <a:solidFill>
                <a:prstClr val="black"/>
              </a:solidFill>
            </a:endParaRPr>
          </a:p>
        </p:txBody>
      </p:sp>
      <p:sp>
        <p:nvSpPr>
          <p:cNvPr id="681990"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A5DFE42-CCAE-4831-880E-7D8054093DAD}" type="slidenum">
              <a:rPr lang="en-AU" sz="1200" smtClean="0">
                <a:solidFill>
                  <a:prstClr val="black"/>
                </a:solidFill>
              </a:rPr>
              <a:pPr>
                <a:defRPr/>
              </a:pPr>
              <a:t>134</a:t>
            </a:fld>
            <a:endParaRPr lang="en-AU" sz="1200" smtClean="0">
              <a:solidFill>
                <a:prstClr val="black"/>
              </a:solidFill>
            </a:endParaRPr>
          </a:p>
        </p:txBody>
      </p:sp>
      <p:sp>
        <p:nvSpPr>
          <p:cNvPr id="683013" name="Date Placeholder 1"/>
          <p:cNvSpPr>
            <a:spLocks noGrp="1"/>
          </p:cNvSpPr>
          <p:nvPr>
            <p:ph type="dt" sz="quarter" idx="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CC705C8-5BF2-4DD6-BBB7-F17DED45827B}" type="datetime1">
              <a:rPr lang="en-US" sz="1200" smtClean="0">
                <a:solidFill>
                  <a:prstClr val="black"/>
                </a:solidFill>
              </a:rPr>
              <a:pPr>
                <a:defRPr/>
              </a:pPr>
              <a:t>2/17/2015</a:t>
            </a:fld>
            <a:endParaRPr lang="en-AU" sz="1200" smtClean="0">
              <a:solidFill>
                <a:prstClr val="black"/>
              </a:solidFill>
            </a:endParaRPr>
          </a:p>
        </p:txBody>
      </p:sp>
      <p:sp>
        <p:nvSpPr>
          <p:cNvPr id="683014" name="Header Placeholder 2"/>
          <p:cNvSpPr>
            <a:spLocks noGrp="1"/>
          </p:cNvSpPr>
          <p:nvPr>
            <p:ph type="hdr" sz="quarter"/>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AU" sz="1200" smtClean="0">
                <a:solidFill>
                  <a:prstClr val="black"/>
                </a:solidFill>
              </a:rPr>
              <a:t>Introduction to Corporate Finance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50AA23C2-D5AD-4DD1-BC2E-8A317E098501}" type="datetime1">
              <a:rPr lang="en-US"/>
              <a:pPr>
                <a:defRPr/>
              </a:pPr>
              <a:t>2/17/2015</a:t>
            </a:fld>
            <a:endParaRPr lang="en-US"/>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276850D9-0EB2-4F46-9033-02FC800D2ED4}" type="slidenum">
              <a:rPr lang="en-US"/>
              <a:pPr>
                <a:defRPr/>
              </a:pPr>
              <a:t>‹#›</a:t>
            </a:fld>
            <a:endParaRPr 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r>
              <a:rPr lang="en-US"/>
              <a:t>University of Professional Studies; Introduction to Business Finance                                                             Compiled By David E. A. Mensah (Originally Prepared by Ross, Westerfield and Jordan)</a:t>
            </a:r>
          </a:p>
        </p:txBody>
      </p:sp>
    </p:spTree>
    <p:extLst>
      <p:ext uri="{BB962C8B-B14F-4D97-AF65-F5344CB8AC3E}">
        <p14:creationId xmlns:p14="http://schemas.microsoft.com/office/powerpoint/2010/main" val="348887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3B3BF2-E0C4-44E5-8B66-CEEB802FD824}" type="datetime1">
              <a:rPr lang="en-US"/>
              <a:pPr>
                <a:defRPr/>
              </a:pPr>
              <a:t>2/17/2015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6" name="Slide Number Placeholder 5"/>
          <p:cNvSpPr>
            <a:spLocks noGrp="1"/>
          </p:cNvSpPr>
          <p:nvPr>
            <p:ph type="sldNum" sz="quarter" idx="12"/>
          </p:nvPr>
        </p:nvSpPr>
        <p:spPr/>
        <p:txBody>
          <a:bodyPr/>
          <a:lstStyle>
            <a:lvl1pPr>
              <a:defRPr/>
            </a:lvl1pPr>
          </a:lstStyle>
          <a:p>
            <a:pPr>
              <a:defRPr/>
            </a:pPr>
            <a:fld id="{B1CD416A-92CA-47F4-9760-59464D193D96}" type="slidenum">
              <a:rPr lang="en-US"/>
              <a:pPr>
                <a:defRPr/>
              </a:pPr>
              <a:t>‹#›</a:t>
            </a:fld>
            <a:endParaRPr lang="en-US"/>
          </a:p>
        </p:txBody>
      </p:sp>
    </p:spTree>
    <p:extLst>
      <p:ext uri="{BB962C8B-B14F-4D97-AF65-F5344CB8AC3E}">
        <p14:creationId xmlns:p14="http://schemas.microsoft.com/office/powerpoint/2010/main" val="93870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0704362-127F-4A5A-9139-3CED5A7BB104}" type="datetime1">
              <a:rPr lang="en-US"/>
              <a:pPr>
                <a:defRPr/>
              </a:pPr>
              <a:t>2/17/2015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04F7D713-A08E-4254-B195-62F2B574D41D}" type="slidenum">
              <a:rPr lang="en-US"/>
              <a:pPr>
                <a:defRPr/>
              </a:pPr>
              <a:t>‹#›</a:t>
            </a:fld>
            <a:endParaRPr lang="en-US"/>
          </a:p>
        </p:txBody>
      </p:sp>
    </p:spTree>
    <p:extLst>
      <p:ext uri="{BB962C8B-B14F-4D97-AF65-F5344CB8AC3E}">
        <p14:creationId xmlns:p14="http://schemas.microsoft.com/office/powerpoint/2010/main" val="308452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solidFill>
                  <a:srgbClr val="000000"/>
                </a:solidFill>
              </a:defRPr>
            </a:lvl1pPr>
          </a:lstStyle>
          <a:p>
            <a:pPr>
              <a:defRPr/>
            </a:pPr>
            <a:fld id="{CFEE8799-4193-487F-A4D2-EB0B1B6A927F}" type="datetime1">
              <a:rPr lang="en-US"/>
              <a:pPr>
                <a:defRPr/>
              </a:pPr>
              <a:t>2/17/2015</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solidFill>
                  <a:srgbClr val="000000"/>
                </a:solidFill>
              </a:defRPr>
            </a:lvl1pPr>
          </a:lstStyle>
          <a:p>
            <a:pPr>
              <a:defRPr/>
            </a:pPr>
            <a:r>
              <a:rPr lang="en-US"/>
              <a:t>University of Professional Studies; Introduction to Business Finance                                                             Compiled By David E. A. Mensah (Originally Prepared by Ross, Westerfield and Jordan)</a:t>
            </a:r>
          </a:p>
        </p:txBody>
      </p:sp>
      <p:sp>
        <p:nvSpPr>
          <p:cNvPr id="6" name="Slide Number Placeholder 5"/>
          <p:cNvSpPr>
            <a:spLocks noGrp="1"/>
          </p:cNvSpPr>
          <p:nvPr>
            <p:ph type="sldNum" sz="quarter" idx="12"/>
          </p:nvPr>
        </p:nvSpPr>
        <p:spPr>
          <a:xfrm>
            <a:off x="6553200" y="6248400"/>
            <a:ext cx="1905000" cy="457200"/>
          </a:xfrm>
        </p:spPr>
        <p:txBody>
          <a:bodyPr/>
          <a:lstStyle>
            <a:lvl1pPr>
              <a:defRPr>
                <a:solidFill>
                  <a:srgbClr val="000000"/>
                </a:solidFill>
              </a:defRPr>
            </a:lvl1pPr>
          </a:lstStyle>
          <a:p>
            <a:pPr>
              <a:defRPr/>
            </a:pPr>
            <a:fld id="{CAB2765A-266B-4C4D-A452-5E57732AC91E}" type="slidenum">
              <a:rPr lang="en-US"/>
              <a:pPr>
                <a:defRPr/>
              </a:pPr>
              <a:t>‹#›</a:t>
            </a:fld>
            <a:endParaRPr lang="en-US"/>
          </a:p>
        </p:txBody>
      </p:sp>
    </p:spTree>
    <p:extLst>
      <p:ext uri="{BB962C8B-B14F-4D97-AF65-F5344CB8AC3E}">
        <p14:creationId xmlns:p14="http://schemas.microsoft.com/office/powerpoint/2010/main" val="354597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solidFill>
                  <a:srgbClr val="000000"/>
                </a:solidFill>
              </a:defRPr>
            </a:lvl1pPr>
          </a:lstStyle>
          <a:p>
            <a:pPr>
              <a:defRPr/>
            </a:pPr>
            <a:fld id="{24DD7227-77A7-4DA5-B24D-A78243A62E84}" type="datetime1">
              <a:rPr lang="en-US"/>
              <a:pPr>
                <a:defRPr/>
              </a:pPr>
              <a:t>2/17/2015</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solidFill>
                  <a:srgbClr val="000000"/>
                </a:solidFill>
              </a:defRPr>
            </a:lvl1pPr>
          </a:lstStyle>
          <a:p>
            <a:pPr>
              <a:defRPr/>
            </a:pPr>
            <a:r>
              <a:rPr lang="en-US"/>
              <a:t>University of Professional Studies; Introduction to Business Finance                                                             Compiled By David E. A. Mensah (Originally Prepared by Ross, Westerfield and Jordan)</a:t>
            </a:r>
          </a:p>
        </p:txBody>
      </p:sp>
      <p:sp>
        <p:nvSpPr>
          <p:cNvPr id="7" name="Slide Number Placeholder 6"/>
          <p:cNvSpPr>
            <a:spLocks noGrp="1"/>
          </p:cNvSpPr>
          <p:nvPr>
            <p:ph type="sldNum" sz="quarter" idx="12"/>
          </p:nvPr>
        </p:nvSpPr>
        <p:spPr>
          <a:xfrm>
            <a:off x="6553200" y="6248400"/>
            <a:ext cx="1905000" cy="457200"/>
          </a:xfrm>
        </p:spPr>
        <p:txBody>
          <a:bodyPr/>
          <a:lstStyle>
            <a:lvl1pPr>
              <a:defRPr>
                <a:solidFill>
                  <a:srgbClr val="000000"/>
                </a:solidFill>
              </a:defRPr>
            </a:lvl1pPr>
          </a:lstStyle>
          <a:p>
            <a:pPr>
              <a:defRPr/>
            </a:pPr>
            <a:fld id="{1EA9DBF5-29D6-44DD-AF87-A5F1D64E7618}" type="slidenum">
              <a:rPr lang="en-US"/>
              <a:pPr>
                <a:defRPr/>
              </a:pPr>
              <a:t>‹#›</a:t>
            </a:fld>
            <a:endParaRPr lang="en-US"/>
          </a:p>
        </p:txBody>
      </p:sp>
    </p:spTree>
    <p:extLst>
      <p:ext uri="{BB962C8B-B14F-4D97-AF65-F5344CB8AC3E}">
        <p14:creationId xmlns:p14="http://schemas.microsoft.com/office/powerpoint/2010/main" val="91767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190500"/>
            <a:ext cx="7799387" cy="935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6013" y="1268413"/>
            <a:ext cx="3811587" cy="4752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0000" y="1268413"/>
            <a:ext cx="3813175" cy="4752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p:txBody>
          <a:bodyPr/>
          <a:lstStyle>
            <a:lvl1pPr>
              <a:defRPr>
                <a:solidFill>
                  <a:srgbClr val="000000"/>
                </a:solidFill>
              </a:defRPr>
            </a:lvl1pPr>
          </a:lstStyle>
          <a:p>
            <a:pPr>
              <a:defRPr/>
            </a:pPr>
            <a:r>
              <a:rPr lang="en-AU"/>
              <a:t>4-</a:t>
            </a:r>
            <a:fld id="{F229F362-AE18-46B1-B69F-C065891C4125}" type="slidenum">
              <a:rPr lang="en-AU"/>
              <a:pPr>
                <a:defRPr/>
              </a:pPr>
              <a:t>‹#›</a:t>
            </a:fld>
            <a:endParaRPr lang="en-AU"/>
          </a:p>
        </p:txBody>
      </p:sp>
      <p:sp>
        <p:nvSpPr>
          <p:cNvPr id="6" name="Rectangle 12"/>
          <p:cNvSpPr>
            <a:spLocks noGrp="1" noChangeArrowheads="1"/>
          </p:cNvSpPr>
          <p:nvPr>
            <p:ph type="ftr" sz="quarter" idx="11"/>
          </p:nvPr>
        </p:nvSpPr>
        <p:spPr/>
        <p:txBody>
          <a:bodyPr/>
          <a:lstStyle>
            <a:lvl1pPr>
              <a:defRPr>
                <a:solidFill>
                  <a:srgbClr val="000000"/>
                </a:solidFill>
              </a:defRPr>
            </a:lvl1pPr>
          </a:lstStyle>
          <a:p>
            <a:pPr>
              <a:defRPr/>
            </a:pPr>
            <a:r>
              <a:rPr lang="en-US"/>
              <a:t>University of Professional Studies; Introduction to Business Finance                                                             Compiled By David E. A. Mensah (Originally Prepared by Ross, Westerfield and Jordan)</a:t>
            </a:r>
            <a:endParaRPr lang="en-AU"/>
          </a:p>
        </p:txBody>
      </p:sp>
    </p:spTree>
    <p:extLst>
      <p:ext uri="{BB962C8B-B14F-4D97-AF65-F5344CB8AC3E}">
        <p14:creationId xmlns:p14="http://schemas.microsoft.com/office/powerpoint/2010/main" val="97293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2A314428-AE0A-4000-9675-CCD95B088228}" type="datetime1">
              <a:rPr lang="en-US"/>
              <a:pPr>
                <a:defRPr/>
              </a:pPr>
              <a:t>2/17/2015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6" name="Slide Number Placeholder 5"/>
          <p:cNvSpPr>
            <a:spLocks noGrp="1"/>
          </p:cNvSpPr>
          <p:nvPr>
            <p:ph type="sldNum" sz="quarter" idx="12"/>
          </p:nvPr>
        </p:nvSpPr>
        <p:spPr/>
        <p:txBody>
          <a:bodyPr/>
          <a:lstStyle>
            <a:lvl1pPr>
              <a:defRPr/>
            </a:lvl1pPr>
          </a:lstStyle>
          <a:p>
            <a:pPr>
              <a:defRPr/>
            </a:pPr>
            <a:fld id="{772C3433-9621-47E1-9F2A-8DF5ADE3762C}" type="slidenum">
              <a:rPr lang="en-US"/>
              <a:pPr>
                <a:defRPr/>
              </a:pPr>
              <a:t>‹#›</a:t>
            </a:fld>
            <a:endParaRPr lang="en-US"/>
          </a:p>
        </p:txBody>
      </p:sp>
    </p:spTree>
    <p:extLst>
      <p:ext uri="{BB962C8B-B14F-4D97-AF65-F5344CB8AC3E}">
        <p14:creationId xmlns:p14="http://schemas.microsoft.com/office/powerpoint/2010/main" val="107125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75D553EE-3354-4F0A-8341-BC2593400A5E}" type="datetime1">
              <a:rPr lang="en-US"/>
              <a:pPr>
                <a:defRPr/>
              </a:pPr>
              <a:t>2/17/2015</a:t>
            </a:fld>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131E1F77-395E-4E78-B169-AB7912A290C8}" type="slidenum">
              <a:rPr lang="en-US"/>
              <a:pPr>
                <a:defRPr/>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r>
              <a:rPr lang="en-US"/>
              <a:t>University of Professional Studies; Introduction to Business Finance                                                             Compiled By David E. A. Mensah (Originally Prepared by Ross, Westerfield and Jordan)</a:t>
            </a:r>
          </a:p>
        </p:txBody>
      </p:sp>
    </p:spTree>
    <p:extLst>
      <p:ext uri="{BB962C8B-B14F-4D97-AF65-F5344CB8AC3E}">
        <p14:creationId xmlns:p14="http://schemas.microsoft.com/office/powerpoint/2010/main" val="333414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82771DE-37BB-433E-863B-46216DB0C44F}" type="datetime1">
              <a:rPr lang="en-US"/>
              <a:pPr>
                <a:defRPr/>
              </a:pPr>
              <a:t>2/17/2015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7" name="Slide Number Placeholder 5"/>
          <p:cNvSpPr>
            <a:spLocks noGrp="1"/>
          </p:cNvSpPr>
          <p:nvPr>
            <p:ph type="sldNum" sz="quarter" idx="12"/>
          </p:nvPr>
        </p:nvSpPr>
        <p:spPr/>
        <p:txBody>
          <a:bodyPr/>
          <a:lstStyle>
            <a:lvl1pPr>
              <a:defRPr/>
            </a:lvl1pPr>
          </a:lstStyle>
          <a:p>
            <a:pPr>
              <a:defRPr/>
            </a:pPr>
            <a:fld id="{57008F32-F617-42EC-B0C0-3794CB4371F6}" type="slidenum">
              <a:rPr lang="en-US"/>
              <a:pPr>
                <a:defRPr/>
              </a:pPr>
              <a:t>‹#›</a:t>
            </a:fld>
            <a:endParaRPr lang="en-US"/>
          </a:p>
        </p:txBody>
      </p:sp>
    </p:spTree>
    <p:extLst>
      <p:ext uri="{BB962C8B-B14F-4D97-AF65-F5344CB8AC3E}">
        <p14:creationId xmlns:p14="http://schemas.microsoft.com/office/powerpoint/2010/main" val="11771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E0DC0599-0E25-4206-9BEE-FFF0482583D7}" type="datetime1">
              <a:rPr lang="en-US"/>
              <a:pPr>
                <a:defRPr/>
              </a:pPr>
              <a:t>2/17/2015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9" name="Slide Number Placeholder 5"/>
          <p:cNvSpPr>
            <a:spLocks noGrp="1"/>
          </p:cNvSpPr>
          <p:nvPr>
            <p:ph type="sldNum" sz="quarter" idx="12"/>
          </p:nvPr>
        </p:nvSpPr>
        <p:spPr/>
        <p:txBody>
          <a:bodyPr/>
          <a:lstStyle>
            <a:lvl1pPr>
              <a:defRPr/>
            </a:lvl1pPr>
          </a:lstStyle>
          <a:p>
            <a:pPr>
              <a:defRPr/>
            </a:pPr>
            <a:fld id="{4F82FF30-7134-45BF-8E28-39EEC39EEBDD}" type="slidenum">
              <a:rPr lang="en-US"/>
              <a:pPr>
                <a:defRPr/>
              </a:pPr>
              <a:t>‹#›</a:t>
            </a:fld>
            <a:endParaRPr lang="en-US"/>
          </a:p>
        </p:txBody>
      </p:sp>
    </p:spTree>
    <p:extLst>
      <p:ext uri="{BB962C8B-B14F-4D97-AF65-F5344CB8AC3E}">
        <p14:creationId xmlns:p14="http://schemas.microsoft.com/office/powerpoint/2010/main" val="30899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CE736A-D574-45FA-9E8B-6D9B7C8139BC}" type="datetime1">
              <a:rPr lang="en-US"/>
              <a:pPr>
                <a:defRPr/>
              </a:pPr>
              <a:t>2/17/2015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5" name="Slide Number Placeholder 5"/>
          <p:cNvSpPr>
            <a:spLocks noGrp="1"/>
          </p:cNvSpPr>
          <p:nvPr>
            <p:ph type="sldNum" sz="quarter" idx="12"/>
          </p:nvPr>
        </p:nvSpPr>
        <p:spPr/>
        <p:txBody>
          <a:bodyPr/>
          <a:lstStyle>
            <a:lvl1pPr>
              <a:defRPr/>
            </a:lvl1pPr>
          </a:lstStyle>
          <a:p>
            <a:pPr>
              <a:defRPr/>
            </a:pPr>
            <a:fld id="{672B45A3-87E9-4B1C-BA2E-BC98AF29C06D}" type="slidenum">
              <a:rPr lang="en-US"/>
              <a:pPr>
                <a:defRPr/>
              </a:pPr>
              <a:t>‹#›</a:t>
            </a:fld>
            <a:endParaRPr lang="en-US"/>
          </a:p>
        </p:txBody>
      </p:sp>
    </p:spTree>
    <p:extLst>
      <p:ext uri="{BB962C8B-B14F-4D97-AF65-F5344CB8AC3E}">
        <p14:creationId xmlns:p14="http://schemas.microsoft.com/office/powerpoint/2010/main" val="162682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9FBA3A43-D4E5-4943-BF0D-C38239FA071F}" type="datetime1">
              <a:rPr lang="en-US"/>
              <a:pPr>
                <a:defRPr/>
              </a:pPr>
              <a:t>2/17/2015</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5" name="Slide Number Placeholder 3"/>
          <p:cNvSpPr>
            <a:spLocks noGrp="1"/>
          </p:cNvSpPr>
          <p:nvPr>
            <p:ph type="sldNum" sz="quarter" idx="12"/>
          </p:nvPr>
        </p:nvSpPr>
        <p:spPr/>
        <p:txBody>
          <a:bodyPr/>
          <a:lstStyle>
            <a:lvl1pPr>
              <a:defRPr/>
            </a:lvl1pPr>
          </a:lstStyle>
          <a:p>
            <a:pPr>
              <a:defRPr/>
            </a:pPr>
            <a:fld id="{2FCFDEE0-FE2D-4346-B88C-1E31DE9EB7FF}" type="slidenum">
              <a:rPr lang="en-US"/>
              <a:pPr>
                <a:defRPr/>
              </a:pPr>
              <a:t>‹#›</a:t>
            </a:fld>
            <a:endParaRPr lang="en-US"/>
          </a:p>
        </p:txBody>
      </p:sp>
    </p:spTree>
    <p:extLst>
      <p:ext uri="{BB962C8B-B14F-4D97-AF65-F5344CB8AC3E}">
        <p14:creationId xmlns:p14="http://schemas.microsoft.com/office/powerpoint/2010/main" val="139477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02289C32-A1B8-477F-8695-BB51537E0D9C}" type="datetime1">
              <a:rPr lang="en-US"/>
              <a:pPr>
                <a:defRPr/>
              </a:pPr>
              <a:t>2/17/2015</a:t>
            </a:fld>
            <a:endParaRPr lang="en-US"/>
          </a:p>
        </p:txBody>
      </p:sp>
      <p:sp>
        <p:nvSpPr>
          <p:cNvPr id="9" name="Footer Placeholder 5"/>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275FB4CE-BFC3-4ED8-86B1-8EFDDFCE6B2D}" type="slidenum">
              <a:rPr lang="en-US"/>
              <a:pPr>
                <a:defRPr/>
              </a:pPr>
              <a:t>‹#›</a:t>
            </a:fld>
            <a:endParaRPr lang="en-US"/>
          </a:p>
        </p:txBody>
      </p:sp>
    </p:spTree>
    <p:extLst>
      <p:ext uri="{BB962C8B-B14F-4D97-AF65-F5344CB8AC3E}">
        <p14:creationId xmlns:p14="http://schemas.microsoft.com/office/powerpoint/2010/main" val="34292949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99B8D377-101E-4C6D-B4EF-2EA7EB619707}" type="datetime1">
              <a:rPr lang="en-US"/>
              <a:pPr>
                <a:defRPr/>
              </a:pPr>
              <a:t>2/17/2015</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University of Professional Studies; Introduction to Business Finance                                                             Compiled By David E. A. Mensah (Originally Prepared by Ross, Westerfield and Jordan)</a:t>
            </a:r>
          </a:p>
        </p:txBody>
      </p:sp>
      <p:sp>
        <p:nvSpPr>
          <p:cNvPr id="9" name="Slide Number Placeholder 6"/>
          <p:cNvSpPr>
            <a:spLocks noGrp="1"/>
          </p:cNvSpPr>
          <p:nvPr>
            <p:ph type="sldNum" sz="quarter" idx="12"/>
          </p:nvPr>
        </p:nvSpPr>
        <p:spPr/>
        <p:txBody>
          <a:bodyPr/>
          <a:lstStyle>
            <a:lvl1pPr>
              <a:defRPr/>
            </a:lvl1pPr>
          </a:lstStyle>
          <a:p>
            <a:pPr>
              <a:defRPr/>
            </a:pPr>
            <a:fld id="{5B5CE721-06CF-4915-BDB4-0E118DBBC919}" type="slidenum">
              <a:rPr lang="en-US"/>
              <a:pPr>
                <a:defRPr/>
              </a:pPr>
              <a:t>‹#›</a:t>
            </a:fld>
            <a:endParaRPr lang="en-US"/>
          </a:p>
        </p:txBody>
      </p:sp>
    </p:spTree>
    <p:extLst>
      <p:ext uri="{BB962C8B-B14F-4D97-AF65-F5344CB8AC3E}">
        <p14:creationId xmlns:p14="http://schemas.microsoft.com/office/powerpoint/2010/main" val="10861965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cs typeface="+mn-cs"/>
              </a:defRPr>
            </a:lvl1pPr>
          </a:lstStyle>
          <a:p>
            <a:pPr>
              <a:defRPr/>
            </a:pPr>
            <a:fld id="{0A47AEE7-871F-4FC9-BB25-A9554CDC00B4}" type="datetime1">
              <a:rPr lang="en-US"/>
              <a:pPr>
                <a:defRPr/>
              </a:pPr>
              <a:t>2/17/2015</a:t>
            </a:fld>
            <a:endParaRPr lang="en-US" dirty="0"/>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r>
              <a:rPr lang="en-US"/>
              <a:t>University of Professional Studies; Introduction to Business Finance                                                             Compiled By David E. A. </a:t>
            </a:r>
            <a:r>
              <a:rPr lang="en-US" err="1"/>
              <a:t>Mensah</a:t>
            </a:r>
            <a:r>
              <a:rPr lang="en-US"/>
              <a:t> (Originally Prepared by Ross, </a:t>
            </a:r>
            <a:r>
              <a:rPr lang="en-US" err="1"/>
              <a:t>Westerfield</a:t>
            </a:r>
            <a:r>
              <a:rPr lang="en-US"/>
              <a:t> and Jordan)</a:t>
            </a: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fld id="{31108BBC-1FE6-4FF2-9B14-313EF8881E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Lst>
  <p:timing>
    <p:tnLst>
      <p:par>
        <p:cTn id="1" dur="indefinite" restart="never" nodeType="tmRoot"/>
      </p:par>
    </p:tnLst>
  </p:timing>
  <p:hf sldNum="0" hdr="0" ftr="0"/>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Century Schoolbook" pitchFamily="18" charset="0"/>
        </a:defRPr>
      </a:lvl2pPr>
      <a:lvl3pPr algn="ctr" rtl="0" eaLnBrk="0" fontAlgn="base" hangingPunct="0">
        <a:spcBef>
          <a:spcPct val="0"/>
        </a:spcBef>
        <a:spcAft>
          <a:spcPct val="0"/>
        </a:spcAft>
        <a:defRPr sz="3200">
          <a:solidFill>
            <a:schemeClr val="bg1"/>
          </a:solidFill>
          <a:latin typeface="Century Schoolbook" pitchFamily="18" charset="0"/>
        </a:defRPr>
      </a:lvl3pPr>
      <a:lvl4pPr algn="ctr" rtl="0" eaLnBrk="0" fontAlgn="base" hangingPunct="0">
        <a:spcBef>
          <a:spcPct val="0"/>
        </a:spcBef>
        <a:spcAft>
          <a:spcPct val="0"/>
        </a:spcAft>
        <a:defRPr sz="3200">
          <a:solidFill>
            <a:schemeClr val="bg1"/>
          </a:solidFill>
          <a:latin typeface="Century Schoolbook" pitchFamily="18" charset="0"/>
        </a:defRPr>
      </a:lvl4pPr>
      <a:lvl5pPr algn="ctr" rtl="0" eaLnBrk="0" fontAlgn="base" hangingPunct="0">
        <a:spcBef>
          <a:spcPct val="0"/>
        </a:spcBef>
        <a:spcAft>
          <a:spcPct val="0"/>
        </a:spcAft>
        <a:defRPr sz="3200">
          <a:solidFill>
            <a:schemeClr val="bg1"/>
          </a:solidFill>
          <a:latin typeface="Century Schoolbook" pitchFamily="18" charset="0"/>
        </a:defRPr>
      </a:lvl5pPr>
      <a:lvl6pPr marL="457200" algn="ctr" rtl="0" fontAlgn="base">
        <a:spcBef>
          <a:spcPct val="0"/>
        </a:spcBef>
        <a:spcAft>
          <a:spcPct val="0"/>
        </a:spcAft>
        <a:defRPr sz="3200">
          <a:solidFill>
            <a:schemeClr val="bg1"/>
          </a:solidFill>
          <a:latin typeface="Century Schoolbook" pitchFamily="18" charset="0"/>
        </a:defRPr>
      </a:lvl6pPr>
      <a:lvl7pPr marL="914400" algn="ctr" rtl="0" fontAlgn="base">
        <a:spcBef>
          <a:spcPct val="0"/>
        </a:spcBef>
        <a:spcAft>
          <a:spcPct val="0"/>
        </a:spcAft>
        <a:defRPr sz="3200">
          <a:solidFill>
            <a:schemeClr val="bg1"/>
          </a:solidFill>
          <a:latin typeface="Century Schoolbook" pitchFamily="18" charset="0"/>
        </a:defRPr>
      </a:lvl7pPr>
      <a:lvl8pPr marL="1371600" algn="ctr" rtl="0" fontAlgn="base">
        <a:spcBef>
          <a:spcPct val="0"/>
        </a:spcBef>
        <a:spcAft>
          <a:spcPct val="0"/>
        </a:spcAft>
        <a:defRPr sz="3200">
          <a:solidFill>
            <a:schemeClr val="bg1"/>
          </a:solidFill>
          <a:latin typeface="Century Schoolbook" pitchFamily="18" charset="0"/>
        </a:defRPr>
      </a:lvl8pPr>
      <a:lvl9pPr marL="1828800" algn="ctr" rtl="0" fontAlgn="base">
        <a:spcBef>
          <a:spcPct val="0"/>
        </a:spcBef>
        <a:spcAft>
          <a:spcPct val="0"/>
        </a:spcAft>
        <a:defRPr sz="3200">
          <a:solidFill>
            <a:schemeClr val="bg1"/>
          </a:solidFill>
          <a:latin typeface="Century Schoolbook" pitchFamily="18"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E68422"/>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46648"/>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758085"/>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8.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Microsoft_Word_97_-_2003_Document1.doc"/></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finance.yahoo.co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052638"/>
            <a:ext cx="1981200" cy="1828800"/>
          </a:xfrm>
        </p:spPr>
        <p:txBody>
          <a:bodyPr/>
          <a:lstStyle/>
          <a:p>
            <a:pPr eaLnBrk="1" fontAlgn="auto" hangingPunct="1">
              <a:spcAft>
                <a:spcPts val="0"/>
              </a:spcAft>
              <a:defRPr/>
            </a:pPr>
            <a:r>
              <a:rPr lang="en-GB" sz="2000" dirty="0" smtClean="0"/>
              <a:t>LECTURE 1</a:t>
            </a:r>
            <a:endParaRPr lang="en-GB" sz="2000" dirty="0"/>
          </a:p>
        </p:txBody>
      </p:sp>
      <p:sp>
        <p:nvSpPr>
          <p:cNvPr id="2" name="Title 1"/>
          <p:cNvSpPr>
            <a:spLocks noGrp="1"/>
          </p:cNvSpPr>
          <p:nvPr>
            <p:ph type="title"/>
          </p:nvPr>
        </p:nvSpPr>
        <p:spPr>
          <a:xfrm>
            <a:off x="457200" y="1219200"/>
            <a:ext cx="6324600" cy="3276600"/>
          </a:xfrm>
        </p:spPr>
        <p:txBody>
          <a:bodyPr/>
          <a:lstStyle/>
          <a:p>
            <a:pPr algn="ctr" eaLnBrk="1" fontAlgn="auto" hangingPunct="1">
              <a:spcAft>
                <a:spcPts val="0"/>
              </a:spcAft>
              <a:defRPr/>
            </a:pPr>
            <a:r>
              <a:rPr lang="en-GB" dirty="0" smtClean="0"/>
              <a:t>Introduction to business finance</a:t>
            </a:r>
            <a:br>
              <a:rPr lang="en-GB" dirty="0" smtClean="0"/>
            </a:br>
            <a:r>
              <a:rPr lang="en-GB" dirty="0" smtClean="0"/>
              <a:t/>
            </a:r>
            <a:br>
              <a:rPr lang="en-GB" dirty="0" smtClean="0"/>
            </a:br>
            <a:r>
              <a:rPr lang="en-GB" cap="none" dirty="0" smtClean="0"/>
              <a:t/>
            </a:r>
            <a:br>
              <a:rPr lang="en-GB" cap="none" dirty="0" smtClean="0"/>
            </a:br>
            <a:r>
              <a:rPr lang="en-GB" sz="2800" i="1" cap="none" dirty="0" smtClean="0"/>
              <a:t>Facilitator: David </a:t>
            </a:r>
            <a:r>
              <a:rPr lang="en-GB" sz="2800" i="1" cap="none" dirty="0" err="1" smtClean="0"/>
              <a:t>Mensah</a:t>
            </a:r>
            <a:r>
              <a:rPr lang="en-GB" sz="2800" i="1" dirty="0" smtClean="0"/>
              <a:t/>
            </a:r>
            <a:br>
              <a:rPr lang="en-GB" sz="2800" i="1" dirty="0" smtClean="0"/>
            </a:br>
            <a:endParaRPr lang="en-GB" sz="3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4850" y="4800600"/>
            <a:ext cx="1936750" cy="1936750"/>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3200" dirty="0" smtClean="0"/>
              <a:t>BUSINESS FINANCE</a:t>
            </a:r>
          </a:p>
          <a:p>
            <a:pPr marL="548640" lvl="1" indent="-182880" eaLnBrk="1" fontAlgn="auto" hangingPunct="1">
              <a:spcAft>
                <a:spcPts val="0"/>
              </a:spcAft>
              <a:defRPr/>
            </a:pPr>
            <a:r>
              <a:rPr lang="en-US" sz="2800" dirty="0"/>
              <a:t>Some important questions that are answered using finance</a:t>
            </a:r>
          </a:p>
          <a:p>
            <a:pPr marL="822960" lvl="2" indent="-182880" eaLnBrk="1" fontAlgn="auto" hangingPunct="1">
              <a:spcAft>
                <a:spcPts val="0"/>
              </a:spcAft>
              <a:buClr>
                <a:schemeClr val="accent3"/>
              </a:buClr>
              <a:defRPr/>
            </a:pPr>
            <a:r>
              <a:rPr lang="en-US" sz="2400" dirty="0"/>
              <a:t>What long-term investments should the firm take on?</a:t>
            </a:r>
          </a:p>
          <a:p>
            <a:pPr marL="822960" lvl="2" indent="-182880" eaLnBrk="1" fontAlgn="auto" hangingPunct="1">
              <a:spcAft>
                <a:spcPts val="0"/>
              </a:spcAft>
              <a:buClr>
                <a:schemeClr val="accent3"/>
              </a:buClr>
              <a:defRPr/>
            </a:pPr>
            <a:r>
              <a:rPr lang="en-US" sz="2400" dirty="0"/>
              <a:t>Where will we get the long-term financing to pay for the investments?</a:t>
            </a:r>
          </a:p>
          <a:p>
            <a:pPr marL="822960" lvl="2" indent="-182880" eaLnBrk="1" fontAlgn="auto" hangingPunct="1">
              <a:spcAft>
                <a:spcPts val="0"/>
              </a:spcAft>
              <a:buClr>
                <a:schemeClr val="accent3"/>
              </a:buClr>
              <a:defRPr/>
            </a:pPr>
            <a:r>
              <a:rPr lang="en-US" sz="2400" dirty="0"/>
              <a:t>How will we manage the everyday financial activities of the firm?</a:t>
            </a:r>
          </a:p>
          <a:p>
            <a:pPr marL="548640" lvl="1" indent="-182880" eaLnBrk="1" fontAlgn="auto" hangingPunct="1">
              <a:spcAft>
                <a:spcPts val="0"/>
              </a:spcAft>
              <a:defRPr/>
            </a:pPr>
            <a:endParaRPr lang="en-GB" sz="2000"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46326A05-B086-4E95-B14C-CE437E35033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51" descr="fig_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6713" y="1719263"/>
            <a:ext cx="5895975" cy="440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6434" name="Rectangle 2"/>
          <p:cNvSpPr>
            <a:spLocks noGrp="1" noChangeArrowheads="1"/>
          </p:cNvSpPr>
          <p:nvPr>
            <p:ph type="title"/>
          </p:nvPr>
        </p:nvSpPr>
        <p:spPr/>
        <p:txBody>
          <a:bodyPr/>
          <a:lstStyle/>
          <a:p>
            <a:pPr eaLnBrk="1" hangingPunct="1">
              <a:defRPr/>
            </a:pPr>
            <a:r>
              <a:rPr lang="en-US" dirty="0" smtClean="0"/>
              <a:t>Present Value of $1 for Different Periods and Rates</a:t>
            </a:r>
            <a:endParaRPr lang="en-US" sz="4000" dirty="0" smtClean="0"/>
          </a:p>
        </p:txBody>
      </p:sp>
      <p:sp>
        <p:nvSpPr>
          <p:cNvPr id="2" name="Date Placeholder 1"/>
          <p:cNvSpPr>
            <a:spLocks noGrp="1"/>
          </p:cNvSpPr>
          <p:nvPr>
            <p:ph type="dt" sz="quarter" idx="10"/>
          </p:nvPr>
        </p:nvSpPr>
        <p:spPr/>
        <p:txBody>
          <a:bodyPr/>
          <a:lstStyle/>
          <a:p>
            <a:pPr>
              <a:defRPr/>
            </a:pPr>
            <a:fld id="{C23CB24D-A6C8-4640-84F1-336827C3C2F0}"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p:txBody>
          <a:bodyPr>
            <a:normAutofit fontScale="85000" lnSpcReduction="10000"/>
          </a:bodyPr>
          <a:lstStyle/>
          <a:p>
            <a:pPr eaLnBrk="1" hangingPunct="1">
              <a:defRPr/>
            </a:pPr>
            <a:r>
              <a:rPr lang="en-US" sz="3000" dirty="0" smtClean="0"/>
              <a:t>You currently have $100 available for investment for a 21-year period.  At what interest rate must you invest this amount in order for it to be worth $500 at maturity?</a:t>
            </a:r>
          </a:p>
          <a:p>
            <a:pPr eaLnBrk="1" hangingPunct="1">
              <a:buFontTx/>
              <a:buNone/>
              <a:defRPr/>
            </a:pPr>
            <a:endParaRPr lang="en-US" sz="3000" dirty="0" smtClean="0"/>
          </a:p>
          <a:p>
            <a:pPr eaLnBrk="1" hangingPunct="1">
              <a:defRPr/>
            </a:pPr>
            <a:r>
              <a:rPr lang="en-US" sz="3000" i="1" dirty="0" smtClean="0"/>
              <a:t>r</a:t>
            </a:r>
            <a:r>
              <a:rPr lang="en-US" sz="3000" dirty="0" smtClean="0"/>
              <a:t> can be solved in one of three ways:</a:t>
            </a:r>
          </a:p>
          <a:p>
            <a:pPr lvl="1" eaLnBrk="1" hangingPunct="1">
              <a:defRPr/>
            </a:pPr>
            <a:r>
              <a:rPr lang="en-US" sz="2600" dirty="0" smtClean="0"/>
              <a:t>Use a financial calculator</a:t>
            </a:r>
          </a:p>
          <a:p>
            <a:pPr lvl="1" eaLnBrk="1" hangingPunct="1">
              <a:defRPr/>
            </a:pPr>
            <a:r>
              <a:rPr lang="en-US" sz="2600" dirty="0" smtClean="0"/>
              <a:t>Take the </a:t>
            </a:r>
            <a:r>
              <a:rPr lang="en-US" sz="2600" i="1" dirty="0" smtClean="0"/>
              <a:t>n</a:t>
            </a:r>
            <a:r>
              <a:rPr lang="en-US" sz="2600" baseline="30000" dirty="0" smtClean="0"/>
              <a:t>th</a:t>
            </a:r>
            <a:r>
              <a:rPr lang="en-US" sz="2600" dirty="0" smtClean="0"/>
              <a:t> root of both sides of the equation</a:t>
            </a:r>
          </a:p>
          <a:p>
            <a:pPr lvl="1" eaLnBrk="1" hangingPunct="1">
              <a:defRPr/>
            </a:pPr>
            <a:r>
              <a:rPr lang="en-US" sz="2600" dirty="0" smtClean="0"/>
              <a:t>Use the future value tables to find a corresponding value.  In this example, you need to find the </a:t>
            </a:r>
            <a:r>
              <a:rPr lang="en-US" sz="2600" i="1" dirty="0" smtClean="0"/>
              <a:t>r</a:t>
            </a:r>
            <a:r>
              <a:rPr lang="en-US" sz="2600" dirty="0" smtClean="0"/>
              <a:t>  for which the FVIF after 21 years is 5 (500/100).</a:t>
            </a:r>
            <a:endParaRPr lang="en-US" sz="3500" dirty="0" smtClean="0">
              <a:solidFill>
                <a:schemeClr val="tx1"/>
              </a:solidFill>
            </a:endParaRPr>
          </a:p>
          <a:p>
            <a:pPr eaLnBrk="1" hangingPunct="1">
              <a:buFontTx/>
              <a:buNone/>
              <a:defRPr/>
            </a:pPr>
            <a:r>
              <a:rPr lang="en-US" dirty="0" smtClean="0"/>
              <a:t>	</a:t>
            </a:r>
            <a:endParaRPr lang="en-US" sz="2800" dirty="0" smtClean="0"/>
          </a:p>
        </p:txBody>
      </p:sp>
      <p:sp>
        <p:nvSpPr>
          <p:cNvPr id="147458" name="Rectangle 2"/>
          <p:cNvSpPr>
            <a:spLocks noGrp="1" noChangeArrowheads="1"/>
          </p:cNvSpPr>
          <p:nvPr>
            <p:ph type="title"/>
          </p:nvPr>
        </p:nvSpPr>
        <p:spPr/>
        <p:txBody>
          <a:bodyPr/>
          <a:lstStyle/>
          <a:p>
            <a:pPr eaLnBrk="1" hangingPunct="1">
              <a:defRPr/>
            </a:pPr>
            <a:r>
              <a:rPr lang="en-US" smtClean="0"/>
              <a:t>Determining the Discount Rate</a:t>
            </a:r>
          </a:p>
        </p:txBody>
      </p:sp>
      <p:sp>
        <p:nvSpPr>
          <p:cNvPr id="2" name="Date Placeholder 1"/>
          <p:cNvSpPr>
            <a:spLocks noGrp="1"/>
          </p:cNvSpPr>
          <p:nvPr>
            <p:ph type="dt" sz="quarter" idx="10"/>
          </p:nvPr>
        </p:nvSpPr>
        <p:spPr/>
        <p:txBody>
          <a:bodyPr/>
          <a:lstStyle/>
          <a:p>
            <a:pPr>
              <a:defRPr/>
            </a:pPr>
            <a:fld id="{85E7961A-A126-49E0-9B27-05F56F86B3C8}"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p:txBody>
          <a:bodyPr/>
          <a:lstStyle/>
          <a:p>
            <a:pPr eaLnBrk="1" hangingPunct="1">
              <a:defRPr/>
            </a:pPr>
            <a:r>
              <a:rPr lang="en-AU" dirty="0" smtClean="0"/>
              <a:t>To determine the discount rate (</a:t>
            </a:r>
            <a:r>
              <a:rPr lang="en-AU" i="1" dirty="0" smtClean="0"/>
              <a:t>r</a:t>
            </a:r>
            <a:r>
              <a:rPr lang="en-AU" dirty="0" smtClean="0"/>
              <a:t>) in this example, a financial calculator is used.</a:t>
            </a:r>
          </a:p>
          <a:p>
            <a:pPr eaLnBrk="1" hangingPunct="1">
              <a:buFontTx/>
              <a:buNone/>
              <a:defRPr/>
            </a:pPr>
            <a:endParaRPr lang="en-AU" dirty="0" smtClean="0"/>
          </a:p>
          <a:p>
            <a:pPr eaLnBrk="1" hangingPunct="1">
              <a:buFontTx/>
              <a:buNone/>
              <a:defRPr/>
            </a:pPr>
            <a:r>
              <a:rPr lang="en-AU" b="1" dirty="0" smtClean="0"/>
              <a:t>	</a:t>
            </a:r>
            <a:r>
              <a:rPr lang="en-AU" b="1" u="sng" dirty="0" smtClean="0"/>
              <a:t>Enter:</a:t>
            </a:r>
          </a:p>
          <a:p>
            <a:pPr eaLnBrk="1" hangingPunct="1">
              <a:buFontTx/>
              <a:buNone/>
              <a:defRPr/>
            </a:pPr>
            <a:r>
              <a:rPr lang="en-AU" dirty="0" smtClean="0"/>
              <a:t>				21	         -100       500</a:t>
            </a:r>
          </a:p>
          <a:p>
            <a:pPr eaLnBrk="1" hangingPunct="1">
              <a:buFontTx/>
              <a:buNone/>
              <a:defRPr/>
            </a:pPr>
            <a:r>
              <a:rPr lang="en-AU" dirty="0" smtClean="0"/>
              <a:t>				</a:t>
            </a:r>
            <a:r>
              <a:rPr lang="en-AU" dirty="0" smtClean="0">
                <a:solidFill>
                  <a:srgbClr val="E88A00"/>
                </a:solidFill>
              </a:rPr>
              <a:t>N</a:t>
            </a:r>
            <a:r>
              <a:rPr lang="en-AU" dirty="0" smtClean="0"/>
              <a:t>	</a:t>
            </a:r>
            <a:r>
              <a:rPr lang="en-AU" dirty="0" smtClean="0">
                <a:solidFill>
                  <a:srgbClr val="E88A00"/>
                </a:solidFill>
              </a:rPr>
              <a:t>I/Y</a:t>
            </a:r>
            <a:r>
              <a:rPr lang="en-AU" dirty="0" smtClean="0"/>
              <a:t>	</a:t>
            </a:r>
            <a:r>
              <a:rPr lang="en-AU" dirty="0" smtClean="0">
                <a:solidFill>
                  <a:srgbClr val="E88A00"/>
                </a:solidFill>
              </a:rPr>
              <a:t>PV</a:t>
            </a:r>
            <a:r>
              <a:rPr lang="en-AU" dirty="0" smtClean="0"/>
              <a:t>	</a:t>
            </a:r>
            <a:r>
              <a:rPr lang="en-AU" dirty="0" smtClean="0">
                <a:solidFill>
                  <a:srgbClr val="E88A00"/>
                </a:solidFill>
              </a:rPr>
              <a:t>FV</a:t>
            </a:r>
            <a:r>
              <a:rPr lang="en-AU" dirty="0" smtClean="0"/>
              <a:t>	</a:t>
            </a:r>
            <a:r>
              <a:rPr lang="en-AU" dirty="0" smtClean="0">
                <a:solidFill>
                  <a:srgbClr val="E88A00"/>
                </a:solidFill>
              </a:rPr>
              <a:t>PMT</a:t>
            </a:r>
          </a:p>
          <a:p>
            <a:pPr eaLnBrk="1" hangingPunct="1">
              <a:buFontTx/>
              <a:buNone/>
              <a:defRPr/>
            </a:pPr>
            <a:r>
              <a:rPr lang="en-AU" b="1" dirty="0" smtClean="0"/>
              <a:t>	Solve for </a:t>
            </a:r>
            <a:r>
              <a:rPr lang="en-AU" dirty="0" smtClean="0">
                <a:cs typeface="Arial" pitchFamily="34" charset="0"/>
              </a:rPr>
              <a:t>→</a:t>
            </a:r>
            <a:r>
              <a:rPr lang="en-AU" dirty="0" smtClean="0"/>
              <a:t>	           	           7.97</a:t>
            </a:r>
          </a:p>
          <a:p>
            <a:pPr eaLnBrk="1" hangingPunct="1">
              <a:buFontTx/>
              <a:buNone/>
              <a:defRPr/>
            </a:pPr>
            <a:endParaRPr lang="en-AU" dirty="0" smtClean="0"/>
          </a:p>
          <a:p>
            <a:pPr eaLnBrk="1" hangingPunct="1">
              <a:buFontTx/>
              <a:buNone/>
              <a:defRPr/>
            </a:pPr>
            <a:r>
              <a:rPr lang="en-AU" i="1" dirty="0" smtClean="0">
                <a:solidFill>
                  <a:schemeClr val="tx1"/>
                </a:solidFill>
              </a:rPr>
              <a:t>	r</a:t>
            </a:r>
            <a:r>
              <a:rPr lang="en-AU" dirty="0" smtClean="0">
                <a:solidFill>
                  <a:schemeClr val="tx1"/>
                </a:solidFill>
              </a:rPr>
              <a:t> = 7.97%</a:t>
            </a:r>
          </a:p>
          <a:p>
            <a:pPr eaLnBrk="1" hangingPunct="1">
              <a:buFontTx/>
              <a:buNone/>
              <a:defRPr/>
            </a:pPr>
            <a:endParaRPr lang="en-AU" dirty="0" smtClean="0">
              <a:solidFill>
                <a:schemeClr val="tx1"/>
              </a:solidFill>
            </a:endParaRPr>
          </a:p>
          <a:p>
            <a:pPr eaLnBrk="1" hangingPunct="1">
              <a:buFontTx/>
              <a:buNone/>
              <a:defRPr/>
            </a:pPr>
            <a:r>
              <a:rPr lang="en-AU" dirty="0" smtClean="0"/>
              <a:t>	</a:t>
            </a:r>
          </a:p>
        </p:txBody>
      </p:sp>
      <p:sp>
        <p:nvSpPr>
          <p:cNvPr id="148482" name="Rectangle 2"/>
          <p:cNvSpPr>
            <a:spLocks noGrp="1" noChangeArrowheads="1"/>
          </p:cNvSpPr>
          <p:nvPr>
            <p:ph type="title"/>
          </p:nvPr>
        </p:nvSpPr>
        <p:spPr/>
        <p:txBody>
          <a:bodyPr/>
          <a:lstStyle/>
          <a:p>
            <a:pPr eaLnBrk="1" hangingPunct="1">
              <a:defRPr/>
            </a:pPr>
            <a:r>
              <a:rPr lang="en-US" smtClean="0"/>
              <a:t>Determining the Discount Rate</a:t>
            </a:r>
            <a:endParaRPr lang="en-AU" smtClean="0"/>
          </a:p>
        </p:txBody>
      </p:sp>
      <p:sp>
        <p:nvSpPr>
          <p:cNvPr id="2" name="Date Placeholder 1"/>
          <p:cNvSpPr>
            <a:spLocks noGrp="1"/>
          </p:cNvSpPr>
          <p:nvPr>
            <p:ph type="dt" sz="quarter" idx="10"/>
          </p:nvPr>
        </p:nvSpPr>
        <p:spPr/>
        <p:txBody>
          <a:bodyPr/>
          <a:lstStyle/>
          <a:p>
            <a:pPr>
              <a:defRPr/>
            </a:pPr>
            <a:fld id="{D95ED6C3-5917-496B-8B4A-09D4F098E542}" type="datetime1">
              <a:rPr lang="en-US"/>
              <a:pPr>
                <a:defRPr/>
              </a:pPr>
              <a:t>2/17/2015</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Grp="1" noChangeArrowheads="1"/>
          </p:cNvSpPr>
          <p:nvPr>
            <p:ph idx="1"/>
          </p:nvPr>
        </p:nvSpPr>
        <p:spPr/>
        <p:txBody>
          <a:bodyPr/>
          <a:lstStyle/>
          <a:p>
            <a:pPr algn="just" eaLnBrk="1" hangingPunct="1">
              <a:defRPr/>
            </a:pPr>
            <a:r>
              <a:rPr lang="en-US" smtClean="0"/>
              <a:t>The ‘Rule of 72’ is a handy rule of thumb that states:</a:t>
            </a:r>
          </a:p>
          <a:p>
            <a:pPr algn="just" eaLnBrk="1" hangingPunct="1">
              <a:defRPr/>
            </a:pPr>
            <a:endParaRPr lang="en-US" smtClean="0"/>
          </a:p>
          <a:p>
            <a:pPr lvl="1" eaLnBrk="1" hangingPunct="1">
              <a:defRPr/>
            </a:pPr>
            <a:r>
              <a:rPr lang="en-US" smtClean="0"/>
              <a:t>If you earn </a:t>
            </a:r>
            <a:r>
              <a:rPr lang="en-US" i="1" smtClean="0"/>
              <a:t>r  </a:t>
            </a:r>
            <a:r>
              <a:rPr lang="en-US" smtClean="0"/>
              <a:t>per cent per year, your money will double in about 72/</a:t>
            </a:r>
            <a:r>
              <a:rPr lang="en-US" i="1" smtClean="0"/>
              <a:t>r</a:t>
            </a:r>
            <a:r>
              <a:rPr lang="en-US" smtClean="0"/>
              <a:t>  per cent years</a:t>
            </a:r>
          </a:p>
          <a:p>
            <a:pPr lvl="1" eaLnBrk="1" hangingPunct="1">
              <a:buFont typeface="Arial" pitchFamily="34" charset="0"/>
              <a:buNone/>
              <a:defRPr/>
            </a:pPr>
            <a:endParaRPr lang="en-US" smtClean="0"/>
          </a:p>
          <a:p>
            <a:pPr eaLnBrk="1" hangingPunct="1">
              <a:defRPr/>
            </a:pPr>
            <a:r>
              <a:rPr lang="en-US" smtClean="0"/>
              <a:t>For example, if you invest at 8 per cent, your money will double in about 9 years.</a:t>
            </a:r>
          </a:p>
          <a:p>
            <a:pPr eaLnBrk="1" hangingPunct="1">
              <a:defRPr/>
            </a:pPr>
            <a:endParaRPr lang="en-US" smtClean="0"/>
          </a:p>
          <a:p>
            <a:pPr eaLnBrk="1" hangingPunct="1">
              <a:defRPr/>
            </a:pPr>
            <a:r>
              <a:rPr lang="en-US" smtClean="0"/>
              <a:t>This rule is only an approximate rule.</a:t>
            </a:r>
          </a:p>
          <a:p>
            <a:pPr lvl="1" eaLnBrk="1" hangingPunct="1">
              <a:buFont typeface="Arial" pitchFamily="34" charset="0"/>
              <a:buNone/>
              <a:defRPr/>
            </a:pPr>
            <a:endParaRPr lang="en-US" sz="2400" smtClean="0"/>
          </a:p>
        </p:txBody>
      </p:sp>
      <p:sp>
        <p:nvSpPr>
          <p:cNvPr id="149506" name="Rectangle 2"/>
          <p:cNvSpPr>
            <a:spLocks noGrp="1" noChangeArrowheads="1"/>
          </p:cNvSpPr>
          <p:nvPr>
            <p:ph type="title"/>
          </p:nvPr>
        </p:nvSpPr>
        <p:spPr/>
        <p:txBody>
          <a:bodyPr/>
          <a:lstStyle/>
          <a:p>
            <a:pPr eaLnBrk="1" hangingPunct="1">
              <a:defRPr/>
            </a:pPr>
            <a:r>
              <a:rPr lang="en-US" smtClean="0"/>
              <a:t>The Rule of 72</a:t>
            </a:r>
          </a:p>
        </p:txBody>
      </p:sp>
      <p:sp>
        <p:nvSpPr>
          <p:cNvPr id="2" name="Date Placeholder 1"/>
          <p:cNvSpPr>
            <a:spLocks noGrp="1"/>
          </p:cNvSpPr>
          <p:nvPr>
            <p:ph type="dt" sz="quarter" idx="10"/>
          </p:nvPr>
        </p:nvSpPr>
        <p:spPr/>
        <p:txBody>
          <a:bodyPr/>
          <a:lstStyle/>
          <a:p>
            <a:pPr>
              <a:defRPr/>
            </a:pPr>
            <a:fld id="{F07A367C-D7EC-4DF7-8E3C-7713B26462DB}"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p:txBody>
          <a:bodyPr/>
          <a:lstStyle/>
          <a:p>
            <a:pPr eaLnBrk="1" hangingPunct="1">
              <a:lnSpc>
                <a:spcPct val="80000"/>
              </a:lnSpc>
              <a:defRPr/>
            </a:pPr>
            <a:r>
              <a:rPr lang="en-US" dirty="0" smtClean="0"/>
              <a:t>You have been saving up to buy a new car. The total cost will be $10 000. You currently have $8000. If you can earn 6% on your money, how long will you have to wait?</a:t>
            </a:r>
          </a:p>
          <a:p>
            <a:pPr eaLnBrk="1" hangingPunct="1">
              <a:lnSpc>
                <a:spcPct val="80000"/>
              </a:lnSpc>
              <a:buFontTx/>
              <a:buNone/>
              <a:defRPr/>
            </a:pPr>
            <a:endParaRPr lang="en-US" dirty="0" smtClean="0"/>
          </a:p>
          <a:p>
            <a:pPr eaLnBrk="1" hangingPunct="1">
              <a:lnSpc>
                <a:spcPct val="80000"/>
              </a:lnSpc>
              <a:defRPr/>
            </a:pPr>
            <a:r>
              <a:rPr lang="en-AU" dirty="0" smtClean="0"/>
              <a:t>To determine the number of periods (</a:t>
            </a:r>
            <a:r>
              <a:rPr lang="en-AU" i="1" dirty="0" smtClean="0"/>
              <a:t>t</a:t>
            </a:r>
            <a:r>
              <a:rPr lang="en-AU" dirty="0" smtClean="0"/>
              <a:t>) in this example, a financial calculator is used.</a:t>
            </a:r>
          </a:p>
          <a:p>
            <a:pPr eaLnBrk="1" hangingPunct="1">
              <a:lnSpc>
                <a:spcPct val="80000"/>
              </a:lnSpc>
              <a:buFontTx/>
              <a:buNone/>
              <a:defRPr/>
            </a:pPr>
            <a:endParaRPr lang="en-AU" dirty="0" smtClean="0"/>
          </a:p>
          <a:p>
            <a:pPr eaLnBrk="1" hangingPunct="1">
              <a:lnSpc>
                <a:spcPct val="80000"/>
              </a:lnSpc>
              <a:buFontTx/>
              <a:buNone/>
              <a:defRPr/>
            </a:pPr>
            <a:r>
              <a:rPr lang="en-AU" sz="1800" b="1" dirty="0" smtClean="0"/>
              <a:t>	</a:t>
            </a:r>
            <a:r>
              <a:rPr lang="en-AU" b="1" u="sng" dirty="0" smtClean="0"/>
              <a:t>Enter:</a:t>
            </a:r>
          </a:p>
          <a:p>
            <a:pPr eaLnBrk="1" hangingPunct="1">
              <a:lnSpc>
                <a:spcPct val="80000"/>
              </a:lnSpc>
              <a:buFontTx/>
              <a:buNone/>
              <a:defRPr/>
            </a:pPr>
            <a:r>
              <a:rPr lang="en-AU" dirty="0" smtClean="0"/>
              <a:t>				 	 6       -8000    10 000</a:t>
            </a:r>
          </a:p>
          <a:p>
            <a:pPr eaLnBrk="1" hangingPunct="1">
              <a:lnSpc>
                <a:spcPct val="80000"/>
              </a:lnSpc>
              <a:buFontTx/>
              <a:buNone/>
              <a:defRPr/>
            </a:pPr>
            <a:r>
              <a:rPr lang="en-AU" dirty="0" smtClean="0"/>
              <a:t>				</a:t>
            </a:r>
            <a:r>
              <a:rPr lang="en-AU" dirty="0" smtClean="0">
                <a:solidFill>
                  <a:srgbClr val="E88A00"/>
                </a:solidFill>
              </a:rPr>
              <a:t>N</a:t>
            </a:r>
            <a:r>
              <a:rPr lang="en-AU" dirty="0" smtClean="0"/>
              <a:t>	</a:t>
            </a:r>
            <a:r>
              <a:rPr lang="en-AU" dirty="0" smtClean="0">
                <a:solidFill>
                  <a:srgbClr val="E88A00"/>
                </a:solidFill>
              </a:rPr>
              <a:t>I/Y</a:t>
            </a:r>
            <a:r>
              <a:rPr lang="en-AU" dirty="0" smtClean="0"/>
              <a:t>	</a:t>
            </a:r>
            <a:r>
              <a:rPr lang="en-AU" dirty="0" smtClean="0">
                <a:solidFill>
                  <a:srgbClr val="E88A00"/>
                </a:solidFill>
              </a:rPr>
              <a:t>PV</a:t>
            </a:r>
            <a:r>
              <a:rPr lang="en-AU" dirty="0" smtClean="0"/>
              <a:t>	</a:t>
            </a:r>
            <a:r>
              <a:rPr lang="en-AU" dirty="0" smtClean="0">
                <a:solidFill>
                  <a:srgbClr val="E88A00"/>
                </a:solidFill>
              </a:rPr>
              <a:t>FV</a:t>
            </a:r>
            <a:r>
              <a:rPr lang="en-AU" dirty="0" smtClean="0"/>
              <a:t>	</a:t>
            </a:r>
            <a:r>
              <a:rPr lang="en-AU" dirty="0" smtClean="0">
                <a:solidFill>
                  <a:srgbClr val="E88A00"/>
                </a:solidFill>
              </a:rPr>
              <a:t>PMT</a:t>
            </a:r>
          </a:p>
          <a:p>
            <a:pPr eaLnBrk="1" hangingPunct="1">
              <a:lnSpc>
                <a:spcPct val="80000"/>
              </a:lnSpc>
              <a:buFontTx/>
              <a:buNone/>
              <a:defRPr/>
            </a:pPr>
            <a:r>
              <a:rPr lang="en-AU" b="1" dirty="0" smtClean="0"/>
              <a:t>	Solve for </a:t>
            </a:r>
            <a:r>
              <a:rPr lang="en-AU" dirty="0" smtClean="0">
                <a:cs typeface="Arial" pitchFamily="34" charset="0"/>
              </a:rPr>
              <a:t>→</a:t>
            </a:r>
            <a:r>
              <a:rPr lang="en-AU" dirty="0" smtClean="0"/>
              <a:t>	           3.83</a:t>
            </a:r>
          </a:p>
          <a:p>
            <a:pPr eaLnBrk="1" hangingPunct="1">
              <a:lnSpc>
                <a:spcPct val="80000"/>
              </a:lnSpc>
              <a:buFontTx/>
              <a:buNone/>
              <a:defRPr/>
            </a:pPr>
            <a:endParaRPr lang="en-AU" dirty="0" smtClean="0"/>
          </a:p>
          <a:p>
            <a:pPr eaLnBrk="1" hangingPunct="1">
              <a:lnSpc>
                <a:spcPct val="80000"/>
              </a:lnSpc>
              <a:buFontTx/>
              <a:buNone/>
              <a:defRPr/>
            </a:pPr>
            <a:r>
              <a:rPr lang="en-AU" i="1" dirty="0" smtClean="0">
                <a:solidFill>
                  <a:schemeClr val="tx1"/>
                </a:solidFill>
              </a:rPr>
              <a:t>	t = </a:t>
            </a:r>
            <a:r>
              <a:rPr lang="en-AU" dirty="0" smtClean="0">
                <a:solidFill>
                  <a:schemeClr val="tx1"/>
                </a:solidFill>
              </a:rPr>
              <a:t>3.83 years</a:t>
            </a:r>
          </a:p>
          <a:p>
            <a:pPr eaLnBrk="1" hangingPunct="1">
              <a:lnSpc>
                <a:spcPct val="80000"/>
              </a:lnSpc>
              <a:buFontTx/>
              <a:buNone/>
              <a:defRPr/>
            </a:pPr>
            <a:endParaRPr lang="en-AU" dirty="0" smtClean="0">
              <a:solidFill>
                <a:schemeClr val="tx1"/>
              </a:solidFill>
            </a:endParaRPr>
          </a:p>
          <a:p>
            <a:pPr eaLnBrk="1" hangingPunct="1">
              <a:lnSpc>
                <a:spcPct val="80000"/>
              </a:lnSpc>
              <a:defRPr/>
            </a:pPr>
            <a:endParaRPr lang="en-AU" sz="1800" dirty="0" smtClean="0"/>
          </a:p>
        </p:txBody>
      </p:sp>
      <p:sp>
        <p:nvSpPr>
          <p:cNvPr id="150530" name="Rectangle 2"/>
          <p:cNvSpPr>
            <a:spLocks noGrp="1" noChangeArrowheads="1"/>
          </p:cNvSpPr>
          <p:nvPr>
            <p:ph type="title"/>
          </p:nvPr>
        </p:nvSpPr>
        <p:spPr/>
        <p:txBody>
          <a:bodyPr/>
          <a:lstStyle/>
          <a:p>
            <a:pPr eaLnBrk="1" hangingPunct="1">
              <a:defRPr/>
            </a:pPr>
            <a:r>
              <a:rPr lang="en-AU" smtClean="0"/>
              <a:t>Finding the Number of Periods</a:t>
            </a:r>
          </a:p>
        </p:txBody>
      </p:sp>
      <p:sp>
        <p:nvSpPr>
          <p:cNvPr id="2" name="Date Placeholder 1"/>
          <p:cNvSpPr>
            <a:spLocks noGrp="1"/>
          </p:cNvSpPr>
          <p:nvPr>
            <p:ph type="dt" sz="quarter" idx="10"/>
          </p:nvPr>
        </p:nvSpPr>
        <p:spPr/>
        <p:txBody>
          <a:bodyPr/>
          <a:lstStyle/>
          <a:p>
            <a:pPr>
              <a:defRPr/>
            </a:pPr>
            <a:fld id="{02F2C6F8-062E-4298-8B71-CA286099EDF7}" type="datetime1">
              <a:rPr lang="en-US"/>
              <a:pPr>
                <a:defRPr/>
              </a:pPr>
              <a:t>2/17/2015</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p:txBody>
          <a:bodyPr/>
          <a:lstStyle/>
          <a:p>
            <a:pPr algn="just" eaLnBrk="1" hangingPunct="1">
              <a:lnSpc>
                <a:spcPct val="90000"/>
              </a:lnSpc>
              <a:defRPr/>
            </a:pPr>
            <a:r>
              <a:rPr lang="en-US" dirty="0" smtClean="0"/>
              <a:t>You deposit $1000 now, $1500 in one year, $2000 in two years and $2500 in three years in an account paying 10 per cent interest per annum.  How much do you have in the account at the end of the third year? </a:t>
            </a:r>
          </a:p>
          <a:p>
            <a:pPr algn="just" eaLnBrk="1" hangingPunct="1">
              <a:lnSpc>
                <a:spcPct val="90000"/>
              </a:lnSpc>
              <a:defRPr/>
            </a:pPr>
            <a:endParaRPr lang="en-US" dirty="0" smtClean="0"/>
          </a:p>
          <a:p>
            <a:pPr eaLnBrk="1" hangingPunct="1">
              <a:lnSpc>
                <a:spcPct val="90000"/>
              </a:lnSpc>
              <a:defRPr/>
            </a:pPr>
            <a:r>
              <a:rPr lang="en-US" dirty="0" smtClean="0"/>
              <a:t>You can solve by either:</a:t>
            </a:r>
          </a:p>
          <a:p>
            <a:pPr marL="914400" lvl="1" indent="-457200" eaLnBrk="1" hangingPunct="1">
              <a:lnSpc>
                <a:spcPct val="90000"/>
              </a:lnSpc>
              <a:defRPr/>
            </a:pPr>
            <a:r>
              <a:rPr lang="en-US" dirty="0" smtClean="0"/>
              <a:t>compounding the accumulated balance forward one year at a time</a:t>
            </a:r>
          </a:p>
          <a:p>
            <a:pPr marL="914400" lvl="1" indent="-457200" eaLnBrk="1" hangingPunct="1">
              <a:lnSpc>
                <a:spcPct val="90000"/>
              </a:lnSpc>
              <a:defRPr/>
            </a:pPr>
            <a:r>
              <a:rPr lang="en-US" dirty="0" smtClean="0"/>
              <a:t>calculating the future value of each cash flow first and then totaling them.</a:t>
            </a:r>
          </a:p>
        </p:txBody>
      </p:sp>
      <p:sp>
        <p:nvSpPr>
          <p:cNvPr id="151554" name="Rectangle 2"/>
          <p:cNvSpPr>
            <a:spLocks noGrp="1" noChangeArrowheads="1"/>
          </p:cNvSpPr>
          <p:nvPr>
            <p:ph type="title"/>
          </p:nvPr>
        </p:nvSpPr>
        <p:spPr/>
        <p:txBody>
          <a:bodyPr/>
          <a:lstStyle/>
          <a:p>
            <a:pPr eaLnBrk="1" hangingPunct="1">
              <a:defRPr/>
            </a:pPr>
            <a:r>
              <a:rPr lang="en-US" smtClean="0"/>
              <a:t>Future Value of Multiple Cash Flows</a:t>
            </a:r>
          </a:p>
        </p:txBody>
      </p:sp>
      <p:sp>
        <p:nvSpPr>
          <p:cNvPr id="2" name="Date Placeholder 1"/>
          <p:cNvSpPr>
            <a:spLocks noGrp="1"/>
          </p:cNvSpPr>
          <p:nvPr>
            <p:ph type="dt" sz="quarter" idx="10"/>
          </p:nvPr>
        </p:nvSpPr>
        <p:spPr/>
        <p:txBody>
          <a:bodyPr/>
          <a:lstStyle/>
          <a:p>
            <a:pPr>
              <a:defRPr/>
            </a:pPr>
            <a:fld id="{2A610877-F449-4FF9-B32D-95CE2368C725}"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p:txBody>
          <a:bodyPr/>
          <a:lstStyle/>
          <a:p>
            <a:pPr eaLnBrk="1" hangingPunct="1">
              <a:defRPr/>
            </a:pPr>
            <a:r>
              <a:rPr lang="en-US" dirty="0" smtClean="0">
                <a:solidFill>
                  <a:srgbClr val="E88A00"/>
                </a:solidFill>
              </a:rPr>
              <a:t>Solution 1</a:t>
            </a:r>
          </a:p>
          <a:p>
            <a:pPr lvl="1" eaLnBrk="1" hangingPunct="1">
              <a:defRPr/>
            </a:pPr>
            <a:r>
              <a:rPr lang="en-US" dirty="0" smtClean="0"/>
              <a:t>End of year 1:	($1 000 </a:t>
            </a:r>
            <a:r>
              <a:rPr lang="en-US" dirty="0" smtClean="0">
                <a:sym typeface="Symbol" pitchFamily="18" charset="2"/>
              </a:rPr>
              <a:t> 1.10) + $1 500 =	$2 600</a:t>
            </a:r>
          </a:p>
          <a:p>
            <a:pPr lvl="1" eaLnBrk="1" hangingPunct="1">
              <a:defRPr/>
            </a:pPr>
            <a:r>
              <a:rPr lang="en-US" dirty="0" smtClean="0">
                <a:sym typeface="Symbol" pitchFamily="18" charset="2"/>
              </a:rPr>
              <a:t>End of year 2:	($2 600  1.10) + $2 000 =	$4 860</a:t>
            </a:r>
          </a:p>
          <a:p>
            <a:pPr lvl="1" eaLnBrk="1" hangingPunct="1">
              <a:defRPr/>
            </a:pPr>
            <a:r>
              <a:rPr lang="en-US" dirty="0" smtClean="0">
                <a:sym typeface="Symbol" pitchFamily="18" charset="2"/>
              </a:rPr>
              <a:t>End of year 3:	($4 860  1.10) + $2 500 =	$7 846</a:t>
            </a:r>
          </a:p>
          <a:p>
            <a:pPr eaLnBrk="1" hangingPunct="1">
              <a:defRPr/>
            </a:pPr>
            <a:endParaRPr lang="en-US" dirty="0" smtClean="0"/>
          </a:p>
          <a:p>
            <a:pPr eaLnBrk="1" hangingPunct="1">
              <a:defRPr/>
            </a:pPr>
            <a:r>
              <a:rPr lang="en-US" dirty="0" smtClean="0">
                <a:solidFill>
                  <a:srgbClr val="E88A00"/>
                </a:solidFill>
              </a:rPr>
              <a:t>Solution 2</a:t>
            </a:r>
          </a:p>
          <a:p>
            <a:pPr eaLnBrk="1" hangingPunct="1">
              <a:buFontTx/>
              <a:buNone/>
              <a:defRPr/>
            </a:pPr>
            <a:r>
              <a:rPr lang="en-US" sz="1800" dirty="0" smtClean="0"/>
              <a:t>		</a:t>
            </a:r>
            <a:r>
              <a:rPr lang="en-US" dirty="0" smtClean="0"/>
              <a:t>$1 000 </a:t>
            </a:r>
            <a:r>
              <a:rPr lang="en-US" dirty="0" smtClean="0">
                <a:sym typeface="Symbol" pitchFamily="18" charset="2"/>
              </a:rPr>
              <a:t> (1.10)</a:t>
            </a:r>
            <a:r>
              <a:rPr lang="en-US" baseline="30000" dirty="0" smtClean="0">
                <a:sym typeface="Symbol" pitchFamily="18" charset="2"/>
              </a:rPr>
              <a:t>3  </a:t>
            </a:r>
            <a:r>
              <a:rPr lang="en-US" dirty="0" smtClean="0">
                <a:sym typeface="Symbol" pitchFamily="18" charset="2"/>
              </a:rPr>
              <a:t>	=	$1 331</a:t>
            </a:r>
          </a:p>
          <a:p>
            <a:pPr eaLnBrk="1" hangingPunct="1">
              <a:buFontTx/>
              <a:buNone/>
              <a:defRPr/>
            </a:pPr>
            <a:r>
              <a:rPr lang="en-US" dirty="0" smtClean="0">
                <a:sym typeface="Symbol" pitchFamily="18" charset="2"/>
              </a:rPr>
              <a:t>		$1 500  (1.10)</a:t>
            </a:r>
            <a:r>
              <a:rPr lang="en-US" baseline="30000" dirty="0" smtClean="0">
                <a:sym typeface="Symbol" pitchFamily="18" charset="2"/>
              </a:rPr>
              <a:t>2  	</a:t>
            </a:r>
            <a:r>
              <a:rPr lang="en-US" dirty="0" smtClean="0">
                <a:sym typeface="Symbol" pitchFamily="18" charset="2"/>
              </a:rPr>
              <a:t>=	$1 815</a:t>
            </a:r>
          </a:p>
          <a:p>
            <a:pPr eaLnBrk="1" hangingPunct="1">
              <a:buFontTx/>
              <a:buNone/>
              <a:defRPr/>
            </a:pPr>
            <a:r>
              <a:rPr lang="en-US" dirty="0" smtClean="0">
                <a:sym typeface="Symbol" pitchFamily="18" charset="2"/>
              </a:rPr>
              <a:t>		$2 000  (1.10)</a:t>
            </a:r>
            <a:r>
              <a:rPr lang="en-US" baseline="30000" dirty="0" smtClean="0">
                <a:sym typeface="Symbol" pitchFamily="18" charset="2"/>
              </a:rPr>
              <a:t>1</a:t>
            </a:r>
            <a:r>
              <a:rPr lang="en-US" dirty="0" smtClean="0">
                <a:sym typeface="Symbol" pitchFamily="18" charset="2"/>
              </a:rPr>
              <a:t>	=	$2 200</a:t>
            </a:r>
          </a:p>
          <a:p>
            <a:pPr eaLnBrk="1" hangingPunct="1">
              <a:buFontTx/>
              <a:buNone/>
              <a:defRPr/>
            </a:pPr>
            <a:r>
              <a:rPr lang="en-US" dirty="0" smtClean="0">
                <a:sym typeface="Symbol" pitchFamily="18" charset="2"/>
              </a:rPr>
              <a:t>		$2 500  1.00		=	</a:t>
            </a:r>
            <a:r>
              <a:rPr lang="en-US" u="sng" dirty="0" smtClean="0">
                <a:sym typeface="Symbol" pitchFamily="18" charset="2"/>
              </a:rPr>
              <a:t>$2 500</a:t>
            </a:r>
            <a:endParaRPr lang="en-US" dirty="0" smtClean="0">
              <a:sym typeface="Symbol" pitchFamily="18" charset="2"/>
            </a:endParaRPr>
          </a:p>
          <a:p>
            <a:pPr eaLnBrk="1" hangingPunct="1">
              <a:buFontTx/>
              <a:buNone/>
              <a:defRPr/>
            </a:pPr>
            <a:r>
              <a:rPr lang="en-US" dirty="0" smtClean="0">
                <a:sym typeface="Symbol" pitchFamily="18" charset="2"/>
              </a:rPr>
              <a:t>		</a:t>
            </a:r>
            <a:r>
              <a:rPr lang="en-US" b="1" dirty="0" smtClean="0">
                <a:sym typeface="Symbol" pitchFamily="18" charset="2"/>
              </a:rPr>
              <a:t>Total	</a:t>
            </a:r>
            <a:r>
              <a:rPr lang="en-US" dirty="0" smtClean="0">
                <a:sym typeface="Symbol" pitchFamily="18" charset="2"/>
              </a:rPr>
              <a:t>		=	</a:t>
            </a:r>
            <a:r>
              <a:rPr lang="en-US" u="sng" dirty="0" smtClean="0">
                <a:sym typeface="Symbol" pitchFamily="18" charset="2"/>
              </a:rPr>
              <a:t>$7 846</a:t>
            </a:r>
            <a:endParaRPr lang="en-US" dirty="0" smtClean="0"/>
          </a:p>
        </p:txBody>
      </p:sp>
      <p:sp>
        <p:nvSpPr>
          <p:cNvPr id="152578" name="Rectangle 2"/>
          <p:cNvSpPr>
            <a:spLocks noGrp="1" noChangeArrowheads="1"/>
          </p:cNvSpPr>
          <p:nvPr>
            <p:ph type="title"/>
          </p:nvPr>
        </p:nvSpPr>
        <p:spPr/>
        <p:txBody>
          <a:bodyPr/>
          <a:lstStyle/>
          <a:p>
            <a:pPr eaLnBrk="1" hangingPunct="1">
              <a:defRPr/>
            </a:pPr>
            <a:r>
              <a:rPr lang="en-US" smtClean="0"/>
              <a:t>Solutions</a:t>
            </a:r>
          </a:p>
        </p:txBody>
      </p:sp>
      <p:sp>
        <p:nvSpPr>
          <p:cNvPr id="2" name="Date Placeholder 1"/>
          <p:cNvSpPr>
            <a:spLocks noGrp="1"/>
          </p:cNvSpPr>
          <p:nvPr>
            <p:ph type="dt" sz="quarter" idx="10"/>
          </p:nvPr>
        </p:nvSpPr>
        <p:spPr/>
        <p:txBody>
          <a:bodyPr/>
          <a:lstStyle/>
          <a:p>
            <a:pPr>
              <a:defRPr/>
            </a:pPr>
            <a:fld id="{6E782407-7C3C-4A63-9372-3C3BCF9679D6}"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dirty="0" smtClean="0"/>
              <a:t>Solutions on Time Lines</a:t>
            </a:r>
          </a:p>
        </p:txBody>
      </p:sp>
      <p:grpSp>
        <p:nvGrpSpPr>
          <p:cNvPr id="124931" name="Group 2"/>
          <p:cNvGrpSpPr>
            <a:grpSpLocks/>
          </p:cNvGrpSpPr>
          <p:nvPr/>
        </p:nvGrpSpPr>
        <p:grpSpPr bwMode="auto">
          <a:xfrm>
            <a:off x="228600" y="1785938"/>
            <a:ext cx="8915400" cy="4233862"/>
            <a:chOff x="1203325" y="1379538"/>
            <a:chExt cx="7107238" cy="4233862"/>
          </a:xfrm>
        </p:grpSpPr>
        <p:sp>
          <p:nvSpPr>
            <p:cNvPr id="124933" name="Rectangle 3"/>
            <p:cNvSpPr>
              <a:spLocks noChangeArrowheads="1"/>
            </p:cNvSpPr>
            <p:nvPr/>
          </p:nvSpPr>
          <p:spPr bwMode="auto">
            <a:xfrm>
              <a:off x="1598613" y="1379538"/>
              <a:ext cx="619125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marL="342900" indent="-342900">
                <a:spcBef>
                  <a:spcPct val="20000"/>
                </a:spcBef>
                <a:buClr>
                  <a:srgbClr val="4A2004"/>
                </a:buClr>
              </a:pPr>
              <a:r>
                <a:rPr kumimoji="1" lang="en-US" sz="1400" b="1">
                  <a:solidFill>
                    <a:srgbClr val="4A2004"/>
                  </a:solidFill>
                </a:rPr>
                <a:t>Future value calculated by compounding forward one period at a time</a:t>
              </a:r>
            </a:p>
          </p:txBody>
        </p:sp>
        <p:sp>
          <p:nvSpPr>
            <p:cNvPr id="124934" name="Rectangle 4"/>
            <p:cNvSpPr>
              <a:spLocks noChangeArrowheads="1"/>
            </p:cNvSpPr>
            <p:nvPr/>
          </p:nvSpPr>
          <p:spPr bwMode="auto">
            <a:xfrm>
              <a:off x="1319213" y="1782763"/>
              <a:ext cx="1466850"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latin typeface="Times New Roman" pitchFamily="18" charset="0"/>
              </a:endParaRPr>
            </a:p>
          </p:txBody>
        </p:sp>
        <p:sp>
          <p:nvSpPr>
            <p:cNvPr id="124935" name="Line 5"/>
            <p:cNvSpPr>
              <a:spLocks noChangeShapeType="1"/>
            </p:cNvSpPr>
            <p:nvPr/>
          </p:nvSpPr>
          <p:spPr bwMode="auto">
            <a:xfrm flipV="1">
              <a:off x="2795588" y="2060575"/>
              <a:ext cx="3648075"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6" name="Rectangle 6"/>
            <p:cNvSpPr>
              <a:spLocks noChangeArrowheads="1"/>
            </p:cNvSpPr>
            <p:nvPr/>
          </p:nvSpPr>
          <p:spPr bwMode="auto">
            <a:xfrm>
              <a:off x="6516688" y="1844675"/>
              <a:ext cx="57785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90000"/>
                </a:lnSpc>
                <a:spcBef>
                  <a:spcPct val="70000"/>
                </a:spcBef>
              </a:pPr>
              <a:r>
                <a:rPr lang="en-US" sz="1000" b="1">
                  <a:solidFill>
                    <a:srgbClr val="000000"/>
                  </a:solidFill>
                </a:rPr>
                <a:t>Time</a:t>
              </a:r>
              <a:br>
                <a:rPr lang="en-US" sz="1000" b="1">
                  <a:solidFill>
                    <a:srgbClr val="000000"/>
                  </a:solidFill>
                </a:rPr>
              </a:br>
              <a:r>
                <a:rPr lang="en-US" sz="1000" b="1">
                  <a:solidFill>
                    <a:srgbClr val="000000"/>
                  </a:solidFill>
                </a:rPr>
                <a:t>(years)</a:t>
              </a:r>
            </a:p>
          </p:txBody>
        </p:sp>
        <p:grpSp>
          <p:nvGrpSpPr>
            <p:cNvPr id="124937" name="Group 7"/>
            <p:cNvGrpSpPr>
              <a:grpSpLocks/>
            </p:cNvGrpSpPr>
            <p:nvPr/>
          </p:nvGrpSpPr>
          <p:grpSpPr bwMode="auto">
            <a:xfrm>
              <a:off x="2678113" y="1682750"/>
              <a:ext cx="203200" cy="485775"/>
              <a:chOff x="1207" y="955"/>
              <a:chExt cx="128" cy="306"/>
            </a:xfrm>
          </p:grpSpPr>
          <p:sp>
            <p:nvSpPr>
              <p:cNvPr id="125016" name="Line 8"/>
              <p:cNvSpPr>
                <a:spLocks noChangeShapeType="1"/>
              </p:cNvSpPr>
              <p:nvPr/>
            </p:nvSpPr>
            <p:spPr bwMode="auto">
              <a:xfrm>
                <a:off x="1277" y="1117"/>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17" name="Rectangle 9"/>
              <p:cNvSpPr>
                <a:spLocks noChangeArrowheads="1"/>
              </p:cNvSpPr>
              <p:nvPr/>
            </p:nvSpPr>
            <p:spPr bwMode="auto">
              <a:xfrm>
                <a:off x="1207" y="955"/>
                <a:ext cx="1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135000"/>
                  </a:lnSpc>
                  <a:spcBef>
                    <a:spcPct val="70000"/>
                  </a:spcBef>
                </a:pPr>
                <a:r>
                  <a:rPr lang="en-US" sz="1000" b="1">
                    <a:solidFill>
                      <a:srgbClr val="000000"/>
                    </a:solidFill>
                  </a:rPr>
                  <a:t>0</a:t>
                </a:r>
              </a:p>
            </p:txBody>
          </p:sp>
        </p:grpSp>
        <p:grpSp>
          <p:nvGrpSpPr>
            <p:cNvPr id="124938" name="Group 10"/>
            <p:cNvGrpSpPr>
              <a:grpSpLocks/>
            </p:cNvGrpSpPr>
            <p:nvPr/>
          </p:nvGrpSpPr>
          <p:grpSpPr bwMode="auto">
            <a:xfrm>
              <a:off x="3700463" y="1689100"/>
              <a:ext cx="203200" cy="485775"/>
              <a:chOff x="1851" y="959"/>
              <a:chExt cx="128" cy="306"/>
            </a:xfrm>
          </p:grpSpPr>
          <p:sp>
            <p:nvSpPr>
              <p:cNvPr id="125014" name="Line 11"/>
              <p:cNvSpPr>
                <a:spLocks noChangeShapeType="1"/>
              </p:cNvSpPr>
              <p:nvPr/>
            </p:nvSpPr>
            <p:spPr bwMode="auto">
              <a:xfrm>
                <a:off x="1921" y="1121"/>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15" name="Rectangle 12"/>
              <p:cNvSpPr>
                <a:spLocks noChangeArrowheads="1"/>
              </p:cNvSpPr>
              <p:nvPr/>
            </p:nvSpPr>
            <p:spPr bwMode="auto">
              <a:xfrm>
                <a:off x="1851" y="959"/>
                <a:ext cx="1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135000"/>
                  </a:lnSpc>
                  <a:spcBef>
                    <a:spcPct val="70000"/>
                  </a:spcBef>
                </a:pPr>
                <a:r>
                  <a:rPr lang="en-US" sz="1000" b="1">
                    <a:solidFill>
                      <a:srgbClr val="000000"/>
                    </a:solidFill>
                  </a:rPr>
                  <a:t>1</a:t>
                </a:r>
              </a:p>
            </p:txBody>
          </p:sp>
        </p:grpSp>
        <p:grpSp>
          <p:nvGrpSpPr>
            <p:cNvPr id="124939" name="Group 13"/>
            <p:cNvGrpSpPr>
              <a:grpSpLocks/>
            </p:cNvGrpSpPr>
            <p:nvPr/>
          </p:nvGrpSpPr>
          <p:grpSpPr bwMode="auto">
            <a:xfrm>
              <a:off x="4697413" y="1682750"/>
              <a:ext cx="203200" cy="485775"/>
              <a:chOff x="2479" y="955"/>
              <a:chExt cx="128" cy="306"/>
            </a:xfrm>
          </p:grpSpPr>
          <p:sp>
            <p:nvSpPr>
              <p:cNvPr id="125012" name="Line 14"/>
              <p:cNvSpPr>
                <a:spLocks noChangeShapeType="1"/>
              </p:cNvSpPr>
              <p:nvPr/>
            </p:nvSpPr>
            <p:spPr bwMode="auto">
              <a:xfrm>
                <a:off x="2549" y="1117"/>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13" name="Rectangle 15"/>
              <p:cNvSpPr>
                <a:spLocks noChangeArrowheads="1"/>
              </p:cNvSpPr>
              <p:nvPr/>
            </p:nvSpPr>
            <p:spPr bwMode="auto">
              <a:xfrm>
                <a:off x="2479" y="955"/>
                <a:ext cx="1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135000"/>
                  </a:lnSpc>
                  <a:spcBef>
                    <a:spcPct val="70000"/>
                  </a:spcBef>
                </a:pPr>
                <a:r>
                  <a:rPr lang="en-US" sz="1000" b="1">
                    <a:solidFill>
                      <a:srgbClr val="000000"/>
                    </a:solidFill>
                  </a:rPr>
                  <a:t>2</a:t>
                </a:r>
              </a:p>
            </p:txBody>
          </p:sp>
        </p:grpSp>
        <p:grpSp>
          <p:nvGrpSpPr>
            <p:cNvPr id="124940" name="Group 16"/>
            <p:cNvGrpSpPr>
              <a:grpSpLocks/>
            </p:cNvGrpSpPr>
            <p:nvPr/>
          </p:nvGrpSpPr>
          <p:grpSpPr bwMode="auto">
            <a:xfrm>
              <a:off x="5719763" y="1689100"/>
              <a:ext cx="203200" cy="485775"/>
              <a:chOff x="3123" y="959"/>
              <a:chExt cx="128" cy="306"/>
            </a:xfrm>
          </p:grpSpPr>
          <p:sp>
            <p:nvSpPr>
              <p:cNvPr id="125010" name="Line 17"/>
              <p:cNvSpPr>
                <a:spLocks noChangeShapeType="1"/>
              </p:cNvSpPr>
              <p:nvPr/>
            </p:nvSpPr>
            <p:spPr bwMode="auto">
              <a:xfrm>
                <a:off x="3193" y="1121"/>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11" name="Rectangle 18"/>
              <p:cNvSpPr>
                <a:spLocks noChangeArrowheads="1"/>
              </p:cNvSpPr>
              <p:nvPr/>
            </p:nvSpPr>
            <p:spPr bwMode="auto">
              <a:xfrm>
                <a:off x="3123" y="959"/>
                <a:ext cx="1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135000"/>
                  </a:lnSpc>
                  <a:spcBef>
                    <a:spcPct val="70000"/>
                  </a:spcBef>
                </a:pPr>
                <a:r>
                  <a:rPr lang="en-US" sz="1000" b="1">
                    <a:solidFill>
                      <a:srgbClr val="000000"/>
                    </a:solidFill>
                  </a:rPr>
                  <a:t>3</a:t>
                </a:r>
              </a:p>
            </p:txBody>
          </p:sp>
        </p:grpSp>
        <p:sp>
          <p:nvSpPr>
            <p:cNvPr id="124941" name="Rectangle 25"/>
            <p:cNvSpPr>
              <a:spLocks noChangeArrowheads="1"/>
            </p:cNvSpPr>
            <p:nvPr/>
          </p:nvSpPr>
          <p:spPr bwMode="auto">
            <a:xfrm>
              <a:off x="2411413" y="2146300"/>
              <a:ext cx="51435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$0</a:t>
              </a:r>
              <a:br>
                <a:rPr lang="en-US" sz="1000" b="1">
                  <a:solidFill>
                    <a:srgbClr val="000000"/>
                  </a:solidFill>
                </a:rPr>
              </a:br>
              <a:r>
                <a:rPr lang="en-US" sz="1000" b="1">
                  <a:solidFill>
                    <a:srgbClr val="000000"/>
                  </a:solidFill>
                </a:rPr>
                <a:t>1000</a:t>
              </a:r>
              <a:br>
                <a:rPr lang="en-US" sz="1000" b="1">
                  <a:solidFill>
                    <a:srgbClr val="000000"/>
                  </a:solidFill>
                </a:rPr>
              </a:br>
              <a:r>
                <a:rPr lang="en-US" sz="1000" b="1">
                  <a:solidFill>
                    <a:srgbClr val="000000"/>
                  </a:solidFill>
                </a:rPr>
                <a:t>$1000</a:t>
              </a:r>
            </a:p>
          </p:txBody>
        </p:sp>
        <p:sp>
          <p:nvSpPr>
            <p:cNvPr id="124942" name="Rectangle 26"/>
            <p:cNvSpPr>
              <a:spLocks noChangeArrowheads="1"/>
            </p:cNvSpPr>
            <p:nvPr/>
          </p:nvSpPr>
          <p:spPr bwMode="auto">
            <a:xfrm>
              <a:off x="3348038" y="2146300"/>
              <a:ext cx="752475"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$1100</a:t>
              </a:r>
              <a:br>
                <a:rPr lang="en-US" sz="1000" b="1">
                  <a:solidFill>
                    <a:srgbClr val="000000"/>
                  </a:solidFill>
                </a:rPr>
              </a:br>
              <a:r>
                <a:rPr lang="en-US" sz="1000" b="1">
                  <a:solidFill>
                    <a:srgbClr val="000000"/>
                  </a:solidFill>
                </a:rPr>
                <a:t>1500</a:t>
              </a:r>
              <a:br>
                <a:rPr lang="en-US" sz="1000" b="1">
                  <a:solidFill>
                    <a:srgbClr val="000000"/>
                  </a:solidFill>
                </a:rPr>
              </a:br>
              <a:r>
                <a:rPr lang="en-US" sz="1000" b="1">
                  <a:solidFill>
                    <a:srgbClr val="000000"/>
                  </a:solidFill>
                </a:rPr>
                <a:t>$2600</a:t>
              </a:r>
            </a:p>
          </p:txBody>
        </p:sp>
        <p:sp>
          <p:nvSpPr>
            <p:cNvPr id="124943" name="Rectangle 27"/>
            <p:cNvSpPr>
              <a:spLocks noChangeArrowheads="1"/>
            </p:cNvSpPr>
            <p:nvPr/>
          </p:nvSpPr>
          <p:spPr bwMode="auto">
            <a:xfrm>
              <a:off x="4462463" y="2152650"/>
              <a:ext cx="622300"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$2860</a:t>
              </a:r>
              <a:br>
                <a:rPr lang="en-US" sz="1000" b="1">
                  <a:solidFill>
                    <a:srgbClr val="000000"/>
                  </a:solidFill>
                </a:rPr>
              </a:br>
              <a:r>
                <a:rPr lang="en-US" sz="1000" b="1">
                  <a:solidFill>
                    <a:srgbClr val="000000"/>
                  </a:solidFill>
                </a:rPr>
                <a:t>2000</a:t>
              </a:r>
              <a:br>
                <a:rPr lang="en-US" sz="1000" b="1">
                  <a:solidFill>
                    <a:srgbClr val="000000"/>
                  </a:solidFill>
                </a:rPr>
              </a:br>
              <a:r>
                <a:rPr lang="en-US" sz="1000" b="1">
                  <a:solidFill>
                    <a:srgbClr val="000000"/>
                  </a:solidFill>
                </a:rPr>
                <a:t>$4860</a:t>
              </a:r>
            </a:p>
          </p:txBody>
        </p:sp>
        <p:sp>
          <p:nvSpPr>
            <p:cNvPr id="124944" name="Rectangle 28"/>
            <p:cNvSpPr>
              <a:spLocks noChangeArrowheads="1"/>
            </p:cNvSpPr>
            <p:nvPr/>
          </p:nvSpPr>
          <p:spPr bwMode="auto">
            <a:xfrm>
              <a:off x="5478463" y="2152650"/>
              <a:ext cx="622300"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$5346</a:t>
              </a:r>
              <a:br>
                <a:rPr lang="en-US" sz="1000" b="1">
                  <a:solidFill>
                    <a:srgbClr val="000000"/>
                  </a:solidFill>
                </a:rPr>
              </a:br>
              <a:r>
                <a:rPr lang="en-US" sz="1000" b="1">
                  <a:solidFill>
                    <a:srgbClr val="000000"/>
                  </a:solidFill>
                </a:rPr>
                <a:t>2500</a:t>
              </a:r>
              <a:br>
                <a:rPr lang="en-US" sz="1000" b="1">
                  <a:solidFill>
                    <a:srgbClr val="000000"/>
                  </a:solidFill>
                </a:rPr>
              </a:br>
              <a:r>
                <a:rPr lang="en-US" sz="1000" b="1">
                  <a:solidFill>
                    <a:srgbClr val="000000"/>
                  </a:solidFill>
                </a:rPr>
                <a:t>$7846</a:t>
              </a:r>
            </a:p>
          </p:txBody>
        </p:sp>
        <p:sp>
          <p:nvSpPr>
            <p:cNvPr id="124945" name="Rectangle 31"/>
            <p:cNvSpPr>
              <a:spLocks noChangeArrowheads="1"/>
            </p:cNvSpPr>
            <p:nvPr/>
          </p:nvSpPr>
          <p:spPr bwMode="auto">
            <a:xfrm>
              <a:off x="2836863" y="2470150"/>
              <a:ext cx="495300"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x 1.1</a:t>
              </a:r>
            </a:p>
          </p:txBody>
        </p:sp>
        <p:sp>
          <p:nvSpPr>
            <p:cNvPr id="124946" name="Line 32"/>
            <p:cNvSpPr>
              <a:spLocks noChangeShapeType="1"/>
            </p:cNvSpPr>
            <p:nvPr/>
          </p:nvSpPr>
          <p:spPr bwMode="auto">
            <a:xfrm flipH="1">
              <a:off x="3608388" y="260667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7" name="Line 33"/>
            <p:cNvSpPr>
              <a:spLocks noChangeShapeType="1"/>
            </p:cNvSpPr>
            <p:nvPr/>
          </p:nvSpPr>
          <p:spPr bwMode="auto">
            <a:xfrm flipH="1">
              <a:off x="3608388" y="280352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8" name="Line 34"/>
            <p:cNvSpPr>
              <a:spLocks noChangeShapeType="1"/>
            </p:cNvSpPr>
            <p:nvPr/>
          </p:nvSpPr>
          <p:spPr bwMode="auto">
            <a:xfrm flipH="1">
              <a:off x="3609975" y="283527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9" name="Line 35"/>
            <p:cNvSpPr>
              <a:spLocks noChangeShapeType="1"/>
            </p:cNvSpPr>
            <p:nvPr/>
          </p:nvSpPr>
          <p:spPr bwMode="auto">
            <a:xfrm flipH="1">
              <a:off x="4598988" y="260667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0" name="Line 36"/>
            <p:cNvSpPr>
              <a:spLocks noChangeShapeType="1"/>
            </p:cNvSpPr>
            <p:nvPr/>
          </p:nvSpPr>
          <p:spPr bwMode="auto">
            <a:xfrm flipH="1">
              <a:off x="4598988" y="280352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1" name="Line 37"/>
            <p:cNvSpPr>
              <a:spLocks noChangeShapeType="1"/>
            </p:cNvSpPr>
            <p:nvPr/>
          </p:nvSpPr>
          <p:spPr bwMode="auto">
            <a:xfrm flipH="1">
              <a:off x="4600575" y="283527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2" name="Line 38"/>
            <p:cNvSpPr>
              <a:spLocks noChangeShapeType="1"/>
            </p:cNvSpPr>
            <p:nvPr/>
          </p:nvSpPr>
          <p:spPr bwMode="auto">
            <a:xfrm flipH="1">
              <a:off x="5614988" y="260667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3" name="Line 39"/>
            <p:cNvSpPr>
              <a:spLocks noChangeShapeType="1"/>
            </p:cNvSpPr>
            <p:nvPr/>
          </p:nvSpPr>
          <p:spPr bwMode="auto">
            <a:xfrm flipH="1">
              <a:off x="5614988" y="280352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4" name="Line 40"/>
            <p:cNvSpPr>
              <a:spLocks noChangeShapeType="1"/>
            </p:cNvSpPr>
            <p:nvPr/>
          </p:nvSpPr>
          <p:spPr bwMode="auto">
            <a:xfrm flipH="1">
              <a:off x="5616575" y="2835275"/>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5" name="Line 49"/>
            <p:cNvSpPr>
              <a:spLocks noChangeShapeType="1"/>
            </p:cNvSpPr>
            <p:nvPr/>
          </p:nvSpPr>
          <p:spPr bwMode="auto">
            <a:xfrm flipH="1">
              <a:off x="2603500" y="2619375"/>
              <a:ext cx="2095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6" name="Rectangle 50"/>
            <p:cNvSpPr>
              <a:spLocks noChangeArrowheads="1"/>
            </p:cNvSpPr>
            <p:nvPr/>
          </p:nvSpPr>
          <p:spPr bwMode="auto">
            <a:xfrm>
              <a:off x="3941763" y="2476500"/>
              <a:ext cx="495300"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x 1.1</a:t>
              </a:r>
            </a:p>
          </p:txBody>
        </p:sp>
        <p:sp>
          <p:nvSpPr>
            <p:cNvPr id="124957" name="Rectangle 51"/>
            <p:cNvSpPr>
              <a:spLocks noChangeArrowheads="1"/>
            </p:cNvSpPr>
            <p:nvPr/>
          </p:nvSpPr>
          <p:spPr bwMode="auto">
            <a:xfrm>
              <a:off x="4919663" y="2482850"/>
              <a:ext cx="495300"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x 1.1</a:t>
              </a:r>
            </a:p>
          </p:txBody>
        </p:sp>
        <p:grpSp>
          <p:nvGrpSpPr>
            <p:cNvPr id="124958" name="Group 54"/>
            <p:cNvGrpSpPr>
              <a:grpSpLocks/>
            </p:cNvGrpSpPr>
            <p:nvPr/>
          </p:nvGrpSpPr>
          <p:grpSpPr bwMode="auto">
            <a:xfrm>
              <a:off x="2954338" y="2251075"/>
              <a:ext cx="596900" cy="488950"/>
              <a:chOff x="1381" y="1313"/>
              <a:chExt cx="376" cy="308"/>
            </a:xfrm>
          </p:grpSpPr>
          <p:sp>
            <p:nvSpPr>
              <p:cNvPr id="125006" name="Line 55"/>
              <p:cNvSpPr>
                <a:spLocks noChangeShapeType="1"/>
              </p:cNvSpPr>
              <p:nvPr/>
            </p:nvSpPr>
            <p:spPr bwMode="auto">
              <a:xfrm>
                <a:off x="1381" y="1617"/>
                <a:ext cx="2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7" name="Line 56"/>
              <p:cNvSpPr>
                <a:spLocks noChangeShapeType="1"/>
              </p:cNvSpPr>
              <p:nvPr/>
            </p:nvSpPr>
            <p:spPr bwMode="auto">
              <a:xfrm flipH="1">
                <a:off x="1589" y="1341"/>
                <a:ext cx="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8" name="Line 57"/>
              <p:cNvSpPr>
                <a:spLocks noChangeShapeType="1"/>
              </p:cNvSpPr>
              <p:nvPr/>
            </p:nvSpPr>
            <p:spPr bwMode="auto">
              <a:xfrm flipV="1">
                <a:off x="1589" y="1333"/>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9" name="AutoShape 58"/>
              <p:cNvSpPr>
                <a:spLocks noChangeArrowheads="1"/>
              </p:cNvSpPr>
              <p:nvPr/>
            </p:nvSpPr>
            <p:spPr bwMode="auto">
              <a:xfrm rot="5400000">
                <a:off x="1709" y="1313"/>
                <a:ext cx="48" cy="48"/>
              </a:xfrm>
              <a:prstGeom prst="triangle">
                <a:avLst>
                  <a:gd name="adj" fmla="val 49995"/>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latin typeface="Times New Roman" pitchFamily="18" charset="0"/>
                </a:endParaRPr>
              </a:p>
            </p:txBody>
          </p:sp>
        </p:grpSp>
        <p:sp>
          <p:nvSpPr>
            <p:cNvPr id="124959" name="Line 59"/>
            <p:cNvSpPr>
              <a:spLocks noChangeShapeType="1"/>
            </p:cNvSpPr>
            <p:nvPr/>
          </p:nvSpPr>
          <p:spPr bwMode="auto">
            <a:xfrm>
              <a:off x="4071938" y="2733675"/>
              <a:ext cx="3238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0" name="Line 60"/>
            <p:cNvSpPr>
              <a:spLocks noChangeShapeType="1"/>
            </p:cNvSpPr>
            <p:nvPr/>
          </p:nvSpPr>
          <p:spPr bwMode="auto">
            <a:xfrm flipH="1">
              <a:off x="4402138" y="2295525"/>
              <a:ext cx="101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1" name="Line 61"/>
            <p:cNvSpPr>
              <a:spLocks noChangeShapeType="1"/>
            </p:cNvSpPr>
            <p:nvPr/>
          </p:nvSpPr>
          <p:spPr bwMode="auto">
            <a:xfrm flipV="1">
              <a:off x="4402138" y="2282825"/>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2" name="AutoShape 62"/>
            <p:cNvSpPr>
              <a:spLocks noChangeArrowheads="1"/>
            </p:cNvSpPr>
            <p:nvPr/>
          </p:nvSpPr>
          <p:spPr bwMode="auto">
            <a:xfrm rot="5400000">
              <a:off x="4478338" y="2251075"/>
              <a:ext cx="76200" cy="76200"/>
            </a:xfrm>
            <a:prstGeom prst="triangle">
              <a:avLst>
                <a:gd name="adj" fmla="val 49995"/>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latin typeface="Times New Roman" pitchFamily="18" charset="0"/>
              </a:endParaRPr>
            </a:p>
          </p:txBody>
        </p:sp>
        <p:sp>
          <p:nvSpPr>
            <p:cNvPr id="124963" name="Line 63"/>
            <p:cNvSpPr>
              <a:spLocks noChangeShapeType="1"/>
            </p:cNvSpPr>
            <p:nvPr/>
          </p:nvSpPr>
          <p:spPr bwMode="auto">
            <a:xfrm>
              <a:off x="5049838" y="2733675"/>
              <a:ext cx="3238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4" name="Line 64"/>
            <p:cNvSpPr>
              <a:spLocks noChangeShapeType="1"/>
            </p:cNvSpPr>
            <p:nvPr/>
          </p:nvSpPr>
          <p:spPr bwMode="auto">
            <a:xfrm flipH="1">
              <a:off x="5380038" y="2295525"/>
              <a:ext cx="13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5" name="Line 65"/>
            <p:cNvSpPr>
              <a:spLocks noChangeShapeType="1"/>
            </p:cNvSpPr>
            <p:nvPr/>
          </p:nvSpPr>
          <p:spPr bwMode="auto">
            <a:xfrm flipV="1">
              <a:off x="5380038" y="2282825"/>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6" name="AutoShape 66"/>
            <p:cNvSpPr>
              <a:spLocks noChangeArrowheads="1"/>
            </p:cNvSpPr>
            <p:nvPr/>
          </p:nvSpPr>
          <p:spPr bwMode="auto">
            <a:xfrm rot="5400000">
              <a:off x="5507038" y="2251075"/>
              <a:ext cx="76200" cy="76200"/>
            </a:xfrm>
            <a:prstGeom prst="triangle">
              <a:avLst>
                <a:gd name="adj" fmla="val 49995"/>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latin typeface="Times New Roman" pitchFamily="18" charset="0"/>
              </a:endParaRPr>
            </a:p>
          </p:txBody>
        </p:sp>
        <p:sp>
          <p:nvSpPr>
            <p:cNvPr id="124967" name="Rectangle 75"/>
            <p:cNvSpPr>
              <a:spLocks noChangeArrowheads="1"/>
            </p:cNvSpPr>
            <p:nvPr/>
          </p:nvSpPr>
          <p:spPr bwMode="auto">
            <a:xfrm>
              <a:off x="1203325" y="3138488"/>
              <a:ext cx="1466850"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latin typeface="Times New Roman" pitchFamily="18" charset="0"/>
              </a:endParaRPr>
            </a:p>
          </p:txBody>
        </p:sp>
        <p:sp>
          <p:nvSpPr>
            <p:cNvPr id="124968" name="Line 76"/>
            <p:cNvSpPr>
              <a:spLocks noChangeShapeType="1"/>
            </p:cNvSpPr>
            <p:nvPr/>
          </p:nvSpPr>
          <p:spPr bwMode="auto">
            <a:xfrm flipV="1">
              <a:off x="2581275" y="3962400"/>
              <a:ext cx="3781425"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9" name="Rectangle 77"/>
            <p:cNvSpPr>
              <a:spLocks noChangeArrowheads="1"/>
            </p:cNvSpPr>
            <p:nvPr/>
          </p:nvSpPr>
          <p:spPr bwMode="auto">
            <a:xfrm>
              <a:off x="6313488" y="3800475"/>
              <a:ext cx="57785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90000"/>
                </a:lnSpc>
                <a:spcBef>
                  <a:spcPct val="70000"/>
                </a:spcBef>
              </a:pPr>
              <a:r>
                <a:rPr lang="en-US" sz="1000" b="1">
                  <a:solidFill>
                    <a:srgbClr val="000000"/>
                  </a:solidFill>
                </a:rPr>
                <a:t>Time</a:t>
              </a:r>
              <a:br>
                <a:rPr lang="en-US" sz="1000" b="1">
                  <a:solidFill>
                    <a:srgbClr val="000000"/>
                  </a:solidFill>
                </a:rPr>
              </a:br>
              <a:r>
                <a:rPr lang="en-US" sz="1000" b="1">
                  <a:solidFill>
                    <a:srgbClr val="000000"/>
                  </a:solidFill>
                </a:rPr>
                <a:t>(years)</a:t>
              </a:r>
            </a:p>
          </p:txBody>
        </p:sp>
        <p:grpSp>
          <p:nvGrpSpPr>
            <p:cNvPr id="124970" name="Group 84"/>
            <p:cNvGrpSpPr>
              <a:grpSpLocks/>
            </p:cNvGrpSpPr>
            <p:nvPr/>
          </p:nvGrpSpPr>
          <p:grpSpPr bwMode="auto">
            <a:xfrm>
              <a:off x="2503488" y="3578225"/>
              <a:ext cx="203200" cy="485775"/>
              <a:chOff x="2487" y="1883"/>
              <a:chExt cx="128" cy="306"/>
            </a:xfrm>
          </p:grpSpPr>
          <p:sp>
            <p:nvSpPr>
              <p:cNvPr id="125004" name="Line 85"/>
              <p:cNvSpPr>
                <a:spLocks noChangeShapeType="1"/>
              </p:cNvSpPr>
              <p:nvPr/>
            </p:nvSpPr>
            <p:spPr bwMode="auto">
              <a:xfrm>
                <a:off x="2557" y="2045"/>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5" name="Rectangle 86"/>
              <p:cNvSpPr>
                <a:spLocks noChangeArrowheads="1"/>
              </p:cNvSpPr>
              <p:nvPr/>
            </p:nvSpPr>
            <p:spPr bwMode="auto">
              <a:xfrm>
                <a:off x="2487" y="1883"/>
                <a:ext cx="1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135000"/>
                  </a:lnSpc>
                  <a:spcBef>
                    <a:spcPct val="70000"/>
                  </a:spcBef>
                </a:pPr>
                <a:r>
                  <a:rPr lang="en-US" sz="1000" b="1">
                    <a:solidFill>
                      <a:srgbClr val="000000"/>
                    </a:solidFill>
                  </a:rPr>
                  <a:t>0</a:t>
                </a:r>
              </a:p>
            </p:txBody>
          </p:sp>
        </p:grpSp>
        <p:grpSp>
          <p:nvGrpSpPr>
            <p:cNvPr id="124971" name="Group 87"/>
            <p:cNvGrpSpPr>
              <a:grpSpLocks/>
            </p:cNvGrpSpPr>
            <p:nvPr/>
          </p:nvGrpSpPr>
          <p:grpSpPr bwMode="auto">
            <a:xfrm>
              <a:off x="3525838" y="3584575"/>
              <a:ext cx="203200" cy="485775"/>
              <a:chOff x="3131" y="1887"/>
              <a:chExt cx="128" cy="306"/>
            </a:xfrm>
          </p:grpSpPr>
          <p:sp>
            <p:nvSpPr>
              <p:cNvPr id="125002" name="Line 88"/>
              <p:cNvSpPr>
                <a:spLocks noChangeShapeType="1"/>
              </p:cNvSpPr>
              <p:nvPr/>
            </p:nvSpPr>
            <p:spPr bwMode="auto">
              <a:xfrm>
                <a:off x="3201" y="2049"/>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3" name="Rectangle 89"/>
              <p:cNvSpPr>
                <a:spLocks noChangeArrowheads="1"/>
              </p:cNvSpPr>
              <p:nvPr/>
            </p:nvSpPr>
            <p:spPr bwMode="auto">
              <a:xfrm>
                <a:off x="3131" y="1887"/>
                <a:ext cx="1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135000"/>
                  </a:lnSpc>
                  <a:spcBef>
                    <a:spcPct val="70000"/>
                  </a:spcBef>
                </a:pPr>
                <a:r>
                  <a:rPr lang="en-US" sz="1000" b="1">
                    <a:solidFill>
                      <a:srgbClr val="000000"/>
                    </a:solidFill>
                  </a:rPr>
                  <a:t>1</a:t>
                </a:r>
              </a:p>
            </p:txBody>
          </p:sp>
        </p:grpSp>
        <p:grpSp>
          <p:nvGrpSpPr>
            <p:cNvPr id="124972" name="Group 90"/>
            <p:cNvGrpSpPr>
              <a:grpSpLocks/>
            </p:cNvGrpSpPr>
            <p:nvPr/>
          </p:nvGrpSpPr>
          <p:grpSpPr bwMode="auto">
            <a:xfrm>
              <a:off x="4529138" y="3584575"/>
              <a:ext cx="203200" cy="485775"/>
              <a:chOff x="3763" y="1887"/>
              <a:chExt cx="128" cy="306"/>
            </a:xfrm>
          </p:grpSpPr>
          <p:sp>
            <p:nvSpPr>
              <p:cNvPr id="125000" name="Line 91"/>
              <p:cNvSpPr>
                <a:spLocks noChangeShapeType="1"/>
              </p:cNvSpPr>
              <p:nvPr/>
            </p:nvSpPr>
            <p:spPr bwMode="auto">
              <a:xfrm>
                <a:off x="3833" y="2049"/>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01" name="Rectangle 92"/>
              <p:cNvSpPr>
                <a:spLocks noChangeArrowheads="1"/>
              </p:cNvSpPr>
              <p:nvPr/>
            </p:nvSpPr>
            <p:spPr bwMode="auto">
              <a:xfrm>
                <a:off x="3763" y="1887"/>
                <a:ext cx="1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135000"/>
                  </a:lnSpc>
                  <a:spcBef>
                    <a:spcPct val="70000"/>
                  </a:spcBef>
                </a:pPr>
                <a:r>
                  <a:rPr lang="en-US" sz="1000" b="1">
                    <a:solidFill>
                      <a:srgbClr val="000000"/>
                    </a:solidFill>
                  </a:rPr>
                  <a:t>2</a:t>
                </a:r>
              </a:p>
            </p:txBody>
          </p:sp>
        </p:grpSp>
        <p:grpSp>
          <p:nvGrpSpPr>
            <p:cNvPr id="124973" name="Group 93"/>
            <p:cNvGrpSpPr>
              <a:grpSpLocks/>
            </p:cNvGrpSpPr>
            <p:nvPr/>
          </p:nvGrpSpPr>
          <p:grpSpPr bwMode="auto">
            <a:xfrm>
              <a:off x="5532438" y="3590925"/>
              <a:ext cx="203200" cy="485775"/>
              <a:chOff x="4395" y="1891"/>
              <a:chExt cx="128" cy="306"/>
            </a:xfrm>
          </p:grpSpPr>
          <p:sp>
            <p:nvSpPr>
              <p:cNvPr id="124998" name="Line 94"/>
              <p:cNvSpPr>
                <a:spLocks noChangeShapeType="1"/>
              </p:cNvSpPr>
              <p:nvPr/>
            </p:nvSpPr>
            <p:spPr bwMode="auto">
              <a:xfrm>
                <a:off x="4465" y="2053"/>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9" name="Rectangle 95"/>
              <p:cNvSpPr>
                <a:spLocks noChangeArrowheads="1"/>
              </p:cNvSpPr>
              <p:nvPr/>
            </p:nvSpPr>
            <p:spPr bwMode="auto">
              <a:xfrm>
                <a:off x="4395" y="1891"/>
                <a:ext cx="1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defTabSz="804863" eaLnBrk="0" hangingPunct="0">
                  <a:lnSpc>
                    <a:spcPct val="135000"/>
                  </a:lnSpc>
                  <a:spcBef>
                    <a:spcPct val="70000"/>
                  </a:spcBef>
                </a:pPr>
                <a:r>
                  <a:rPr lang="en-US" sz="1000" b="1">
                    <a:solidFill>
                      <a:srgbClr val="000000"/>
                    </a:solidFill>
                  </a:rPr>
                  <a:t>3</a:t>
                </a:r>
              </a:p>
            </p:txBody>
          </p:sp>
        </p:grpSp>
        <p:sp>
          <p:nvSpPr>
            <p:cNvPr id="124974" name="Rectangle 97"/>
            <p:cNvSpPr>
              <a:spLocks noChangeArrowheads="1"/>
            </p:cNvSpPr>
            <p:nvPr/>
          </p:nvSpPr>
          <p:spPr bwMode="auto">
            <a:xfrm>
              <a:off x="2268538" y="4149725"/>
              <a:ext cx="622300"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$1000</a:t>
              </a:r>
            </a:p>
          </p:txBody>
        </p:sp>
        <p:sp>
          <p:nvSpPr>
            <p:cNvPr id="124975" name="Rectangle 98"/>
            <p:cNvSpPr>
              <a:spLocks noChangeArrowheads="1"/>
            </p:cNvSpPr>
            <p:nvPr/>
          </p:nvSpPr>
          <p:spPr bwMode="auto">
            <a:xfrm>
              <a:off x="3284538" y="4149725"/>
              <a:ext cx="622300"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$1500</a:t>
              </a:r>
            </a:p>
          </p:txBody>
        </p:sp>
        <p:sp>
          <p:nvSpPr>
            <p:cNvPr id="124976" name="Rectangle 99"/>
            <p:cNvSpPr>
              <a:spLocks noChangeArrowheads="1"/>
            </p:cNvSpPr>
            <p:nvPr/>
          </p:nvSpPr>
          <p:spPr bwMode="auto">
            <a:xfrm>
              <a:off x="4294188" y="4156075"/>
              <a:ext cx="622300"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$2000</a:t>
              </a:r>
            </a:p>
          </p:txBody>
        </p:sp>
        <p:sp>
          <p:nvSpPr>
            <p:cNvPr id="124977" name="Rectangle 100"/>
            <p:cNvSpPr>
              <a:spLocks noChangeArrowheads="1"/>
            </p:cNvSpPr>
            <p:nvPr/>
          </p:nvSpPr>
          <p:spPr bwMode="auto">
            <a:xfrm>
              <a:off x="5076825" y="4149725"/>
              <a:ext cx="838200"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75000"/>
                </a:lnSpc>
                <a:spcBef>
                  <a:spcPct val="70000"/>
                </a:spcBef>
              </a:pPr>
              <a:r>
                <a:rPr lang="en-US" sz="1000" b="1">
                  <a:solidFill>
                    <a:srgbClr val="000000"/>
                  </a:solidFill>
                </a:rPr>
                <a:t>$2500</a:t>
              </a:r>
              <a:br>
                <a:rPr lang="en-US" sz="1000" b="1">
                  <a:solidFill>
                    <a:srgbClr val="000000"/>
                  </a:solidFill>
                </a:rPr>
              </a:br>
              <a:r>
                <a:rPr lang="en-US" sz="1000" b="1">
                  <a:solidFill>
                    <a:srgbClr val="000000"/>
                  </a:solidFill>
                </a:rPr>
                <a:t>2200</a:t>
              </a:r>
              <a:br>
                <a:rPr lang="en-US" sz="1000" b="1">
                  <a:solidFill>
                    <a:srgbClr val="000000"/>
                  </a:solidFill>
                </a:rPr>
              </a:br>
              <a:r>
                <a:rPr lang="en-US" sz="1000" b="1">
                  <a:solidFill>
                    <a:srgbClr val="000000"/>
                  </a:solidFill>
                </a:rPr>
                <a:t>1815</a:t>
              </a:r>
              <a:br>
                <a:rPr lang="en-US" sz="1000" b="1">
                  <a:solidFill>
                    <a:srgbClr val="000000"/>
                  </a:solidFill>
                </a:rPr>
              </a:br>
              <a:r>
                <a:rPr lang="en-US" sz="1000" b="1">
                  <a:solidFill>
                    <a:srgbClr val="000000"/>
                  </a:solidFill>
                </a:rPr>
                <a:t>1331</a:t>
              </a:r>
              <a:br>
                <a:rPr lang="en-US" sz="1000" b="1">
                  <a:solidFill>
                    <a:srgbClr val="000000"/>
                  </a:solidFill>
                </a:rPr>
              </a:br>
              <a:r>
                <a:rPr lang="en-US" sz="1000" b="1">
                  <a:solidFill>
                    <a:srgbClr val="5E574E"/>
                  </a:solidFill>
                </a:rPr>
                <a:t>$7846</a:t>
              </a:r>
            </a:p>
          </p:txBody>
        </p:sp>
        <p:sp>
          <p:nvSpPr>
            <p:cNvPr id="124978" name="Line 103"/>
            <p:cNvSpPr>
              <a:spLocks noChangeShapeType="1"/>
            </p:cNvSpPr>
            <p:nvPr/>
          </p:nvSpPr>
          <p:spPr bwMode="auto">
            <a:xfrm flipH="1">
              <a:off x="2601913" y="5156200"/>
              <a:ext cx="267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9" name="Line 104"/>
            <p:cNvSpPr>
              <a:spLocks noChangeShapeType="1"/>
            </p:cNvSpPr>
            <p:nvPr/>
          </p:nvSpPr>
          <p:spPr bwMode="auto">
            <a:xfrm>
              <a:off x="2614613" y="4464050"/>
              <a:ext cx="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0" name="Line 105"/>
            <p:cNvSpPr>
              <a:spLocks noChangeShapeType="1"/>
            </p:cNvSpPr>
            <p:nvPr/>
          </p:nvSpPr>
          <p:spPr bwMode="auto">
            <a:xfrm flipH="1">
              <a:off x="3630613" y="4876800"/>
              <a:ext cx="1644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1" name="Line 106"/>
            <p:cNvSpPr>
              <a:spLocks noChangeShapeType="1"/>
            </p:cNvSpPr>
            <p:nvPr/>
          </p:nvSpPr>
          <p:spPr bwMode="auto">
            <a:xfrm>
              <a:off x="3643313" y="4451350"/>
              <a:ext cx="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2" name="Line 107"/>
            <p:cNvSpPr>
              <a:spLocks noChangeShapeType="1"/>
            </p:cNvSpPr>
            <p:nvPr/>
          </p:nvSpPr>
          <p:spPr bwMode="auto">
            <a:xfrm flipH="1">
              <a:off x="4621213" y="4635500"/>
              <a:ext cx="628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3" name="Line 108"/>
            <p:cNvSpPr>
              <a:spLocks noChangeShapeType="1"/>
            </p:cNvSpPr>
            <p:nvPr/>
          </p:nvSpPr>
          <p:spPr bwMode="auto">
            <a:xfrm>
              <a:off x="4633913" y="4438650"/>
              <a:ext cx="0" cy="190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4" name="AutoShape 109"/>
            <p:cNvSpPr>
              <a:spLocks noChangeArrowheads="1"/>
            </p:cNvSpPr>
            <p:nvPr/>
          </p:nvSpPr>
          <p:spPr bwMode="auto">
            <a:xfrm rot="5400000">
              <a:off x="5230813" y="4591050"/>
              <a:ext cx="76200" cy="76200"/>
            </a:xfrm>
            <a:prstGeom prst="triangle">
              <a:avLst>
                <a:gd name="adj" fmla="val 49995"/>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latin typeface="Times New Roman" pitchFamily="18" charset="0"/>
              </a:endParaRPr>
            </a:p>
          </p:txBody>
        </p:sp>
        <p:sp>
          <p:nvSpPr>
            <p:cNvPr id="124985" name="AutoShape 110"/>
            <p:cNvSpPr>
              <a:spLocks noChangeArrowheads="1"/>
            </p:cNvSpPr>
            <p:nvPr/>
          </p:nvSpPr>
          <p:spPr bwMode="auto">
            <a:xfrm rot="5400000">
              <a:off x="5230813" y="4819650"/>
              <a:ext cx="76200" cy="76200"/>
            </a:xfrm>
            <a:prstGeom prst="triangle">
              <a:avLst>
                <a:gd name="adj" fmla="val 49995"/>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latin typeface="Times New Roman" pitchFamily="18" charset="0"/>
              </a:endParaRPr>
            </a:p>
          </p:txBody>
        </p:sp>
        <p:sp>
          <p:nvSpPr>
            <p:cNvPr id="124986" name="AutoShape 111"/>
            <p:cNvSpPr>
              <a:spLocks noChangeArrowheads="1"/>
            </p:cNvSpPr>
            <p:nvPr/>
          </p:nvSpPr>
          <p:spPr bwMode="auto">
            <a:xfrm rot="5400000">
              <a:off x="5224463" y="5099050"/>
              <a:ext cx="76200" cy="76200"/>
            </a:xfrm>
            <a:prstGeom prst="triangle">
              <a:avLst>
                <a:gd name="adj" fmla="val 49995"/>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latin typeface="Times New Roman" pitchFamily="18" charset="0"/>
              </a:endParaRPr>
            </a:p>
          </p:txBody>
        </p:sp>
        <p:sp>
          <p:nvSpPr>
            <p:cNvPr id="124987" name="Rectangle 114"/>
            <p:cNvSpPr>
              <a:spLocks noChangeArrowheads="1"/>
            </p:cNvSpPr>
            <p:nvPr/>
          </p:nvSpPr>
          <p:spPr bwMode="auto">
            <a:xfrm>
              <a:off x="2617788" y="4886325"/>
              <a:ext cx="501650"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x 1.1</a:t>
              </a:r>
              <a:r>
                <a:rPr lang="en-US" sz="1000" b="1" baseline="30000">
                  <a:solidFill>
                    <a:srgbClr val="000000"/>
                  </a:solidFill>
                </a:rPr>
                <a:t>3</a:t>
              </a:r>
            </a:p>
          </p:txBody>
        </p:sp>
        <p:sp>
          <p:nvSpPr>
            <p:cNvPr id="124988" name="Rectangle 115"/>
            <p:cNvSpPr>
              <a:spLocks noChangeArrowheads="1"/>
            </p:cNvSpPr>
            <p:nvPr/>
          </p:nvSpPr>
          <p:spPr bwMode="auto">
            <a:xfrm>
              <a:off x="3640138" y="4606925"/>
              <a:ext cx="501650"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x 1.1</a:t>
              </a:r>
              <a:r>
                <a:rPr lang="en-US" sz="1000" b="1" baseline="30000">
                  <a:solidFill>
                    <a:srgbClr val="000000"/>
                  </a:solidFill>
                </a:rPr>
                <a:t>2</a:t>
              </a:r>
            </a:p>
          </p:txBody>
        </p:sp>
        <p:sp>
          <p:nvSpPr>
            <p:cNvPr id="124989" name="Rectangle 116"/>
            <p:cNvSpPr>
              <a:spLocks noChangeArrowheads="1"/>
            </p:cNvSpPr>
            <p:nvPr/>
          </p:nvSpPr>
          <p:spPr bwMode="auto">
            <a:xfrm>
              <a:off x="4598988" y="4365625"/>
              <a:ext cx="501650"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x 1.1</a:t>
              </a:r>
            </a:p>
          </p:txBody>
        </p:sp>
        <p:sp>
          <p:nvSpPr>
            <p:cNvPr id="124990" name="Line 117"/>
            <p:cNvSpPr>
              <a:spLocks noChangeShapeType="1"/>
            </p:cNvSpPr>
            <p:nvPr/>
          </p:nvSpPr>
          <p:spPr bwMode="auto">
            <a:xfrm flipH="1">
              <a:off x="5286375" y="5557838"/>
              <a:ext cx="622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1" name="Line 118"/>
            <p:cNvSpPr>
              <a:spLocks noChangeShapeType="1"/>
            </p:cNvSpPr>
            <p:nvPr/>
          </p:nvSpPr>
          <p:spPr bwMode="auto">
            <a:xfrm flipH="1">
              <a:off x="5292725" y="5589588"/>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2" name="Line 119"/>
            <p:cNvSpPr>
              <a:spLocks noChangeShapeType="1"/>
            </p:cNvSpPr>
            <p:nvPr/>
          </p:nvSpPr>
          <p:spPr bwMode="auto">
            <a:xfrm flipH="1">
              <a:off x="5292725" y="5278438"/>
              <a:ext cx="609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3" name="Rectangle 120"/>
            <p:cNvSpPr>
              <a:spLocks noChangeArrowheads="1"/>
            </p:cNvSpPr>
            <p:nvPr/>
          </p:nvSpPr>
          <p:spPr bwMode="auto">
            <a:xfrm>
              <a:off x="3575050" y="5313363"/>
              <a:ext cx="1581150" cy="30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lstStyle/>
            <a:p>
              <a:pPr algn="r" defTabSz="804863" eaLnBrk="0" hangingPunct="0">
                <a:lnSpc>
                  <a:spcPct val="135000"/>
                </a:lnSpc>
                <a:spcBef>
                  <a:spcPct val="70000"/>
                </a:spcBef>
              </a:pPr>
              <a:r>
                <a:rPr lang="en-US" sz="1000" b="1">
                  <a:solidFill>
                    <a:srgbClr val="000000"/>
                  </a:solidFill>
                </a:rPr>
                <a:t>Total future value</a:t>
              </a:r>
            </a:p>
          </p:txBody>
        </p:sp>
        <p:sp>
          <p:nvSpPr>
            <p:cNvPr id="124994" name="Rectangle 121"/>
            <p:cNvSpPr>
              <a:spLocks noChangeArrowheads="1"/>
            </p:cNvSpPr>
            <p:nvPr/>
          </p:nvSpPr>
          <p:spPr bwMode="auto">
            <a:xfrm>
              <a:off x="1547813" y="3213100"/>
              <a:ext cx="6762750"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90000"/>
                </a:lnSpc>
                <a:spcBef>
                  <a:spcPct val="70000"/>
                </a:spcBef>
              </a:pPr>
              <a:r>
                <a:rPr lang="en-US" sz="1400" b="1">
                  <a:solidFill>
                    <a:srgbClr val="000000"/>
                  </a:solidFill>
                </a:rPr>
                <a:t>Future value calculated by compounding each cash flow separately</a:t>
              </a:r>
            </a:p>
          </p:txBody>
        </p:sp>
        <p:sp>
          <p:nvSpPr>
            <p:cNvPr id="124995" name="Line 123"/>
            <p:cNvSpPr>
              <a:spLocks noChangeShapeType="1"/>
            </p:cNvSpPr>
            <p:nvPr/>
          </p:nvSpPr>
          <p:spPr bwMode="auto">
            <a:xfrm flipH="1">
              <a:off x="2482850" y="2624138"/>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6" name="Line 124"/>
            <p:cNvSpPr>
              <a:spLocks noChangeShapeType="1"/>
            </p:cNvSpPr>
            <p:nvPr/>
          </p:nvSpPr>
          <p:spPr bwMode="auto">
            <a:xfrm flipH="1">
              <a:off x="2482850" y="2820988"/>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97" name="Line 125"/>
            <p:cNvSpPr>
              <a:spLocks noChangeShapeType="1"/>
            </p:cNvSpPr>
            <p:nvPr/>
          </p:nvSpPr>
          <p:spPr bwMode="auto">
            <a:xfrm flipH="1">
              <a:off x="2484438" y="2852738"/>
              <a:ext cx="393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 name="Date Placeholder 3"/>
          <p:cNvSpPr>
            <a:spLocks noGrp="1"/>
          </p:cNvSpPr>
          <p:nvPr>
            <p:ph type="dt" sz="quarter" idx="10"/>
          </p:nvPr>
        </p:nvSpPr>
        <p:spPr/>
        <p:txBody>
          <a:bodyPr/>
          <a:lstStyle/>
          <a:p>
            <a:pPr>
              <a:defRPr/>
            </a:pPr>
            <a:fld id="{1DE38665-2DC2-455C-BC55-E3E053BD110B}"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p:txBody>
          <a:bodyPr/>
          <a:lstStyle/>
          <a:p>
            <a:pPr eaLnBrk="1" hangingPunct="1">
              <a:defRPr/>
            </a:pPr>
            <a:r>
              <a:rPr lang="en-US" dirty="0" smtClean="0"/>
              <a:t>You will deposit $1500 in one year’s time, $2000 in two years time and $2500 in three years time in an account paying 10 per cent interest per annum.  What is the present value of these cash flows?</a:t>
            </a:r>
          </a:p>
          <a:p>
            <a:pPr eaLnBrk="1" hangingPunct="1">
              <a:buFontTx/>
              <a:buNone/>
              <a:defRPr/>
            </a:pPr>
            <a:endParaRPr lang="en-US" dirty="0" smtClean="0"/>
          </a:p>
          <a:p>
            <a:pPr eaLnBrk="1" hangingPunct="1">
              <a:defRPr/>
            </a:pPr>
            <a:r>
              <a:rPr lang="en-US" dirty="0" smtClean="0"/>
              <a:t>You can solve by either:</a:t>
            </a:r>
          </a:p>
          <a:p>
            <a:pPr marL="914400" lvl="1" indent="-457200" eaLnBrk="1" hangingPunct="1">
              <a:defRPr/>
            </a:pPr>
            <a:r>
              <a:rPr lang="en-US" dirty="0" smtClean="0"/>
              <a:t>discounting back one year at a time</a:t>
            </a:r>
          </a:p>
          <a:p>
            <a:pPr marL="914400" lvl="1" indent="-457200" eaLnBrk="1" hangingPunct="1">
              <a:defRPr/>
            </a:pPr>
            <a:r>
              <a:rPr lang="en-US" dirty="0" smtClean="0"/>
              <a:t>calculating the present value of each cash flow first and then totaling them.</a:t>
            </a:r>
          </a:p>
        </p:txBody>
      </p:sp>
      <p:sp>
        <p:nvSpPr>
          <p:cNvPr id="154626" name="Rectangle 2"/>
          <p:cNvSpPr>
            <a:spLocks noGrp="1" noChangeArrowheads="1"/>
          </p:cNvSpPr>
          <p:nvPr>
            <p:ph type="title"/>
          </p:nvPr>
        </p:nvSpPr>
        <p:spPr/>
        <p:txBody>
          <a:bodyPr/>
          <a:lstStyle/>
          <a:p>
            <a:pPr eaLnBrk="1" hangingPunct="1">
              <a:defRPr/>
            </a:pPr>
            <a:r>
              <a:rPr lang="en-US" smtClean="0"/>
              <a:t>Present Value of Multiple Cash Flows</a:t>
            </a:r>
          </a:p>
        </p:txBody>
      </p:sp>
      <p:sp>
        <p:nvSpPr>
          <p:cNvPr id="2" name="Date Placeholder 1"/>
          <p:cNvSpPr>
            <a:spLocks noGrp="1"/>
          </p:cNvSpPr>
          <p:nvPr>
            <p:ph type="dt" sz="quarter" idx="10"/>
          </p:nvPr>
        </p:nvSpPr>
        <p:spPr/>
        <p:txBody>
          <a:bodyPr/>
          <a:lstStyle/>
          <a:p>
            <a:pPr>
              <a:defRPr/>
            </a:pPr>
            <a:fld id="{8FAFEC17-FBA0-4757-8106-BF7276B99341}"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p:txBody>
          <a:bodyPr/>
          <a:lstStyle/>
          <a:p>
            <a:pPr eaLnBrk="1" hangingPunct="1">
              <a:defRPr/>
            </a:pPr>
            <a:r>
              <a:rPr lang="en-US" sz="2800" dirty="0" smtClean="0">
                <a:solidFill>
                  <a:srgbClr val="E88A00"/>
                </a:solidFill>
              </a:rPr>
              <a:t>Solution 1</a:t>
            </a:r>
          </a:p>
          <a:p>
            <a:pPr lvl="1" eaLnBrk="1" hangingPunct="1">
              <a:defRPr/>
            </a:pPr>
            <a:r>
              <a:rPr lang="en-US" dirty="0" smtClean="0"/>
              <a:t>End of year 2: 	($2500 </a:t>
            </a:r>
            <a:r>
              <a:rPr lang="en-US" dirty="0" smtClean="0">
                <a:sym typeface="Symbol" pitchFamily="18" charset="2"/>
              </a:rPr>
              <a:t> 1.10</a:t>
            </a:r>
            <a:r>
              <a:rPr lang="en-US" baseline="30000" dirty="0" smtClean="0">
                <a:sym typeface="Symbol" pitchFamily="18" charset="2"/>
              </a:rPr>
              <a:t>–1</a:t>
            </a:r>
            <a:r>
              <a:rPr lang="en-US" dirty="0" smtClean="0">
                <a:sym typeface="Symbol" pitchFamily="18" charset="2"/>
              </a:rPr>
              <a:t>) + $2000=	$4273</a:t>
            </a:r>
          </a:p>
          <a:p>
            <a:pPr lvl="1" eaLnBrk="1" hangingPunct="1">
              <a:defRPr/>
            </a:pPr>
            <a:r>
              <a:rPr lang="en-US" dirty="0" smtClean="0">
                <a:sym typeface="Symbol" pitchFamily="18" charset="2"/>
              </a:rPr>
              <a:t>End of year 1:	($4273  1.10</a:t>
            </a:r>
            <a:r>
              <a:rPr lang="en-US" baseline="30000" dirty="0" smtClean="0">
                <a:sym typeface="Symbol" pitchFamily="18" charset="2"/>
              </a:rPr>
              <a:t>–1</a:t>
            </a:r>
            <a:r>
              <a:rPr lang="en-US" dirty="0" smtClean="0">
                <a:sym typeface="Symbol" pitchFamily="18" charset="2"/>
              </a:rPr>
              <a:t>) + $1500=	$5385</a:t>
            </a:r>
          </a:p>
          <a:p>
            <a:pPr lvl="1" eaLnBrk="1" hangingPunct="1">
              <a:defRPr/>
            </a:pPr>
            <a:r>
              <a:rPr lang="en-US" dirty="0" smtClean="0">
                <a:sym typeface="Symbol" pitchFamily="18" charset="2"/>
              </a:rPr>
              <a:t>Present value:	($5385  1.10</a:t>
            </a:r>
            <a:r>
              <a:rPr lang="en-US" baseline="30000" dirty="0" smtClean="0">
                <a:sym typeface="Symbol" pitchFamily="18" charset="2"/>
              </a:rPr>
              <a:t>–1</a:t>
            </a:r>
            <a:r>
              <a:rPr lang="en-US" dirty="0" smtClean="0">
                <a:sym typeface="Symbol" pitchFamily="18" charset="2"/>
              </a:rPr>
              <a:t>)	 =	$4895</a:t>
            </a:r>
          </a:p>
          <a:p>
            <a:pPr eaLnBrk="1" hangingPunct="1">
              <a:defRPr/>
            </a:pPr>
            <a:endParaRPr lang="en-US" dirty="0" smtClean="0"/>
          </a:p>
          <a:p>
            <a:pPr eaLnBrk="1" hangingPunct="1">
              <a:defRPr/>
            </a:pPr>
            <a:r>
              <a:rPr lang="en-US" sz="2800" dirty="0" smtClean="0">
                <a:solidFill>
                  <a:srgbClr val="E88A00"/>
                </a:solidFill>
              </a:rPr>
              <a:t>Solution 2</a:t>
            </a:r>
          </a:p>
          <a:p>
            <a:pPr eaLnBrk="1" hangingPunct="1">
              <a:buFontTx/>
              <a:buNone/>
              <a:defRPr/>
            </a:pPr>
            <a:r>
              <a:rPr lang="en-US" dirty="0" smtClean="0"/>
              <a:t>		$2500 </a:t>
            </a:r>
            <a:r>
              <a:rPr lang="en-US" dirty="0" smtClean="0">
                <a:sym typeface="Symbol" pitchFamily="18" charset="2"/>
              </a:rPr>
              <a:t> (1.10) </a:t>
            </a:r>
            <a:r>
              <a:rPr lang="en-US" baseline="30000" dirty="0" smtClean="0">
                <a:sym typeface="Symbol" pitchFamily="18" charset="2"/>
              </a:rPr>
              <a:t>–3</a:t>
            </a:r>
            <a:r>
              <a:rPr lang="en-US" dirty="0" smtClean="0">
                <a:sym typeface="Symbol" pitchFamily="18" charset="2"/>
              </a:rPr>
              <a:t>	=	$1878</a:t>
            </a:r>
          </a:p>
          <a:p>
            <a:pPr eaLnBrk="1" hangingPunct="1">
              <a:buFontTx/>
              <a:buNone/>
              <a:defRPr/>
            </a:pPr>
            <a:r>
              <a:rPr lang="en-US" dirty="0" smtClean="0">
                <a:sym typeface="Symbol" pitchFamily="18" charset="2"/>
              </a:rPr>
              <a:t>		$2000  (1.10) </a:t>
            </a:r>
            <a:r>
              <a:rPr lang="en-US" baseline="30000" dirty="0" smtClean="0">
                <a:sym typeface="Symbol" pitchFamily="18" charset="2"/>
              </a:rPr>
              <a:t>–2	</a:t>
            </a:r>
            <a:r>
              <a:rPr lang="en-US" dirty="0" smtClean="0">
                <a:sym typeface="Symbol" pitchFamily="18" charset="2"/>
              </a:rPr>
              <a:t>=	$1653</a:t>
            </a:r>
          </a:p>
          <a:p>
            <a:pPr eaLnBrk="1" hangingPunct="1">
              <a:buFontTx/>
              <a:buNone/>
              <a:defRPr/>
            </a:pPr>
            <a:r>
              <a:rPr lang="en-US" dirty="0" smtClean="0">
                <a:sym typeface="Symbol" pitchFamily="18" charset="2"/>
              </a:rPr>
              <a:t>		$1500  (1.10) </a:t>
            </a:r>
            <a:r>
              <a:rPr lang="en-US" baseline="30000" dirty="0" smtClean="0">
                <a:sym typeface="Symbol" pitchFamily="18" charset="2"/>
              </a:rPr>
              <a:t>–1</a:t>
            </a:r>
            <a:r>
              <a:rPr lang="en-US" dirty="0" smtClean="0">
                <a:sym typeface="Symbol" pitchFamily="18" charset="2"/>
              </a:rPr>
              <a:t>	=	</a:t>
            </a:r>
            <a:r>
              <a:rPr lang="en-US" u="sng" dirty="0" smtClean="0">
                <a:sym typeface="Symbol" pitchFamily="18" charset="2"/>
              </a:rPr>
              <a:t>$1364</a:t>
            </a:r>
            <a:endParaRPr lang="en-US" dirty="0" smtClean="0">
              <a:sym typeface="Symbol" pitchFamily="18" charset="2"/>
            </a:endParaRPr>
          </a:p>
          <a:p>
            <a:pPr eaLnBrk="1" hangingPunct="1">
              <a:buFontTx/>
              <a:buNone/>
              <a:defRPr/>
            </a:pPr>
            <a:r>
              <a:rPr lang="en-US" dirty="0" smtClean="0">
                <a:sym typeface="Symbol" pitchFamily="18" charset="2"/>
              </a:rPr>
              <a:t>		</a:t>
            </a:r>
            <a:r>
              <a:rPr lang="en-US" b="1" dirty="0" smtClean="0">
                <a:sym typeface="Symbol" pitchFamily="18" charset="2"/>
              </a:rPr>
              <a:t>Total	</a:t>
            </a:r>
            <a:r>
              <a:rPr lang="en-US" dirty="0" smtClean="0">
                <a:sym typeface="Symbol" pitchFamily="18" charset="2"/>
              </a:rPr>
              <a:t>		=	</a:t>
            </a:r>
            <a:r>
              <a:rPr lang="en-US" u="sng" dirty="0" smtClean="0">
                <a:sym typeface="Symbol" pitchFamily="18" charset="2"/>
              </a:rPr>
              <a:t>$4895</a:t>
            </a:r>
            <a:endParaRPr lang="en-US" dirty="0" smtClean="0">
              <a:sym typeface="Symbol" pitchFamily="18" charset="2"/>
            </a:endParaRPr>
          </a:p>
          <a:p>
            <a:pPr eaLnBrk="1" hangingPunct="1">
              <a:defRPr/>
            </a:pPr>
            <a:endParaRPr lang="en-US" dirty="0" smtClean="0">
              <a:sym typeface="Symbol" pitchFamily="18" charset="2"/>
            </a:endParaRPr>
          </a:p>
          <a:p>
            <a:pPr eaLnBrk="1" hangingPunct="1">
              <a:buFontTx/>
              <a:buNone/>
              <a:defRPr/>
            </a:pPr>
            <a:endParaRPr lang="en-US" dirty="0" smtClean="0"/>
          </a:p>
          <a:p>
            <a:pPr eaLnBrk="1" hangingPunct="1">
              <a:defRPr/>
            </a:pPr>
            <a:endParaRPr lang="en-US" sz="2800" dirty="0" smtClean="0"/>
          </a:p>
        </p:txBody>
      </p:sp>
      <p:sp>
        <p:nvSpPr>
          <p:cNvPr id="155650" name="Rectangle 2"/>
          <p:cNvSpPr>
            <a:spLocks noGrp="1" noChangeArrowheads="1"/>
          </p:cNvSpPr>
          <p:nvPr>
            <p:ph type="title"/>
          </p:nvPr>
        </p:nvSpPr>
        <p:spPr/>
        <p:txBody>
          <a:bodyPr/>
          <a:lstStyle/>
          <a:p>
            <a:pPr eaLnBrk="1" hangingPunct="1">
              <a:defRPr/>
            </a:pPr>
            <a:r>
              <a:rPr lang="en-US" smtClean="0"/>
              <a:t>Solutions</a:t>
            </a:r>
          </a:p>
        </p:txBody>
      </p:sp>
      <p:sp>
        <p:nvSpPr>
          <p:cNvPr id="2" name="Date Placeholder 1"/>
          <p:cNvSpPr>
            <a:spLocks noGrp="1"/>
          </p:cNvSpPr>
          <p:nvPr>
            <p:ph type="dt" sz="quarter" idx="10"/>
          </p:nvPr>
        </p:nvSpPr>
        <p:spPr/>
        <p:txBody>
          <a:bodyPr/>
          <a:lstStyle/>
          <a:p>
            <a:pPr>
              <a:defRPr/>
            </a:pPr>
            <a:fld id="{290FDC0D-B244-44C3-A3DB-4C8D3A8F57E6}"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2800" dirty="0" smtClean="0"/>
              <a:t>FINANCIAL MANAGER</a:t>
            </a:r>
          </a:p>
          <a:p>
            <a:pPr marL="548640" lvl="1" indent="-182880" eaLnBrk="1" fontAlgn="auto" hangingPunct="1">
              <a:spcAft>
                <a:spcPts val="0"/>
              </a:spcAft>
              <a:defRPr/>
            </a:pPr>
            <a:r>
              <a:rPr lang="en-US" sz="2600" dirty="0" smtClean="0"/>
              <a:t>Financial </a:t>
            </a:r>
            <a:r>
              <a:rPr lang="en-US" sz="2600" dirty="0"/>
              <a:t>managers try to answer some, or all, of these questions</a:t>
            </a:r>
          </a:p>
          <a:p>
            <a:pPr marL="548640" lvl="1" indent="-182880" eaLnBrk="1" fontAlgn="auto" hangingPunct="1">
              <a:spcAft>
                <a:spcPts val="0"/>
              </a:spcAft>
              <a:defRPr/>
            </a:pPr>
            <a:r>
              <a:rPr lang="en-US" sz="2600" dirty="0"/>
              <a:t>The top financial manager within a firm is usually the Chief Financial Officer (CFO)</a:t>
            </a:r>
          </a:p>
          <a:p>
            <a:pPr marL="822960" lvl="2" indent="-182880" eaLnBrk="1" fontAlgn="auto" hangingPunct="1">
              <a:spcAft>
                <a:spcPts val="0"/>
              </a:spcAft>
              <a:buClr>
                <a:schemeClr val="accent3"/>
              </a:buClr>
              <a:defRPr/>
            </a:pPr>
            <a:r>
              <a:rPr lang="en-US" sz="2200" dirty="0"/>
              <a:t>Treasurer – oversees cash management, credit management, capital expenditures, and financial planning</a:t>
            </a:r>
          </a:p>
          <a:p>
            <a:pPr marL="822960" lvl="2" indent="-182880" eaLnBrk="1" fontAlgn="auto" hangingPunct="1">
              <a:spcAft>
                <a:spcPts val="0"/>
              </a:spcAft>
              <a:buClr>
                <a:schemeClr val="accent3"/>
              </a:buClr>
              <a:defRPr/>
            </a:pPr>
            <a:r>
              <a:rPr lang="en-US" sz="2200" dirty="0"/>
              <a:t>Controller – oversees taxes, cost accounting, financial accounting, and data processing</a:t>
            </a:r>
          </a:p>
          <a:p>
            <a:pPr marL="274320" eaLnBrk="1" fontAlgn="auto" hangingPunct="1">
              <a:spcAft>
                <a:spcPts val="0"/>
              </a:spcAft>
              <a:defRPr/>
            </a:pP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1A3F32A2-4CC2-4D55-90EB-270696CE1C57}"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p:txBody>
          <a:bodyPr/>
          <a:lstStyle/>
          <a:p>
            <a:pPr eaLnBrk="1" hangingPunct="1">
              <a:defRPr/>
            </a:pPr>
            <a:r>
              <a:rPr lang="en-US" smtClean="0"/>
              <a:t>An </a:t>
            </a:r>
            <a:r>
              <a:rPr lang="en-US" smtClean="0">
                <a:solidFill>
                  <a:srgbClr val="E88A00"/>
                </a:solidFill>
              </a:rPr>
              <a:t>ordinary annuity</a:t>
            </a:r>
            <a:r>
              <a:rPr lang="en-US" smtClean="0"/>
              <a:t> is a series of equal cash flows that occur at the end of each period for some fixed number of periods.</a:t>
            </a:r>
          </a:p>
          <a:p>
            <a:pPr eaLnBrk="1" hangingPunct="1">
              <a:defRPr/>
            </a:pPr>
            <a:endParaRPr lang="en-US" smtClean="0"/>
          </a:p>
          <a:p>
            <a:pPr eaLnBrk="1" hangingPunct="1">
              <a:defRPr/>
            </a:pPr>
            <a:r>
              <a:rPr lang="en-US" smtClean="0"/>
              <a:t>Examples include consumer loans and home mortgages.</a:t>
            </a:r>
          </a:p>
          <a:p>
            <a:pPr eaLnBrk="1" hangingPunct="1">
              <a:buFontTx/>
              <a:buNone/>
              <a:defRPr/>
            </a:pPr>
            <a:endParaRPr lang="en-US" smtClean="0"/>
          </a:p>
          <a:p>
            <a:pPr eaLnBrk="1" hangingPunct="1">
              <a:defRPr/>
            </a:pPr>
            <a:r>
              <a:rPr lang="en-US" smtClean="0"/>
              <a:t>A </a:t>
            </a:r>
            <a:r>
              <a:rPr lang="en-US" smtClean="0">
                <a:solidFill>
                  <a:srgbClr val="E88A00"/>
                </a:solidFill>
              </a:rPr>
              <a:t>perpetuity</a:t>
            </a:r>
            <a:r>
              <a:rPr lang="en-US" smtClean="0"/>
              <a:t> is an annuity in which the cash flows continue forever.</a:t>
            </a:r>
          </a:p>
        </p:txBody>
      </p:sp>
      <p:sp>
        <p:nvSpPr>
          <p:cNvPr id="156674" name="Rectangle 2"/>
          <p:cNvSpPr>
            <a:spLocks noGrp="1" noChangeArrowheads="1"/>
          </p:cNvSpPr>
          <p:nvPr>
            <p:ph type="title"/>
          </p:nvPr>
        </p:nvSpPr>
        <p:spPr/>
        <p:txBody>
          <a:bodyPr/>
          <a:lstStyle/>
          <a:p>
            <a:pPr eaLnBrk="1" hangingPunct="1">
              <a:defRPr/>
            </a:pPr>
            <a:r>
              <a:rPr lang="en-US" smtClean="0"/>
              <a:t>Annuities</a:t>
            </a:r>
          </a:p>
        </p:txBody>
      </p:sp>
      <p:sp>
        <p:nvSpPr>
          <p:cNvPr id="2" name="Date Placeholder 1"/>
          <p:cNvSpPr>
            <a:spLocks noGrp="1"/>
          </p:cNvSpPr>
          <p:nvPr>
            <p:ph type="dt" sz="quarter" idx="10"/>
          </p:nvPr>
        </p:nvSpPr>
        <p:spPr/>
        <p:txBody>
          <a:bodyPr/>
          <a:lstStyle/>
          <a:p>
            <a:pPr>
              <a:defRPr/>
            </a:pPr>
            <a:fld id="{2D459023-8D01-409B-A98D-23A802EAB1D5}"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p:txBody>
          <a:bodyPr/>
          <a:lstStyle/>
          <a:p>
            <a:pPr eaLnBrk="1" hangingPunct="1">
              <a:buFontTx/>
              <a:buNone/>
              <a:defRPr/>
            </a:pPr>
            <a:r>
              <a:rPr lang="en-US" dirty="0" smtClean="0"/>
              <a:t>	</a:t>
            </a:r>
            <a:r>
              <a:rPr lang="en-US" i="1" dirty="0" smtClean="0">
                <a:latin typeface="Times New Roman" pitchFamily="18" charset="0"/>
              </a:rPr>
              <a:t>C</a:t>
            </a:r>
            <a:r>
              <a:rPr lang="en-US" i="1" dirty="0" smtClean="0"/>
              <a:t> </a:t>
            </a:r>
            <a:r>
              <a:rPr lang="en-US" dirty="0" smtClean="0">
                <a:cs typeface="Arial" pitchFamily="34" charset="0"/>
              </a:rPr>
              <a:t>= equal cash flow</a:t>
            </a:r>
          </a:p>
          <a:p>
            <a:pPr eaLnBrk="1" hangingPunct="1">
              <a:defRPr/>
            </a:pPr>
            <a:endParaRPr lang="en-US" dirty="0" smtClean="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r>
              <a:rPr lang="en-US" dirty="0" smtClean="0"/>
              <a:t>The discounting term is called the </a:t>
            </a:r>
            <a:r>
              <a:rPr lang="en-US" dirty="0" smtClean="0">
                <a:solidFill>
                  <a:srgbClr val="E88A00"/>
                </a:solidFill>
              </a:rPr>
              <a:t>present value interest factor for annuities</a:t>
            </a:r>
            <a:r>
              <a:rPr lang="en-US" dirty="0" smtClean="0"/>
              <a:t> </a:t>
            </a:r>
            <a:r>
              <a:rPr lang="en-US" dirty="0" smtClean="0">
                <a:solidFill>
                  <a:srgbClr val="E88A00"/>
                </a:solidFill>
              </a:rPr>
              <a:t>(PVIFA)</a:t>
            </a:r>
            <a:r>
              <a:rPr lang="en-US" dirty="0" smtClean="0"/>
              <a:t>.  </a:t>
            </a:r>
          </a:p>
          <a:p>
            <a:pPr eaLnBrk="1" hangingPunct="1">
              <a:defRPr/>
            </a:pPr>
            <a:endParaRPr lang="en-US" dirty="0" smtClean="0"/>
          </a:p>
        </p:txBody>
      </p:sp>
      <p:sp>
        <p:nvSpPr>
          <p:cNvPr id="157698" name="Rectangle 2"/>
          <p:cNvSpPr>
            <a:spLocks noGrp="1" noChangeArrowheads="1"/>
          </p:cNvSpPr>
          <p:nvPr>
            <p:ph type="title"/>
          </p:nvPr>
        </p:nvSpPr>
        <p:spPr/>
        <p:txBody>
          <a:bodyPr/>
          <a:lstStyle/>
          <a:p>
            <a:pPr eaLnBrk="1" hangingPunct="1">
              <a:defRPr/>
            </a:pPr>
            <a:r>
              <a:rPr lang="en-US" smtClean="0"/>
              <a:t>Present Value of an Annuity</a:t>
            </a:r>
          </a:p>
        </p:txBody>
      </p:sp>
      <p:graphicFrame>
        <p:nvGraphicFramePr>
          <p:cNvPr id="129028" name="Object 4"/>
          <p:cNvGraphicFramePr>
            <a:graphicFrameLocks noChangeAspect="1"/>
          </p:cNvGraphicFramePr>
          <p:nvPr/>
        </p:nvGraphicFramePr>
        <p:xfrm>
          <a:off x="1828800" y="2438400"/>
          <a:ext cx="4843463" cy="1295400"/>
        </p:xfrm>
        <a:graphic>
          <a:graphicData uri="http://schemas.openxmlformats.org/presentationml/2006/ole">
            <mc:AlternateContent xmlns:mc="http://schemas.openxmlformats.org/markup-compatibility/2006">
              <mc:Choice xmlns:v="urn:schemas-microsoft-com:vml" Requires="v">
                <p:oleObj spid="_x0000_s129046" name="Equation" r:id="rId3" imgW="1587500" imgH="508000" progId="Equation.3">
                  <p:embed/>
                </p:oleObj>
              </mc:Choice>
              <mc:Fallback>
                <p:oleObj name="Equation" r:id="rId3" imgW="1587500" imgH="508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438400"/>
                        <a:ext cx="4843463"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quarter" idx="10"/>
          </p:nvPr>
        </p:nvSpPr>
        <p:spPr/>
        <p:txBody>
          <a:bodyPr/>
          <a:lstStyle/>
          <a:p>
            <a:pPr>
              <a:defRPr/>
            </a:pPr>
            <a:fld id="{9B5A90A2-68C0-42E0-A7C9-56FA14B0CE24}"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idx="1"/>
          </p:nvPr>
        </p:nvSpPr>
        <p:spPr/>
        <p:txBody>
          <a:bodyPr/>
          <a:lstStyle/>
          <a:p>
            <a:pPr marL="628650" indent="-285750" eaLnBrk="1" hangingPunct="1">
              <a:tabLst>
                <a:tab pos="628650" algn="l"/>
              </a:tabLst>
              <a:defRPr/>
            </a:pPr>
            <a:r>
              <a:rPr lang="en-US" dirty="0" smtClean="0">
                <a:solidFill>
                  <a:srgbClr val="E88A00"/>
                </a:solidFill>
              </a:rPr>
              <a:t>Example 1</a:t>
            </a:r>
          </a:p>
          <a:p>
            <a:pPr marL="628650" indent="-285750" eaLnBrk="1" hangingPunct="1">
              <a:buFontTx/>
              <a:buNone/>
              <a:tabLst>
                <a:tab pos="628650" algn="l"/>
              </a:tabLst>
              <a:defRPr/>
            </a:pPr>
            <a:r>
              <a:rPr lang="en-US" dirty="0" smtClean="0"/>
              <a:t>	You will receive $1000 at the end of each of the next ten years.  The current interest rate is </a:t>
            </a:r>
            <a:br>
              <a:rPr lang="en-US" dirty="0" smtClean="0"/>
            </a:br>
            <a:r>
              <a:rPr lang="en-US" dirty="0" smtClean="0"/>
              <a:t>6 per cent per annum.  What is the present value of this series of cash flows?</a:t>
            </a:r>
            <a:endParaRPr lang="en-US" sz="1600" dirty="0" smtClean="0"/>
          </a:p>
          <a:p>
            <a:pPr marL="628650" indent="-285750" eaLnBrk="1" hangingPunct="1">
              <a:buFontTx/>
              <a:buNone/>
              <a:tabLst>
                <a:tab pos="628650" algn="l"/>
              </a:tabLst>
              <a:defRPr/>
            </a:pPr>
            <a:endParaRPr lang="en-US" sz="1800" dirty="0" smtClean="0"/>
          </a:p>
          <a:p>
            <a:pPr marL="628650" indent="-285750" eaLnBrk="1" hangingPunct="1">
              <a:buFontTx/>
              <a:buNone/>
              <a:tabLst>
                <a:tab pos="628650" algn="l"/>
              </a:tabLst>
              <a:defRPr/>
            </a:pPr>
            <a:endParaRPr lang="en-US" dirty="0" smtClean="0"/>
          </a:p>
          <a:p>
            <a:pPr marL="628650" indent="-285750" eaLnBrk="1" hangingPunct="1">
              <a:buFontTx/>
              <a:buNone/>
              <a:tabLst>
                <a:tab pos="628650" algn="l"/>
              </a:tabLst>
              <a:defRPr/>
            </a:pPr>
            <a:endParaRPr lang="en-US" dirty="0" smtClean="0"/>
          </a:p>
          <a:p>
            <a:pPr marL="628650" indent="-285750" eaLnBrk="1" hangingPunct="1">
              <a:tabLst>
                <a:tab pos="628650" algn="l"/>
              </a:tabLst>
              <a:defRPr/>
            </a:pPr>
            <a:endParaRPr lang="en-US" dirty="0" smtClean="0">
              <a:solidFill>
                <a:srgbClr val="666699"/>
              </a:solidFill>
            </a:endParaRPr>
          </a:p>
          <a:p>
            <a:pPr marL="628650" indent="-285750" eaLnBrk="1" hangingPunct="1">
              <a:tabLst>
                <a:tab pos="628650" algn="l"/>
              </a:tabLst>
              <a:defRPr/>
            </a:pPr>
            <a:endParaRPr lang="en-US" sz="1600" dirty="0" smtClean="0"/>
          </a:p>
          <a:p>
            <a:pPr marL="628650" indent="-285750" eaLnBrk="1" hangingPunct="1">
              <a:buFontTx/>
              <a:buNone/>
              <a:tabLst>
                <a:tab pos="628650" algn="l"/>
              </a:tabLst>
              <a:defRPr/>
            </a:pPr>
            <a:endParaRPr lang="en-US" sz="1800" dirty="0" smtClean="0">
              <a:sym typeface="Symbol" pitchFamily="18" charset="2"/>
            </a:endParaRPr>
          </a:p>
          <a:p>
            <a:pPr marL="628650" indent="-285750" eaLnBrk="1" hangingPunct="1">
              <a:buFontTx/>
              <a:buNone/>
              <a:tabLst>
                <a:tab pos="628650" algn="l"/>
              </a:tabLst>
              <a:defRPr/>
            </a:pPr>
            <a:endParaRPr lang="en-US" dirty="0" smtClean="0"/>
          </a:p>
          <a:p>
            <a:pPr marL="628650" indent="-285750" eaLnBrk="1" hangingPunct="1">
              <a:tabLst>
                <a:tab pos="628650" algn="l"/>
              </a:tabLst>
              <a:defRPr/>
            </a:pPr>
            <a:endParaRPr lang="en-US" dirty="0" smtClean="0"/>
          </a:p>
        </p:txBody>
      </p:sp>
      <p:sp>
        <p:nvSpPr>
          <p:cNvPr id="2" name="Title 1"/>
          <p:cNvSpPr>
            <a:spLocks noGrp="1"/>
          </p:cNvSpPr>
          <p:nvPr>
            <p:ph type="title"/>
          </p:nvPr>
        </p:nvSpPr>
        <p:spPr/>
        <p:txBody>
          <a:bodyPr/>
          <a:lstStyle/>
          <a:p>
            <a:pPr>
              <a:defRPr/>
            </a:pPr>
            <a:r>
              <a:rPr lang="en-US" dirty="0" err="1" smtClean="0"/>
              <a:t>pva</a:t>
            </a:r>
            <a:endParaRPr lang="en-US" dirty="0"/>
          </a:p>
        </p:txBody>
      </p:sp>
      <p:graphicFrame>
        <p:nvGraphicFramePr>
          <p:cNvPr id="130052" name="Object 3"/>
          <p:cNvGraphicFramePr>
            <a:graphicFrameLocks noChangeAspect="1"/>
          </p:cNvGraphicFramePr>
          <p:nvPr/>
        </p:nvGraphicFramePr>
        <p:xfrm>
          <a:off x="2312988" y="3619500"/>
          <a:ext cx="5129212" cy="2705100"/>
        </p:xfrm>
        <a:graphic>
          <a:graphicData uri="http://schemas.openxmlformats.org/presentationml/2006/ole">
            <mc:AlternateContent xmlns:mc="http://schemas.openxmlformats.org/markup-compatibility/2006">
              <mc:Choice xmlns:v="urn:schemas-microsoft-com:vml" Requires="v">
                <p:oleObj spid="_x0000_s130070" name="Equation" r:id="rId4" imgW="1955800" imgH="927100" progId="Equation.3">
                  <p:embed/>
                </p:oleObj>
              </mc:Choice>
              <mc:Fallback>
                <p:oleObj name="Equation" r:id="rId4" imgW="1955800" imgH="927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8" y="3619500"/>
                        <a:ext cx="5129212" cy="270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Date Placeholder 2"/>
          <p:cNvSpPr>
            <a:spLocks noGrp="1"/>
          </p:cNvSpPr>
          <p:nvPr>
            <p:ph type="dt" sz="quarter" idx="10"/>
          </p:nvPr>
        </p:nvSpPr>
        <p:spPr/>
        <p:txBody>
          <a:bodyPr/>
          <a:lstStyle/>
          <a:p>
            <a:pPr>
              <a:defRPr/>
            </a:pPr>
            <a:fld id="{9BD2ADB1-34BD-4AA2-BEF8-2AE28A5B56D0}"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idx="1"/>
          </p:nvPr>
        </p:nvSpPr>
        <p:spPr/>
        <p:txBody>
          <a:bodyPr/>
          <a:lstStyle/>
          <a:p>
            <a:pPr marL="628650" indent="-285750" eaLnBrk="1" hangingPunct="1">
              <a:tabLst>
                <a:tab pos="628650" algn="l"/>
              </a:tabLst>
              <a:defRPr/>
            </a:pPr>
            <a:r>
              <a:rPr lang="en-US" dirty="0" smtClean="0">
                <a:solidFill>
                  <a:srgbClr val="E88A00"/>
                </a:solidFill>
              </a:rPr>
              <a:t>Example 2</a:t>
            </a:r>
          </a:p>
          <a:p>
            <a:pPr marL="628650" indent="-285750" eaLnBrk="1" hangingPunct="1">
              <a:buFontTx/>
              <a:buNone/>
              <a:tabLst>
                <a:tab pos="628650" algn="l"/>
              </a:tabLst>
              <a:defRPr/>
            </a:pPr>
            <a:r>
              <a:rPr lang="en-US" dirty="0" smtClean="0"/>
              <a:t>	You borrow $10 000 to buy a car and agree to repay the loan by way of equal monthly repayments over four years.  The current interest rate is 12 per cent per annum, compounded monthly.  What is the amount of each monthly repayment?</a:t>
            </a:r>
            <a:endParaRPr lang="en-US" sz="1600" dirty="0" smtClean="0"/>
          </a:p>
          <a:p>
            <a:pPr marL="628650" indent="-285750" eaLnBrk="1" hangingPunct="1">
              <a:buFontTx/>
              <a:buNone/>
              <a:tabLst>
                <a:tab pos="628650" algn="l"/>
              </a:tabLst>
              <a:defRPr/>
            </a:pPr>
            <a:endParaRPr lang="en-US" sz="1800" dirty="0" smtClean="0">
              <a:sym typeface="Symbol" pitchFamily="18" charset="2"/>
            </a:endParaRPr>
          </a:p>
          <a:p>
            <a:pPr marL="628650" indent="-285750" eaLnBrk="1" hangingPunct="1">
              <a:buFontTx/>
              <a:buNone/>
              <a:tabLst>
                <a:tab pos="628650" algn="l"/>
              </a:tabLst>
              <a:defRPr/>
            </a:pPr>
            <a:endParaRPr lang="en-US" dirty="0" smtClean="0"/>
          </a:p>
          <a:p>
            <a:pPr marL="628650" indent="-285750" eaLnBrk="1" hangingPunct="1">
              <a:tabLst>
                <a:tab pos="628650" algn="l"/>
              </a:tabLst>
              <a:defRPr/>
            </a:pPr>
            <a:endParaRPr lang="en-US" dirty="0" smtClean="0"/>
          </a:p>
        </p:txBody>
      </p:sp>
      <p:sp>
        <p:nvSpPr>
          <p:cNvPr id="2" name="Title 1"/>
          <p:cNvSpPr>
            <a:spLocks noGrp="1"/>
          </p:cNvSpPr>
          <p:nvPr>
            <p:ph type="title"/>
          </p:nvPr>
        </p:nvSpPr>
        <p:spPr/>
        <p:txBody>
          <a:bodyPr/>
          <a:lstStyle/>
          <a:p>
            <a:pPr>
              <a:defRPr/>
            </a:pPr>
            <a:endParaRPr lang="en-US"/>
          </a:p>
        </p:txBody>
      </p:sp>
      <p:graphicFrame>
        <p:nvGraphicFramePr>
          <p:cNvPr id="131076" name="Object 3"/>
          <p:cNvGraphicFramePr>
            <a:graphicFrameLocks noChangeAspect="1"/>
          </p:cNvGraphicFramePr>
          <p:nvPr>
            <p:extLst>
              <p:ext uri="{D42A27DB-BD31-4B8C-83A1-F6EECF244321}">
                <p14:modId xmlns:p14="http://schemas.microsoft.com/office/powerpoint/2010/main" val="3592522837"/>
              </p:ext>
            </p:extLst>
          </p:nvPr>
        </p:nvGraphicFramePr>
        <p:xfrm>
          <a:off x="2386013" y="3622675"/>
          <a:ext cx="4525962" cy="2473325"/>
        </p:xfrm>
        <a:graphic>
          <a:graphicData uri="http://schemas.openxmlformats.org/presentationml/2006/ole">
            <mc:AlternateContent xmlns:mc="http://schemas.openxmlformats.org/markup-compatibility/2006">
              <mc:Choice xmlns:v="urn:schemas-microsoft-com:vml" Requires="v">
                <p:oleObj spid="_x0000_s131094" name="Equation" r:id="rId4" imgW="1917360" imgH="927000" progId="Equation.3">
                  <p:embed/>
                </p:oleObj>
              </mc:Choice>
              <mc:Fallback>
                <p:oleObj name="Equation" r:id="rId4" imgW="1917360" imgH="927000" progId="Equation.3">
                  <p:embed/>
                  <p:pic>
                    <p:nvPicPr>
                      <p:cNvPr id="0" name="Object 3"/>
                      <p:cNvPicPr>
                        <a:picLocks noChangeAspect="1" noChangeArrowheads="1"/>
                      </p:cNvPicPr>
                      <p:nvPr/>
                    </p:nvPicPr>
                    <p:blipFill>
                      <a:blip r:embed="rId5"/>
                      <a:srcRect/>
                      <a:stretch>
                        <a:fillRect/>
                      </a:stretch>
                    </p:blipFill>
                    <p:spPr bwMode="auto">
                      <a:xfrm>
                        <a:off x="2386013" y="3622675"/>
                        <a:ext cx="4525962" cy="247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Date Placeholder 2"/>
          <p:cNvSpPr>
            <a:spLocks noGrp="1"/>
          </p:cNvSpPr>
          <p:nvPr>
            <p:ph type="dt" sz="quarter" idx="10"/>
          </p:nvPr>
        </p:nvSpPr>
        <p:spPr/>
        <p:txBody>
          <a:bodyPr/>
          <a:lstStyle/>
          <a:p>
            <a:pPr>
              <a:defRPr/>
            </a:pPr>
            <a:fld id="{812A336C-2D08-48D0-A575-9AD8DDCE51DB}"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p:txBody>
          <a:bodyPr/>
          <a:lstStyle/>
          <a:p>
            <a:pPr eaLnBrk="1" hangingPunct="1">
              <a:defRPr/>
            </a:pPr>
            <a:r>
              <a:rPr lang="en-AU" dirty="0" smtClean="0"/>
              <a:t>You have a loan of $5000 repayable by instalments of $745.15 at the end of each year for 10 years. What rate is implicit in this 10 year annuity?</a:t>
            </a:r>
          </a:p>
          <a:p>
            <a:pPr eaLnBrk="1" hangingPunct="1">
              <a:defRPr/>
            </a:pPr>
            <a:r>
              <a:rPr lang="en-AU" dirty="0" smtClean="0"/>
              <a:t>To determine the discount rate (</a:t>
            </a:r>
            <a:r>
              <a:rPr lang="en-AU" i="1" dirty="0" smtClean="0"/>
              <a:t>r</a:t>
            </a:r>
            <a:r>
              <a:rPr lang="en-AU" dirty="0" smtClean="0"/>
              <a:t>) in this example, a financial calculator is used.</a:t>
            </a:r>
          </a:p>
          <a:p>
            <a:pPr eaLnBrk="1" hangingPunct="1">
              <a:buFontTx/>
              <a:buNone/>
              <a:defRPr/>
            </a:pPr>
            <a:endParaRPr lang="en-AU" dirty="0" smtClean="0"/>
          </a:p>
          <a:p>
            <a:pPr eaLnBrk="1" hangingPunct="1">
              <a:buFontTx/>
              <a:buNone/>
              <a:defRPr/>
            </a:pPr>
            <a:r>
              <a:rPr lang="en-AU" sz="1800" b="1" dirty="0" smtClean="0"/>
              <a:t>	</a:t>
            </a:r>
            <a:r>
              <a:rPr lang="en-AU" b="1" u="sng" dirty="0" smtClean="0"/>
              <a:t>Enter:</a:t>
            </a:r>
          </a:p>
          <a:p>
            <a:pPr eaLnBrk="1" hangingPunct="1">
              <a:buFontTx/>
              <a:buNone/>
              <a:defRPr/>
            </a:pPr>
            <a:r>
              <a:rPr lang="en-AU" dirty="0" smtClean="0"/>
              <a:t>			            10	           5000        0       -745.15</a:t>
            </a:r>
          </a:p>
          <a:p>
            <a:pPr eaLnBrk="1" hangingPunct="1">
              <a:buFontTx/>
              <a:buNone/>
              <a:defRPr/>
            </a:pPr>
            <a:r>
              <a:rPr lang="en-AU" dirty="0" smtClean="0"/>
              <a:t>				</a:t>
            </a:r>
            <a:r>
              <a:rPr lang="en-AU" dirty="0" smtClean="0">
                <a:solidFill>
                  <a:srgbClr val="E88A00"/>
                </a:solidFill>
              </a:rPr>
              <a:t>N</a:t>
            </a:r>
            <a:r>
              <a:rPr lang="en-AU" dirty="0" smtClean="0"/>
              <a:t>	</a:t>
            </a:r>
            <a:r>
              <a:rPr lang="en-AU" dirty="0" smtClean="0">
                <a:solidFill>
                  <a:srgbClr val="E88A00"/>
                </a:solidFill>
              </a:rPr>
              <a:t>I/Y</a:t>
            </a:r>
            <a:r>
              <a:rPr lang="en-AU" dirty="0" smtClean="0"/>
              <a:t>	</a:t>
            </a:r>
            <a:r>
              <a:rPr lang="en-AU" dirty="0" smtClean="0">
                <a:solidFill>
                  <a:srgbClr val="E88A00"/>
                </a:solidFill>
              </a:rPr>
              <a:t>PV</a:t>
            </a:r>
            <a:r>
              <a:rPr lang="en-AU" dirty="0" smtClean="0"/>
              <a:t>	</a:t>
            </a:r>
            <a:r>
              <a:rPr lang="en-AU" dirty="0" smtClean="0">
                <a:solidFill>
                  <a:srgbClr val="E88A00"/>
                </a:solidFill>
              </a:rPr>
              <a:t>FV</a:t>
            </a:r>
            <a:r>
              <a:rPr lang="en-AU" dirty="0" smtClean="0"/>
              <a:t>	</a:t>
            </a:r>
            <a:r>
              <a:rPr lang="en-AU" dirty="0" smtClean="0">
                <a:solidFill>
                  <a:srgbClr val="E88A00"/>
                </a:solidFill>
              </a:rPr>
              <a:t>PMT</a:t>
            </a:r>
          </a:p>
          <a:p>
            <a:pPr eaLnBrk="1" hangingPunct="1">
              <a:buFontTx/>
              <a:buNone/>
              <a:defRPr/>
            </a:pPr>
            <a:r>
              <a:rPr lang="en-AU" b="1" dirty="0" smtClean="0"/>
              <a:t>	Solve for </a:t>
            </a:r>
            <a:r>
              <a:rPr lang="en-AU" dirty="0" smtClean="0">
                <a:cs typeface="Arial" pitchFamily="34" charset="0"/>
              </a:rPr>
              <a:t>→</a:t>
            </a:r>
            <a:r>
              <a:rPr lang="en-AU" dirty="0" smtClean="0"/>
              <a:t>	           	            8.00</a:t>
            </a:r>
          </a:p>
          <a:p>
            <a:pPr eaLnBrk="1" hangingPunct="1">
              <a:buFontTx/>
              <a:buNone/>
              <a:defRPr/>
            </a:pPr>
            <a:endParaRPr lang="en-AU" dirty="0" smtClean="0"/>
          </a:p>
          <a:p>
            <a:pPr eaLnBrk="1" hangingPunct="1">
              <a:buFontTx/>
              <a:buNone/>
              <a:defRPr/>
            </a:pPr>
            <a:r>
              <a:rPr lang="en-AU" i="1" dirty="0" smtClean="0">
                <a:solidFill>
                  <a:schemeClr val="tx1"/>
                </a:solidFill>
              </a:rPr>
              <a:t>	r = 8%</a:t>
            </a:r>
            <a:endParaRPr lang="en-AU" dirty="0" smtClean="0">
              <a:solidFill>
                <a:schemeClr val="tx1"/>
              </a:solidFill>
            </a:endParaRPr>
          </a:p>
          <a:p>
            <a:pPr eaLnBrk="1" hangingPunct="1">
              <a:buFontTx/>
              <a:buNone/>
              <a:defRPr/>
            </a:pPr>
            <a:endParaRPr lang="en-AU" dirty="0" smtClean="0">
              <a:solidFill>
                <a:schemeClr val="tx1"/>
              </a:solidFill>
            </a:endParaRPr>
          </a:p>
          <a:p>
            <a:pPr eaLnBrk="1" hangingPunct="1">
              <a:defRPr/>
            </a:pPr>
            <a:endParaRPr lang="en-AU" dirty="0" smtClean="0"/>
          </a:p>
        </p:txBody>
      </p:sp>
      <p:sp>
        <p:nvSpPr>
          <p:cNvPr id="160770" name="Rectangle 2"/>
          <p:cNvSpPr>
            <a:spLocks noGrp="1" noChangeArrowheads="1"/>
          </p:cNvSpPr>
          <p:nvPr>
            <p:ph type="title"/>
          </p:nvPr>
        </p:nvSpPr>
        <p:spPr/>
        <p:txBody>
          <a:bodyPr/>
          <a:lstStyle/>
          <a:p>
            <a:pPr eaLnBrk="1" hangingPunct="1">
              <a:defRPr/>
            </a:pPr>
            <a:r>
              <a:rPr lang="en-AU" smtClean="0"/>
              <a:t>Finding the Rate for an Annuity</a:t>
            </a:r>
          </a:p>
        </p:txBody>
      </p:sp>
      <p:sp>
        <p:nvSpPr>
          <p:cNvPr id="2" name="Date Placeholder 1"/>
          <p:cNvSpPr>
            <a:spLocks noGrp="1"/>
          </p:cNvSpPr>
          <p:nvPr>
            <p:ph type="dt" sz="quarter" idx="10"/>
          </p:nvPr>
        </p:nvSpPr>
        <p:spPr/>
        <p:txBody>
          <a:bodyPr/>
          <a:lstStyle/>
          <a:p>
            <a:pPr>
              <a:defRPr/>
            </a:pPr>
            <a:fld id="{CE37633A-3770-414A-B568-3064AE1101B4}" type="datetime1">
              <a:rPr lang="en-US"/>
              <a:pPr>
                <a:defRPr/>
              </a:pPr>
              <a:t>2/17/2015</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p:txBody>
          <a:bodyPr>
            <a:normAutofit fontScale="92500" lnSpcReduction="10000"/>
          </a:bodyPr>
          <a:lstStyle/>
          <a:p>
            <a:pPr eaLnBrk="1" hangingPunct="1">
              <a:lnSpc>
                <a:spcPct val="90000"/>
              </a:lnSpc>
              <a:defRPr/>
            </a:pPr>
            <a:r>
              <a:rPr lang="en-AU" sz="2200" dirty="0" smtClean="0"/>
              <a:t>You have $2000 owing on your credit card. You can only afford to make the minimum payment of $40 per month. The interest rate on the credit card is 1 per cent per month. How long will it take you to pay off the $2000.</a:t>
            </a:r>
          </a:p>
          <a:p>
            <a:pPr eaLnBrk="1" hangingPunct="1">
              <a:lnSpc>
                <a:spcPct val="90000"/>
              </a:lnSpc>
              <a:defRPr/>
            </a:pPr>
            <a:endParaRPr lang="en-AU" sz="2200" dirty="0" smtClean="0"/>
          </a:p>
          <a:p>
            <a:pPr eaLnBrk="1" hangingPunct="1">
              <a:lnSpc>
                <a:spcPct val="90000"/>
              </a:lnSpc>
              <a:defRPr/>
            </a:pPr>
            <a:r>
              <a:rPr lang="en-AU" sz="2200" dirty="0" smtClean="0"/>
              <a:t>To determine the number of payments (</a:t>
            </a:r>
            <a:r>
              <a:rPr lang="en-AU" sz="2200" i="1" dirty="0" smtClean="0"/>
              <a:t>t</a:t>
            </a:r>
            <a:r>
              <a:rPr lang="en-AU" sz="2200" dirty="0" smtClean="0"/>
              <a:t>) in this example, a financial calculator is used.</a:t>
            </a:r>
          </a:p>
          <a:p>
            <a:pPr eaLnBrk="1" hangingPunct="1">
              <a:lnSpc>
                <a:spcPct val="90000"/>
              </a:lnSpc>
              <a:buFontTx/>
              <a:buNone/>
              <a:defRPr/>
            </a:pPr>
            <a:endParaRPr lang="en-AU" sz="2200" dirty="0" smtClean="0"/>
          </a:p>
          <a:p>
            <a:pPr eaLnBrk="1" hangingPunct="1">
              <a:lnSpc>
                <a:spcPct val="90000"/>
              </a:lnSpc>
              <a:buFontTx/>
              <a:buNone/>
              <a:defRPr/>
            </a:pPr>
            <a:r>
              <a:rPr lang="en-AU" sz="1800" b="1" dirty="0" smtClean="0"/>
              <a:t>	</a:t>
            </a:r>
            <a:r>
              <a:rPr lang="en-AU" b="1" u="sng" dirty="0" smtClean="0"/>
              <a:t>Enter:</a:t>
            </a:r>
          </a:p>
          <a:p>
            <a:pPr eaLnBrk="1" hangingPunct="1">
              <a:lnSpc>
                <a:spcPct val="90000"/>
              </a:lnSpc>
              <a:buFontTx/>
              <a:buNone/>
              <a:defRPr/>
            </a:pPr>
            <a:r>
              <a:rPr lang="en-AU" dirty="0" smtClean="0"/>
              <a:t>			            	              1        2 000       0           -40</a:t>
            </a:r>
          </a:p>
          <a:p>
            <a:pPr eaLnBrk="1" hangingPunct="1">
              <a:lnSpc>
                <a:spcPct val="90000"/>
              </a:lnSpc>
              <a:buFontTx/>
              <a:buNone/>
              <a:defRPr/>
            </a:pPr>
            <a:r>
              <a:rPr lang="en-AU" dirty="0" smtClean="0"/>
              <a:t>				</a:t>
            </a:r>
            <a:r>
              <a:rPr lang="en-AU" dirty="0" smtClean="0">
                <a:solidFill>
                  <a:srgbClr val="E88A00"/>
                </a:solidFill>
              </a:rPr>
              <a:t>N</a:t>
            </a:r>
            <a:r>
              <a:rPr lang="en-AU" dirty="0" smtClean="0"/>
              <a:t>	</a:t>
            </a:r>
            <a:r>
              <a:rPr lang="en-AU" dirty="0" smtClean="0">
                <a:solidFill>
                  <a:srgbClr val="E88A00"/>
                </a:solidFill>
              </a:rPr>
              <a:t>I/Y</a:t>
            </a:r>
            <a:r>
              <a:rPr lang="en-AU" dirty="0" smtClean="0"/>
              <a:t>	</a:t>
            </a:r>
            <a:r>
              <a:rPr lang="en-AU" dirty="0" smtClean="0">
                <a:solidFill>
                  <a:srgbClr val="E88A00"/>
                </a:solidFill>
              </a:rPr>
              <a:t>PV</a:t>
            </a:r>
            <a:r>
              <a:rPr lang="en-AU" dirty="0" smtClean="0"/>
              <a:t>	</a:t>
            </a:r>
            <a:r>
              <a:rPr lang="en-AU" dirty="0" smtClean="0">
                <a:solidFill>
                  <a:srgbClr val="E88A00"/>
                </a:solidFill>
              </a:rPr>
              <a:t>FV</a:t>
            </a:r>
            <a:r>
              <a:rPr lang="en-AU" dirty="0" smtClean="0"/>
              <a:t>	</a:t>
            </a:r>
            <a:r>
              <a:rPr lang="en-AU" dirty="0" smtClean="0">
                <a:solidFill>
                  <a:srgbClr val="E88A00"/>
                </a:solidFill>
              </a:rPr>
              <a:t>PMT</a:t>
            </a:r>
          </a:p>
          <a:p>
            <a:pPr eaLnBrk="1" hangingPunct="1">
              <a:lnSpc>
                <a:spcPct val="90000"/>
              </a:lnSpc>
              <a:buFontTx/>
              <a:buNone/>
              <a:defRPr/>
            </a:pPr>
            <a:r>
              <a:rPr lang="en-AU" b="1" dirty="0" smtClean="0"/>
              <a:t>	Solve for </a:t>
            </a:r>
            <a:r>
              <a:rPr lang="en-AU" dirty="0" smtClean="0">
                <a:cs typeface="Arial" pitchFamily="34" charset="0"/>
              </a:rPr>
              <a:t>→</a:t>
            </a:r>
            <a:r>
              <a:rPr lang="en-AU" dirty="0" smtClean="0"/>
              <a:t>	          69.66            </a:t>
            </a:r>
          </a:p>
          <a:p>
            <a:pPr eaLnBrk="1" hangingPunct="1">
              <a:lnSpc>
                <a:spcPct val="90000"/>
              </a:lnSpc>
              <a:buFontTx/>
              <a:buNone/>
              <a:defRPr/>
            </a:pPr>
            <a:endParaRPr lang="en-AU" dirty="0" smtClean="0"/>
          </a:p>
          <a:p>
            <a:pPr eaLnBrk="1" hangingPunct="1">
              <a:lnSpc>
                <a:spcPct val="90000"/>
              </a:lnSpc>
              <a:buFontTx/>
              <a:buNone/>
              <a:defRPr/>
            </a:pPr>
            <a:r>
              <a:rPr lang="en-AU" i="1" dirty="0" smtClean="0">
                <a:solidFill>
                  <a:schemeClr val="tx1"/>
                </a:solidFill>
              </a:rPr>
              <a:t>	t = </a:t>
            </a:r>
            <a:r>
              <a:rPr lang="en-AU" dirty="0" smtClean="0">
                <a:solidFill>
                  <a:schemeClr val="tx1"/>
                </a:solidFill>
              </a:rPr>
              <a:t>69.66 months </a:t>
            </a:r>
            <a:r>
              <a:rPr lang="en-US" dirty="0" smtClean="0">
                <a:solidFill>
                  <a:schemeClr val="tx1"/>
                </a:solidFill>
                <a:cs typeface="Arial" pitchFamily="34" charset="0"/>
              </a:rPr>
              <a:t>÷ 12 = 5.81 years</a:t>
            </a:r>
          </a:p>
          <a:p>
            <a:pPr eaLnBrk="1" hangingPunct="1">
              <a:lnSpc>
                <a:spcPct val="90000"/>
              </a:lnSpc>
              <a:defRPr/>
            </a:pPr>
            <a:endParaRPr lang="en-AU" dirty="0" smtClean="0"/>
          </a:p>
        </p:txBody>
      </p:sp>
      <p:sp>
        <p:nvSpPr>
          <p:cNvPr id="161794" name="Rectangle 2"/>
          <p:cNvSpPr>
            <a:spLocks noGrp="1" noChangeArrowheads="1"/>
          </p:cNvSpPr>
          <p:nvPr>
            <p:ph type="title"/>
          </p:nvPr>
        </p:nvSpPr>
        <p:spPr/>
        <p:txBody>
          <a:bodyPr/>
          <a:lstStyle/>
          <a:p>
            <a:pPr eaLnBrk="1" hangingPunct="1">
              <a:defRPr/>
            </a:pPr>
            <a:r>
              <a:rPr lang="en-AU" smtClean="0"/>
              <a:t>Finding the number of payments for an Annuity</a:t>
            </a:r>
          </a:p>
        </p:txBody>
      </p:sp>
      <p:sp>
        <p:nvSpPr>
          <p:cNvPr id="2" name="Date Placeholder 1"/>
          <p:cNvSpPr>
            <a:spLocks noGrp="1"/>
          </p:cNvSpPr>
          <p:nvPr>
            <p:ph type="dt" sz="quarter" idx="10"/>
          </p:nvPr>
        </p:nvSpPr>
        <p:spPr/>
        <p:txBody>
          <a:bodyPr/>
          <a:lstStyle/>
          <a:p>
            <a:pPr>
              <a:defRPr/>
            </a:pPr>
            <a:fld id="{021063FA-3323-4D7F-AB4C-5E971037814E}" type="datetime1">
              <a:rPr lang="en-US"/>
              <a:pPr>
                <a:defRPr/>
              </a:pPr>
              <a:t>2/17/2015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9" name="Rectangle 4"/>
          <p:cNvSpPr>
            <a:spLocks noGrp="1" noChangeArrowheads="1"/>
          </p:cNvSpPr>
          <p:nvPr>
            <p:ph idx="1"/>
          </p:nvPr>
        </p:nvSpPr>
        <p:spPr/>
        <p:txBody>
          <a:bodyPr/>
          <a:lstStyle/>
          <a:p>
            <a:pPr eaLnBrk="1" hangingPunct="1">
              <a:defRPr/>
            </a:pPr>
            <a:r>
              <a:rPr lang="en-US" smtClean="0"/>
              <a:t>The compounding term is called the</a:t>
            </a:r>
            <a:r>
              <a:rPr lang="en-US" i="1" smtClean="0"/>
              <a:t> </a:t>
            </a:r>
            <a:r>
              <a:rPr lang="en-US" i="1" smtClean="0">
                <a:solidFill>
                  <a:srgbClr val="E88A00"/>
                </a:solidFill>
              </a:rPr>
              <a:t>future value interest factor for annuities</a:t>
            </a:r>
            <a:r>
              <a:rPr lang="en-US" smtClean="0">
                <a:solidFill>
                  <a:srgbClr val="E88A00"/>
                </a:solidFill>
              </a:rPr>
              <a:t> (FVIFA)</a:t>
            </a:r>
            <a:r>
              <a:rPr lang="en-US" smtClean="0"/>
              <a:t>.  Refer to </a:t>
            </a:r>
            <a:br>
              <a:rPr lang="en-US" smtClean="0"/>
            </a:br>
            <a:r>
              <a:rPr lang="en-US" smtClean="0"/>
              <a:t>Table A 4.</a:t>
            </a:r>
          </a:p>
          <a:p>
            <a:pPr eaLnBrk="1" hangingPunct="1">
              <a:defRPr/>
            </a:pPr>
            <a:endParaRPr lang="en-US" smtClean="0"/>
          </a:p>
        </p:txBody>
      </p:sp>
      <p:sp>
        <p:nvSpPr>
          <p:cNvPr id="162818" name="Rectangle 3"/>
          <p:cNvSpPr>
            <a:spLocks noGrp="1" noChangeArrowheads="1"/>
          </p:cNvSpPr>
          <p:nvPr>
            <p:ph type="title"/>
          </p:nvPr>
        </p:nvSpPr>
        <p:spPr/>
        <p:txBody>
          <a:bodyPr/>
          <a:lstStyle/>
          <a:p>
            <a:pPr eaLnBrk="1" hangingPunct="1">
              <a:defRPr/>
            </a:pPr>
            <a:r>
              <a:rPr lang="en-US" smtClean="0"/>
              <a:t>Future Value of an Annuity</a:t>
            </a:r>
          </a:p>
        </p:txBody>
      </p:sp>
      <p:graphicFrame>
        <p:nvGraphicFramePr>
          <p:cNvPr id="134148" name="Object 2"/>
          <p:cNvGraphicFramePr>
            <a:graphicFrameLocks noChangeAspect="1"/>
          </p:cNvGraphicFramePr>
          <p:nvPr/>
        </p:nvGraphicFramePr>
        <p:xfrm>
          <a:off x="2339975" y="3459163"/>
          <a:ext cx="4027488" cy="1341437"/>
        </p:xfrm>
        <a:graphic>
          <a:graphicData uri="http://schemas.openxmlformats.org/presentationml/2006/ole">
            <mc:AlternateContent xmlns:mc="http://schemas.openxmlformats.org/markup-compatibility/2006">
              <mc:Choice xmlns:v="urn:schemas-microsoft-com:vml" Requires="v">
                <p:oleObj spid="_x0000_s134166" name="Equation" r:id="rId3" imgW="1295400" imgH="431800" progId="Equation.3">
                  <p:embed/>
                </p:oleObj>
              </mc:Choice>
              <mc:Fallback>
                <p:oleObj name="Equation" r:id="rId3" imgW="12954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459163"/>
                        <a:ext cx="4027488"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quarter" idx="10"/>
          </p:nvPr>
        </p:nvSpPr>
        <p:spPr/>
        <p:txBody>
          <a:bodyPr/>
          <a:lstStyle/>
          <a:p>
            <a:pPr>
              <a:defRPr/>
            </a:pPr>
            <a:fld id="{3BF5635B-B2C9-4448-A814-861F2EF6C650}"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idx="1"/>
          </p:nvPr>
        </p:nvSpPr>
        <p:spPr/>
        <p:txBody>
          <a:bodyPr/>
          <a:lstStyle/>
          <a:p>
            <a:pPr marL="628650" indent="-514350" eaLnBrk="1" hangingPunct="1">
              <a:buFontTx/>
              <a:buNone/>
              <a:defRPr/>
            </a:pPr>
            <a:r>
              <a:rPr lang="en-US" dirty="0" smtClean="0"/>
              <a:t>What is the future value of $1000 deposited at the </a:t>
            </a:r>
          </a:p>
          <a:p>
            <a:pPr marL="628650" indent="-514350" eaLnBrk="1" hangingPunct="1">
              <a:buFontTx/>
              <a:buNone/>
              <a:defRPr/>
            </a:pPr>
            <a:r>
              <a:rPr lang="en-US" dirty="0" smtClean="0"/>
              <a:t>end of every year for 20 years if the interest rate is 6 </a:t>
            </a:r>
          </a:p>
          <a:p>
            <a:pPr marL="628650" indent="-514350" eaLnBrk="1" hangingPunct="1">
              <a:buFontTx/>
              <a:buNone/>
              <a:defRPr/>
            </a:pPr>
            <a:r>
              <a:rPr lang="en-US" dirty="0" smtClean="0"/>
              <a:t>per cent per annum?</a:t>
            </a:r>
          </a:p>
          <a:p>
            <a:pPr marL="628650" indent="-514350" eaLnBrk="1" hangingPunct="1">
              <a:buFontTx/>
              <a:buNone/>
              <a:defRPr/>
            </a:pPr>
            <a:endParaRPr lang="en-US" sz="1800" dirty="0" smtClean="0"/>
          </a:p>
          <a:p>
            <a:pPr marL="628650" indent="-514350" eaLnBrk="1" hangingPunct="1">
              <a:buFontTx/>
              <a:buNone/>
              <a:defRPr/>
            </a:pPr>
            <a:endParaRPr lang="en-US" dirty="0" smtClean="0"/>
          </a:p>
          <a:p>
            <a:pPr marL="628650" indent="-514350" eaLnBrk="1" hangingPunct="1">
              <a:buFontTx/>
              <a:buNone/>
              <a:defRPr/>
            </a:pPr>
            <a:endParaRPr lang="en-US" dirty="0" smtClean="0"/>
          </a:p>
          <a:p>
            <a:pPr marL="628650" indent="-514350" eaLnBrk="1" hangingPunct="1">
              <a:defRPr/>
            </a:pPr>
            <a:endParaRPr lang="en-US" dirty="0" smtClean="0"/>
          </a:p>
        </p:txBody>
      </p:sp>
      <p:sp>
        <p:nvSpPr>
          <p:cNvPr id="3" name="Title 2"/>
          <p:cNvSpPr>
            <a:spLocks noGrp="1"/>
          </p:cNvSpPr>
          <p:nvPr>
            <p:ph type="title"/>
          </p:nvPr>
        </p:nvSpPr>
        <p:spPr/>
        <p:txBody>
          <a:bodyPr/>
          <a:lstStyle/>
          <a:p>
            <a:pPr>
              <a:defRPr/>
            </a:pPr>
            <a:r>
              <a:rPr lang="en-AU" b="1" dirty="0" smtClean="0">
                <a:latin typeface="Arial" pitchFamily="34" charset="0"/>
              </a:rPr>
              <a:t>Example—Future Value of an Annuity</a:t>
            </a:r>
            <a:endParaRPr lang="en-US" dirty="0"/>
          </a:p>
        </p:txBody>
      </p:sp>
      <p:graphicFrame>
        <p:nvGraphicFramePr>
          <p:cNvPr id="135172" name="Object 3"/>
          <p:cNvGraphicFramePr>
            <a:graphicFrameLocks noChangeAspect="1"/>
          </p:cNvGraphicFramePr>
          <p:nvPr/>
        </p:nvGraphicFramePr>
        <p:xfrm>
          <a:off x="2906713" y="3054350"/>
          <a:ext cx="3684587" cy="1857375"/>
        </p:xfrm>
        <a:graphic>
          <a:graphicData uri="http://schemas.openxmlformats.org/presentationml/2006/ole">
            <mc:AlternateContent xmlns:mc="http://schemas.openxmlformats.org/markup-compatibility/2006">
              <mc:Choice xmlns:v="urn:schemas-microsoft-com:vml" Requires="v">
                <p:oleObj spid="_x0000_s135190" name="Equation" r:id="rId4" imgW="1739900" imgH="850900" progId="Equation.3">
                  <p:embed/>
                </p:oleObj>
              </mc:Choice>
              <mc:Fallback>
                <p:oleObj name="Equation" r:id="rId4" imgW="1739900" imgH="850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6713" y="3054350"/>
                        <a:ext cx="3684587"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fld id="{304A0362-1622-42BE-B4C0-02E07BE5756B}"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a:xfrm>
            <a:off x="381000" y="1676400"/>
            <a:ext cx="8407400" cy="4406900"/>
          </a:xfrm>
        </p:spPr>
        <p:txBody>
          <a:bodyPr/>
          <a:lstStyle/>
          <a:p>
            <a:pPr eaLnBrk="1" hangingPunct="1">
              <a:defRPr/>
            </a:pPr>
            <a:r>
              <a:rPr lang="en-US" dirty="0" smtClean="0"/>
              <a:t>The future value of a perpetuity cannot be calculated as the cash flows are infinite.</a:t>
            </a:r>
          </a:p>
          <a:p>
            <a:pPr eaLnBrk="1" hangingPunct="1">
              <a:defRPr/>
            </a:pPr>
            <a:endParaRPr lang="en-US" dirty="0" smtClean="0"/>
          </a:p>
          <a:p>
            <a:pPr eaLnBrk="1" hangingPunct="1">
              <a:defRPr/>
            </a:pPr>
            <a:r>
              <a:rPr lang="en-US" dirty="0" smtClean="0"/>
              <a:t>The present value of a perpetuity is calculated as follows:</a:t>
            </a:r>
          </a:p>
          <a:p>
            <a:pPr eaLnBrk="1" hangingPunct="1">
              <a:defRPr/>
            </a:pPr>
            <a:endParaRPr lang="en-US" dirty="0" smtClean="0"/>
          </a:p>
        </p:txBody>
      </p:sp>
      <p:sp>
        <p:nvSpPr>
          <p:cNvPr id="164866" name="Rectangle 2"/>
          <p:cNvSpPr>
            <a:spLocks noGrp="1" noChangeArrowheads="1"/>
          </p:cNvSpPr>
          <p:nvPr>
            <p:ph type="title"/>
          </p:nvPr>
        </p:nvSpPr>
        <p:spPr/>
        <p:txBody>
          <a:bodyPr/>
          <a:lstStyle/>
          <a:p>
            <a:pPr eaLnBrk="1" hangingPunct="1">
              <a:defRPr/>
            </a:pPr>
            <a:r>
              <a:rPr lang="en-US" smtClean="0"/>
              <a:t>Perpetuities</a:t>
            </a:r>
          </a:p>
        </p:txBody>
      </p:sp>
      <p:graphicFrame>
        <p:nvGraphicFramePr>
          <p:cNvPr id="136196" name="Object 4"/>
          <p:cNvGraphicFramePr>
            <a:graphicFrameLocks noChangeAspect="1"/>
          </p:cNvGraphicFramePr>
          <p:nvPr/>
        </p:nvGraphicFramePr>
        <p:xfrm>
          <a:off x="3924300" y="3644900"/>
          <a:ext cx="1428750" cy="1076325"/>
        </p:xfrm>
        <a:graphic>
          <a:graphicData uri="http://schemas.openxmlformats.org/presentationml/2006/ole">
            <mc:AlternateContent xmlns:mc="http://schemas.openxmlformats.org/markup-compatibility/2006">
              <mc:Choice xmlns:v="urn:schemas-microsoft-com:vml" Requires="v">
                <p:oleObj spid="_x0000_s136214" name="Equation" r:id="rId3" imgW="520474" imgH="393529" progId="Equation.3">
                  <p:embed/>
                </p:oleObj>
              </mc:Choice>
              <mc:Fallback>
                <p:oleObj name="Equation" r:id="rId3" imgW="520474"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644900"/>
                        <a:ext cx="142875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quarter" idx="10"/>
          </p:nvPr>
        </p:nvSpPr>
        <p:spPr/>
        <p:txBody>
          <a:bodyPr/>
          <a:lstStyle/>
          <a:p>
            <a:pPr>
              <a:defRPr/>
            </a:pPr>
            <a:fld id="{4AE95F99-E0E4-45B1-BDDB-DBD83E3A3D3E}"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p:txBody>
          <a:bodyPr/>
          <a:lstStyle/>
          <a:p>
            <a:pPr eaLnBrk="1" hangingPunct="1">
              <a:defRPr/>
            </a:pPr>
            <a:r>
              <a:rPr lang="en-US" smtClean="0"/>
              <a:t>The </a:t>
            </a:r>
            <a:r>
              <a:rPr lang="en-US" smtClean="0">
                <a:solidFill>
                  <a:srgbClr val="E88A00"/>
                </a:solidFill>
              </a:rPr>
              <a:t>nominal interest rate (NIR)</a:t>
            </a:r>
            <a:r>
              <a:rPr lang="en-US" smtClean="0"/>
              <a:t> is the interest rate expressed in terms of the interest payment made each period.</a:t>
            </a:r>
          </a:p>
          <a:p>
            <a:pPr eaLnBrk="1" hangingPunct="1">
              <a:defRPr/>
            </a:pPr>
            <a:endParaRPr lang="en-US" smtClean="0"/>
          </a:p>
          <a:p>
            <a:pPr eaLnBrk="1" hangingPunct="1">
              <a:defRPr/>
            </a:pPr>
            <a:r>
              <a:rPr lang="en-US" smtClean="0"/>
              <a:t>The </a:t>
            </a:r>
            <a:r>
              <a:rPr lang="en-US" smtClean="0">
                <a:solidFill>
                  <a:srgbClr val="E88A00"/>
                </a:solidFill>
              </a:rPr>
              <a:t>effective annual interest rate (EAR)</a:t>
            </a:r>
            <a:r>
              <a:rPr lang="en-US" smtClean="0"/>
              <a:t> is the interest rate expressed as if it was compounded once per year.</a:t>
            </a:r>
          </a:p>
          <a:p>
            <a:pPr eaLnBrk="1" hangingPunct="1">
              <a:defRPr/>
            </a:pPr>
            <a:endParaRPr lang="en-US" smtClean="0"/>
          </a:p>
          <a:p>
            <a:pPr eaLnBrk="1" hangingPunct="1">
              <a:defRPr/>
            </a:pPr>
            <a:r>
              <a:rPr lang="en-US" smtClean="0"/>
              <a:t>When interest is compounded more frequently than annually, the </a:t>
            </a:r>
            <a:r>
              <a:rPr lang="en-US" smtClean="0">
                <a:solidFill>
                  <a:srgbClr val="E88A00"/>
                </a:solidFill>
              </a:rPr>
              <a:t>EAR</a:t>
            </a:r>
            <a:r>
              <a:rPr lang="en-US" smtClean="0"/>
              <a:t> will be greater than the </a:t>
            </a:r>
            <a:r>
              <a:rPr lang="en-US" smtClean="0">
                <a:solidFill>
                  <a:srgbClr val="E88A00"/>
                </a:solidFill>
              </a:rPr>
              <a:t>NIR</a:t>
            </a:r>
            <a:r>
              <a:rPr lang="en-US" smtClean="0"/>
              <a:t>.</a:t>
            </a:r>
          </a:p>
        </p:txBody>
      </p:sp>
      <p:sp>
        <p:nvSpPr>
          <p:cNvPr id="165890" name="Rectangle 2"/>
          <p:cNvSpPr>
            <a:spLocks noGrp="1" noChangeArrowheads="1"/>
          </p:cNvSpPr>
          <p:nvPr>
            <p:ph type="title"/>
          </p:nvPr>
        </p:nvSpPr>
        <p:spPr/>
        <p:txBody>
          <a:bodyPr/>
          <a:lstStyle/>
          <a:p>
            <a:pPr eaLnBrk="1" hangingPunct="1">
              <a:defRPr/>
            </a:pPr>
            <a:r>
              <a:rPr lang="en-US" smtClean="0"/>
              <a:t>Comparing Rates</a:t>
            </a:r>
          </a:p>
        </p:txBody>
      </p:sp>
      <p:sp>
        <p:nvSpPr>
          <p:cNvPr id="2" name="Date Placeholder 1"/>
          <p:cNvSpPr>
            <a:spLocks noGrp="1"/>
          </p:cNvSpPr>
          <p:nvPr>
            <p:ph type="dt" sz="quarter" idx="10"/>
          </p:nvPr>
        </p:nvSpPr>
        <p:spPr/>
        <p:txBody>
          <a:bodyPr/>
          <a:lstStyle/>
          <a:p>
            <a:pPr>
              <a:defRPr/>
            </a:pPr>
            <a:fld id="{36FA0291-5B04-486B-A9D0-CB8304216C5C}"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eaLnBrk="1" fontAlgn="auto" hangingPunct="1">
              <a:spcAft>
                <a:spcPts val="0"/>
              </a:spcAft>
              <a:defRPr/>
            </a:pPr>
            <a:r>
              <a:rPr lang="en-US" sz="2800" dirty="0" smtClean="0"/>
              <a:t>FINANCIAL MANAGEMENT DECISIONS</a:t>
            </a:r>
          </a:p>
          <a:p>
            <a:pPr marL="548640" lvl="1" indent="-182880" eaLnBrk="1" fontAlgn="auto" hangingPunct="1">
              <a:lnSpc>
                <a:spcPct val="90000"/>
              </a:lnSpc>
              <a:spcAft>
                <a:spcPts val="0"/>
              </a:spcAft>
              <a:defRPr/>
            </a:pPr>
            <a:r>
              <a:rPr lang="en-US" sz="2400" dirty="0"/>
              <a:t>Capital budgeting</a:t>
            </a:r>
          </a:p>
          <a:p>
            <a:pPr marL="822960" lvl="2" indent="-182880" eaLnBrk="1" fontAlgn="auto" hangingPunct="1">
              <a:lnSpc>
                <a:spcPct val="90000"/>
              </a:lnSpc>
              <a:spcAft>
                <a:spcPts val="0"/>
              </a:spcAft>
              <a:buClr>
                <a:schemeClr val="accent3"/>
              </a:buClr>
              <a:defRPr/>
            </a:pPr>
            <a:r>
              <a:rPr lang="en-US" sz="2000" dirty="0"/>
              <a:t>What long-term investments or projects should the business take on?</a:t>
            </a:r>
          </a:p>
          <a:p>
            <a:pPr marL="548640" lvl="1" indent="-182880" eaLnBrk="1" fontAlgn="auto" hangingPunct="1">
              <a:lnSpc>
                <a:spcPct val="90000"/>
              </a:lnSpc>
              <a:spcAft>
                <a:spcPts val="0"/>
              </a:spcAft>
              <a:defRPr/>
            </a:pPr>
            <a:r>
              <a:rPr lang="en-US" sz="2400" dirty="0"/>
              <a:t>Capital structure</a:t>
            </a:r>
          </a:p>
          <a:p>
            <a:pPr marL="822960" lvl="2" indent="-182880" eaLnBrk="1" fontAlgn="auto" hangingPunct="1">
              <a:lnSpc>
                <a:spcPct val="90000"/>
              </a:lnSpc>
              <a:spcAft>
                <a:spcPts val="0"/>
              </a:spcAft>
              <a:buClr>
                <a:schemeClr val="accent3"/>
              </a:buClr>
              <a:defRPr/>
            </a:pPr>
            <a:r>
              <a:rPr lang="en-US" sz="2000" dirty="0"/>
              <a:t>How should we pay for our assets?</a:t>
            </a:r>
          </a:p>
          <a:p>
            <a:pPr marL="822960" lvl="2" indent="-182880" eaLnBrk="1" fontAlgn="auto" hangingPunct="1">
              <a:lnSpc>
                <a:spcPct val="90000"/>
              </a:lnSpc>
              <a:spcAft>
                <a:spcPts val="0"/>
              </a:spcAft>
              <a:buClr>
                <a:schemeClr val="accent3"/>
              </a:buClr>
              <a:defRPr/>
            </a:pPr>
            <a:r>
              <a:rPr lang="en-US" sz="2000" dirty="0"/>
              <a:t>Should we use debt or equity?</a:t>
            </a:r>
          </a:p>
          <a:p>
            <a:pPr marL="548640" lvl="1" indent="-182880" eaLnBrk="1" fontAlgn="auto" hangingPunct="1">
              <a:lnSpc>
                <a:spcPct val="90000"/>
              </a:lnSpc>
              <a:spcAft>
                <a:spcPts val="0"/>
              </a:spcAft>
              <a:defRPr/>
            </a:pPr>
            <a:r>
              <a:rPr lang="en-US" sz="2400" dirty="0"/>
              <a:t>Working capital management</a:t>
            </a:r>
          </a:p>
          <a:p>
            <a:pPr marL="822960" lvl="2" indent="-182880" eaLnBrk="1" fontAlgn="auto" hangingPunct="1">
              <a:lnSpc>
                <a:spcPct val="90000"/>
              </a:lnSpc>
              <a:spcAft>
                <a:spcPts val="0"/>
              </a:spcAft>
              <a:buClr>
                <a:schemeClr val="accent3"/>
              </a:buClr>
              <a:defRPr/>
            </a:pPr>
            <a:r>
              <a:rPr lang="en-US" sz="2000" dirty="0"/>
              <a:t>How do we manage the day-to-day finances of the firm?</a:t>
            </a:r>
          </a:p>
          <a:p>
            <a:pPr marL="274320" eaLnBrk="1" fontAlgn="auto" hangingPunct="1">
              <a:spcAft>
                <a:spcPts val="0"/>
              </a:spcAft>
              <a:defRPr/>
            </a:pPr>
            <a:endParaRPr lang="en-GB" sz="2800"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AC692116-AB10-44C6-9B60-5A3D08FA4111}"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r>
              <a:rPr lang="en-US" smtClean="0"/>
              <a:t>Calculation of EAR</a:t>
            </a:r>
          </a:p>
        </p:txBody>
      </p:sp>
      <p:graphicFrame>
        <p:nvGraphicFramePr>
          <p:cNvPr id="138243" name="Object 3"/>
          <p:cNvGraphicFramePr>
            <a:graphicFrameLocks noChangeAspect="1"/>
          </p:cNvGraphicFramePr>
          <p:nvPr/>
        </p:nvGraphicFramePr>
        <p:xfrm>
          <a:off x="1331913" y="1628775"/>
          <a:ext cx="5287962" cy="1792288"/>
        </p:xfrm>
        <a:graphic>
          <a:graphicData uri="http://schemas.openxmlformats.org/presentationml/2006/ole">
            <mc:AlternateContent xmlns:mc="http://schemas.openxmlformats.org/markup-compatibility/2006">
              <mc:Choice xmlns:v="urn:schemas-microsoft-com:vml" Requires="v">
                <p:oleObj spid="_x0000_s138262" name="Equation" r:id="rId3" imgW="1384300" imgH="469900" progId="Equation.3">
                  <p:embed/>
                </p:oleObj>
              </mc:Choice>
              <mc:Fallback>
                <p:oleObj name="Equation" r:id="rId3" imgW="1384300" imgH="4699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628775"/>
                        <a:ext cx="5287962" cy="179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4" name="Text Box 4"/>
          <p:cNvSpPr txBox="1">
            <a:spLocks noChangeArrowheads="1"/>
          </p:cNvSpPr>
          <p:nvPr/>
        </p:nvSpPr>
        <p:spPr bwMode="auto">
          <a:xfrm>
            <a:off x="1547813" y="3933825"/>
            <a:ext cx="727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spcBef>
                <a:spcPct val="50000"/>
              </a:spcBef>
            </a:pPr>
            <a:r>
              <a:rPr lang="en-US" sz="2400" i="1">
                <a:solidFill>
                  <a:srgbClr val="000000"/>
                </a:solidFill>
                <a:latin typeface="Times New Roman" pitchFamily="18" charset="0"/>
              </a:rPr>
              <a:t>m </a:t>
            </a:r>
            <a:r>
              <a:rPr lang="en-US" sz="2400">
                <a:solidFill>
                  <a:srgbClr val="000000"/>
                </a:solidFill>
                <a:latin typeface="Times New Roman" pitchFamily="18" charset="0"/>
                <a:cs typeface="Times New Roman" pitchFamily="18" charset="0"/>
              </a:rPr>
              <a:t>= </a:t>
            </a:r>
            <a:r>
              <a:rPr lang="en-US" sz="2400">
                <a:solidFill>
                  <a:srgbClr val="000000"/>
                </a:solidFill>
                <a:latin typeface="Arial" charset="0"/>
                <a:cs typeface="Times New Roman" pitchFamily="18" charset="0"/>
              </a:rPr>
              <a:t>number of times the interest is compounded</a:t>
            </a:r>
          </a:p>
        </p:txBody>
      </p:sp>
      <p:sp>
        <p:nvSpPr>
          <p:cNvPr id="3" name="Date Placeholder 2"/>
          <p:cNvSpPr>
            <a:spLocks noGrp="1"/>
          </p:cNvSpPr>
          <p:nvPr>
            <p:ph type="dt" sz="quarter" idx="10"/>
          </p:nvPr>
        </p:nvSpPr>
        <p:spPr/>
        <p:txBody>
          <a:bodyPr/>
          <a:lstStyle/>
          <a:p>
            <a:pPr>
              <a:defRPr/>
            </a:pPr>
            <a:fld id="{254F97DC-8384-4637-B6A0-9E00814E77C6}"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9" name="Rectangle 3"/>
          <p:cNvSpPr>
            <a:spLocks noGrp="1" noChangeArrowheads="1"/>
          </p:cNvSpPr>
          <p:nvPr>
            <p:ph idx="1"/>
          </p:nvPr>
        </p:nvSpPr>
        <p:spPr/>
        <p:txBody>
          <a:bodyPr/>
          <a:lstStyle/>
          <a:p>
            <a:pPr algn="just" eaLnBrk="1" hangingPunct="1">
              <a:defRPr/>
            </a:pPr>
            <a:r>
              <a:rPr lang="en-US" smtClean="0"/>
              <a:t>Consider the following interest rates quoted by three banks:</a:t>
            </a:r>
          </a:p>
          <a:p>
            <a:pPr algn="just" eaLnBrk="1" hangingPunct="1">
              <a:defRPr/>
            </a:pPr>
            <a:endParaRPr lang="en-US" smtClean="0"/>
          </a:p>
          <a:p>
            <a:pPr marL="914400" lvl="1" indent="-457200" eaLnBrk="1" hangingPunct="1">
              <a:defRPr/>
            </a:pPr>
            <a:r>
              <a:rPr lang="en-US" smtClean="0"/>
              <a:t>Bank A: 8.3%, compounded daily</a:t>
            </a:r>
          </a:p>
          <a:p>
            <a:pPr marL="914400" lvl="1" indent="-457200" eaLnBrk="1" hangingPunct="1">
              <a:defRPr/>
            </a:pPr>
            <a:endParaRPr lang="en-US" smtClean="0"/>
          </a:p>
          <a:p>
            <a:pPr marL="914400" lvl="1" indent="-457200" eaLnBrk="1" hangingPunct="1">
              <a:defRPr/>
            </a:pPr>
            <a:r>
              <a:rPr lang="en-US" smtClean="0"/>
              <a:t>Bank B: 8.4%, compounded quarterly</a:t>
            </a:r>
          </a:p>
          <a:p>
            <a:pPr marL="914400" lvl="1" indent="-457200" eaLnBrk="1" hangingPunct="1">
              <a:defRPr/>
            </a:pPr>
            <a:endParaRPr lang="en-US" smtClean="0"/>
          </a:p>
          <a:p>
            <a:pPr marL="914400" lvl="1" indent="-457200" eaLnBrk="1" hangingPunct="1">
              <a:defRPr/>
            </a:pPr>
            <a:r>
              <a:rPr lang="en-US" smtClean="0"/>
              <a:t>Bank C: 8.5%, compounded annually</a:t>
            </a:r>
          </a:p>
        </p:txBody>
      </p:sp>
      <p:sp>
        <p:nvSpPr>
          <p:cNvPr id="167938" name="Rectangle 2"/>
          <p:cNvSpPr>
            <a:spLocks noGrp="1" noChangeArrowheads="1"/>
          </p:cNvSpPr>
          <p:nvPr>
            <p:ph type="title"/>
          </p:nvPr>
        </p:nvSpPr>
        <p:spPr/>
        <p:txBody>
          <a:bodyPr/>
          <a:lstStyle/>
          <a:p>
            <a:pPr eaLnBrk="1" hangingPunct="1">
              <a:defRPr/>
            </a:pPr>
            <a:r>
              <a:rPr lang="en-US" smtClean="0"/>
              <a:t>Comparing EARS</a:t>
            </a:r>
          </a:p>
        </p:txBody>
      </p:sp>
      <p:sp>
        <p:nvSpPr>
          <p:cNvPr id="2" name="Date Placeholder 1"/>
          <p:cNvSpPr>
            <a:spLocks noGrp="1"/>
          </p:cNvSpPr>
          <p:nvPr>
            <p:ph type="dt" sz="quarter" idx="10"/>
          </p:nvPr>
        </p:nvSpPr>
        <p:spPr/>
        <p:txBody>
          <a:bodyPr/>
          <a:lstStyle/>
          <a:p>
            <a:pPr>
              <a:defRPr/>
            </a:pPr>
            <a:fld id="{5ED4C0D8-0DEA-4FC9-A0AE-FC58AB6964C6}"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n-US" smtClean="0"/>
              <a:t>Comparing EARS</a:t>
            </a:r>
          </a:p>
        </p:txBody>
      </p:sp>
      <p:graphicFrame>
        <p:nvGraphicFramePr>
          <p:cNvPr id="140291" name="Object 3"/>
          <p:cNvGraphicFramePr>
            <a:graphicFrameLocks noChangeAspect="1"/>
          </p:cNvGraphicFramePr>
          <p:nvPr/>
        </p:nvGraphicFramePr>
        <p:xfrm>
          <a:off x="1531938" y="1919288"/>
          <a:ext cx="5995987" cy="3643312"/>
        </p:xfrm>
        <a:graphic>
          <a:graphicData uri="http://schemas.openxmlformats.org/presentationml/2006/ole">
            <mc:AlternateContent xmlns:mc="http://schemas.openxmlformats.org/markup-compatibility/2006">
              <mc:Choice xmlns:v="urn:schemas-microsoft-com:vml" Requires="v">
                <p:oleObj spid="_x0000_s140309" name="Equation" r:id="rId3" imgW="2362200" imgH="1435100" progId="Equation.3">
                  <p:embed/>
                </p:oleObj>
              </mc:Choice>
              <mc:Fallback>
                <p:oleObj name="Equation" r:id="rId3" imgW="2362200" imgH="14351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1919288"/>
                        <a:ext cx="5995987" cy="364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Date Placeholder 2"/>
          <p:cNvSpPr>
            <a:spLocks noGrp="1"/>
          </p:cNvSpPr>
          <p:nvPr>
            <p:ph type="dt" sz="quarter" idx="10"/>
          </p:nvPr>
        </p:nvSpPr>
        <p:spPr/>
        <p:txBody>
          <a:bodyPr/>
          <a:lstStyle/>
          <a:p>
            <a:pPr>
              <a:defRPr/>
            </a:pPr>
            <a:fld id="{2E74A871-EB2A-4CEA-B7DF-63C5DFDA6CD3}"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p:txBody>
          <a:bodyPr/>
          <a:lstStyle/>
          <a:p>
            <a:pPr eaLnBrk="1" hangingPunct="1">
              <a:lnSpc>
                <a:spcPct val="90000"/>
              </a:lnSpc>
              <a:defRPr/>
            </a:pPr>
            <a:r>
              <a:rPr lang="en-US" smtClean="0"/>
              <a:t>Which is the best rate?  For a saver, Bank B offers the best (highest) interest rate. For a borrower, Banks A and C offer the best (lowest) interest rates.</a:t>
            </a:r>
          </a:p>
          <a:p>
            <a:pPr eaLnBrk="1" hangingPunct="1">
              <a:lnSpc>
                <a:spcPct val="90000"/>
              </a:lnSpc>
              <a:defRPr/>
            </a:pPr>
            <a:endParaRPr lang="en-US" smtClean="0"/>
          </a:p>
          <a:p>
            <a:pPr eaLnBrk="1" hangingPunct="1">
              <a:lnSpc>
                <a:spcPct val="90000"/>
              </a:lnSpc>
              <a:defRPr/>
            </a:pPr>
            <a:r>
              <a:rPr lang="en-US" smtClean="0"/>
              <a:t>The highest </a:t>
            </a:r>
            <a:r>
              <a:rPr lang="en-US" smtClean="0">
                <a:solidFill>
                  <a:srgbClr val="E88A00"/>
                </a:solidFill>
              </a:rPr>
              <a:t>NIR</a:t>
            </a:r>
            <a:r>
              <a:rPr lang="en-US" smtClean="0"/>
              <a:t> is not necessarily the best.</a:t>
            </a:r>
          </a:p>
          <a:p>
            <a:pPr eaLnBrk="1" hangingPunct="1">
              <a:lnSpc>
                <a:spcPct val="90000"/>
              </a:lnSpc>
              <a:buFontTx/>
              <a:buNone/>
              <a:defRPr/>
            </a:pPr>
            <a:endParaRPr lang="en-US" smtClean="0"/>
          </a:p>
          <a:p>
            <a:pPr eaLnBrk="1" hangingPunct="1">
              <a:lnSpc>
                <a:spcPct val="90000"/>
              </a:lnSpc>
              <a:defRPr/>
            </a:pPr>
            <a:r>
              <a:rPr lang="en-US" smtClean="0"/>
              <a:t>Compounding during the year can lead to a significant difference between the</a:t>
            </a:r>
            <a:r>
              <a:rPr lang="en-US" smtClean="0">
                <a:solidFill>
                  <a:srgbClr val="E88A00"/>
                </a:solidFill>
              </a:rPr>
              <a:t> NIR</a:t>
            </a:r>
            <a:r>
              <a:rPr lang="en-US" smtClean="0"/>
              <a:t> and the </a:t>
            </a:r>
            <a:r>
              <a:rPr lang="en-US" smtClean="0">
                <a:solidFill>
                  <a:srgbClr val="E88A00"/>
                </a:solidFill>
              </a:rPr>
              <a:t>EAR</a:t>
            </a:r>
            <a:r>
              <a:rPr lang="en-US" smtClean="0"/>
              <a:t>, especially for higher rates.</a:t>
            </a:r>
          </a:p>
        </p:txBody>
      </p:sp>
      <p:sp>
        <p:nvSpPr>
          <p:cNvPr id="169986" name="Rectangle 2"/>
          <p:cNvSpPr>
            <a:spLocks noGrp="1" noChangeArrowheads="1"/>
          </p:cNvSpPr>
          <p:nvPr>
            <p:ph type="title"/>
          </p:nvPr>
        </p:nvSpPr>
        <p:spPr/>
        <p:txBody>
          <a:bodyPr/>
          <a:lstStyle/>
          <a:p>
            <a:pPr eaLnBrk="1" hangingPunct="1">
              <a:defRPr/>
            </a:pPr>
            <a:r>
              <a:rPr lang="en-US" smtClean="0"/>
              <a:t>Comparing EARS</a:t>
            </a:r>
          </a:p>
        </p:txBody>
      </p:sp>
      <p:sp>
        <p:nvSpPr>
          <p:cNvPr id="2" name="Date Placeholder 1"/>
          <p:cNvSpPr>
            <a:spLocks noGrp="1"/>
          </p:cNvSpPr>
          <p:nvPr>
            <p:ph type="dt" sz="quarter" idx="10"/>
          </p:nvPr>
        </p:nvSpPr>
        <p:spPr/>
        <p:txBody>
          <a:bodyPr/>
          <a:lstStyle/>
          <a:p>
            <a:pPr>
              <a:defRPr/>
            </a:pPr>
            <a:fld id="{D03D0F62-3E20-4F54-9506-0B76F290A31F}"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p:txBody>
          <a:bodyPr/>
          <a:lstStyle/>
          <a:p>
            <a:pPr algn="just" eaLnBrk="1" hangingPunct="1">
              <a:defRPr/>
            </a:pPr>
            <a:r>
              <a:rPr lang="en-US" smtClean="0"/>
              <a:t>A </a:t>
            </a:r>
            <a:r>
              <a:rPr lang="en-US" smtClean="0">
                <a:solidFill>
                  <a:srgbClr val="E88A00"/>
                </a:solidFill>
              </a:rPr>
              <a:t>pure discount loan</a:t>
            </a:r>
            <a:r>
              <a:rPr lang="en-US" smtClean="0"/>
              <a:t> is a loan where the borrower receives money today and repays a single lump sum in the future.</a:t>
            </a:r>
          </a:p>
          <a:p>
            <a:pPr eaLnBrk="1" hangingPunct="1">
              <a:defRPr/>
            </a:pPr>
            <a:endParaRPr lang="en-US" smtClean="0"/>
          </a:p>
          <a:p>
            <a:pPr eaLnBrk="1" hangingPunct="1">
              <a:defRPr/>
            </a:pPr>
            <a:r>
              <a:rPr lang="en-US" smtClean="0"/>
              <a:t>An </a:t>
            </a:r>
            <a:r>
              <a:rPr lang="en-US" smtClean="0">
                <a:solidFill>
                  <a:srgbClr val="E88A00"/>
                </a:solidFill>
              </a:rPr>
              <a:t>interest-only loan</a:t>
            </a:r>
            <a:r>
              <a:rPr lang="en-US" smtClean="0"/>
              <a:t> requires the borrower to only pay interest each period and to repay the entire principal at some point in the future.</a:t>
            </a:r>
          </a:p>
          <a:p>
            <a:pPr eaLnBrk="1" hangingPunct="1">
              <a:defRPr/>
            </a:pPr>
            <a:endParaRPr lang="en-US" smtClean="0"/>
          </a:p>
          <a:p>
            <a:pPr eaLnBrk="1" hangingPunct="1">
              <a:defRPr/>
            </a:pPr>
            <a:r>
              <a:rPr lang="en-US" smtClean="0"/>
              <a:t>An </a:t>
            </a:r>
            <a:r>
              <a:rPr lang="en-US" smtClean="0">
                <a:solidFill>
                  <a:srgbClr val="E88A00"/>
                </a:solidFill>
              </a:rPr>
              <a:t>amortised loan</a:t>
            </a:r>
            <a:r>
              <a:rPr lang="en-US" smtClean="0"/>
              <a:t> requires the borrower to repay parts of both the principal and interest over time.</a:t>
            </a:r>
            <a:endParaRPr lang="en-US" i="1" smtClean="0"/>
          </a:p>
          <a:p>
            <a:pPr eaLnBrk="1" hangingPunct="1">
              <a:defRPr/>
            </a:pPr>
            <a:endParaRPr lang="en-US" smtClean="0"/>
          </a:p>
        </p:txBody>
      </p:sp>
      <p:sp>
        <p:nvSpPr>
          <p:cNvPr id="171010" name="Rectangle 2"/>
          <p:cNvSpPr>
            <a:spLocks noGrp="1" noChangeArrowheads="1"/>
          </p:cNvSpPr>
          <p:nvPr>
            <p:ph type="title"/>
          </p:nvPr>
        </p:nvSpPr>
        <p:spPr/>
        <p:txBody>
          <a:bodyPr/>
          <a:lstStyle/>
          <a:p>
            <a:pPr eaLnBrk="1" hangingPunct="1">
              <a:defRPr/>
            </a:pPr>
            <a:r>
              <a:rPr lang="en-US" smtClean="0"/>
              <a:t>Types of Loans</a:t>
            </a:r>
          </a:p>
        </p:txBody>
      </p:sp>
      <p:sp>
        <p:nvSpPr>
          <p:cNvPr id="2" name="Date Placeholder 1"/>
          <p:cNvSpPr>
            <a:spLocks noGrp="1"/>
          </p:cNvSpPr>
          <p:nvPr>
            <p:ph type="dt" sz="quarter" idx="10"/>
          </p:nvPr>
        </p:nvSpPr>
        <p:spPr/>
        <p:txBody>
          <a:bodyPr/>
          <a:lstStyle/>
          <a:p>
            <a:pPr>
              <a:defRPr/>
            </a:pPr>
            <a:fld id="{A0A72C1B-086A-45DA-B646-488F920A8838}"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dirty="0" smtClean="0"/>
              <a:t>It is now 1</a:t>
            </a:r>
            <a:r>
              <a:rPr lang="en-US" sz="2400" baseline="30000" dirty="0" smtClean="0"/>
              <a:t>st</a:t>
            </a:r>
            <a:r>
              <a:rPr lang="en-US" sz="2400" dirty="0" smtClean="0"/>
              <a:t> January and </a:t>
            </a:r>
            <a:r>
              <a:rPr lang="en-US" sz="2400" dirty="0" err="1" smtClean="0"/>
              <a:t>Mr</a:t>
            </a:r>
            <a:r>
              <a:rPr lang="en-US" sz="2400" dirty="0" smtClean="0"/>
              <a:t> </a:t>
            </a:r>
            <a:r>
              <a:rPr lang="en-US" sz="2400" dirty="0" err="1" smtClean="0"/>
              <a:t>Mensah</a:t>
            </a:r>
            <a:r>
              <a:rPr lang="en-US" sz="2400" dirty="0" smtClean="0"/>
              <a:t> is broke. He borrows an amount of $5000 from his friend, </a:t>
            </a:r>
            <a:r>
              <a:rPr lang="en-US" sz="2400" dirty="0" err="1" smtClean="0"/>
              <a:t>Mrs</a:t>
            </a:r>
            <a:r>
              <a:rPr lang="en-US" sz="2400" dirty="0" smtClean="0"/>
              <a:t> </a:t>
            </a:r>
            <a:r>
              <a:rPr lang="en-US" sz="2400" dirty="0" err="1" smtClean="0"/>
              <a:t>Cereta</a:t>
            </a:r>
            <a:r>
              <a:rPr lang="en-US" sz="2400" dirty="0" smtClean="0"/>
              <a:t>. The loan is repayable over a five year period in five equal installments. If </a:t>
            </a:r>
            <a:r>
              <a:rPr lang="en-US" sz="2400" dirty="0" err="1" smtClean="0"/>
              <a:t>Cereta</a:t>
            </a:r>
            <a:r>
              <a:rPr lang="en-US" sz="2400" dirty="0" smtClean="0"/>
              <a:t> charges an interest rate of 9% per annum, </a:t>
            </a:r>
          </a:p>
          <a:p>
            <a:pPr>
              <a:defRPr/>
            </a:pPr>
            <a:r>
              <a:rPr lang="en-US" sz="2400" dirty="0" smtClean="0"/>
              <a:t>A) Find the installment payable by Mr. </a:t>
            </a:r>
            <a:r>
              <a:rPr lang="en-US" sz="2400" dirty="0" err="1" smtClean="0"/>
              <a:t>Mensah</a:t>
            </a:r>
            <a:endParaRPr lang="en-US" sz="2400" dirty="0" smtClean="0"/>
          </a:p>
          <a:p>
            <a:pPr>
              <a:defRPr/>
            </a:pPr>
            <a:r>
              <a:rPr lang="en-US" sz="2400" dirty="0" smtClean="0"/>
              <a:t>B) Draw up an amortization schedule for this loan</a:t>
            </a:r>
            <a:endParaRPr lang="en-US" sz="2400" dirty="0"/>
          </a:p>
        </p:txBody>
      </p:sp>
      <p:sp>
        <p:nvSpPr>
          <p:cNvPr id="3" name="Title 2"/>
          <p:cNvSpPr>
            <a:spLocks noGrp="1"/>
          </p:cNvSpPr>
          <p:nvPr>
            <p:ph type="title"/>
          </p:nvPr>
        </p:nvSpPr>
        <p:spPr/>
        <p:txBody>
          <a:bodyPr/>
          <a:lstStyle/>
          <a:p>
            <a:pPr>
              <a:defRPr/>
            </a:pPr>
            <a:r>
              <a:rPr lang="en-US" dirty="0" err="1" smtClean="0"/>
              <a:t>Ammortization</a:t>
            </a:r>
            <a:endParaRPr lang="en-US" dirty="0"/>
          </a:p>
        </p:txBody>
      </p:sp>
      <p:sp>
        <p:nvSpPr>
          <p:cNvPr id="4" name="Date Placeholder 3"/>
          <p:cNvSpPr>
            <a:spLocks noGrp="1"/>
          </p:cNvSpPr>
          <p:nvPr>
            <p:ph type="dt" sz="quarter" idx="10"/>
          </p:nvPr>
        </p:nvSpPr>
        <p:spPr/>
        <p:txBody>
          <a:bodyPr/>
          <a:lstStyle/>
          <a:p>
            <a:pPr>
              <a:defRPr/>
            </a:pPr>
            <a:fld id="{68588F14-9C4C-4855-8C39-79F2A29EA97D}"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en-US" smtClean="0"/>
              <a:t>Amortisation of a Loan</a:t>
            </a:r>
          </a:p>
        </p:txBody>
      </p:sp>
      <p:graphicFrame>
        <p:nvGraphicFramePr>
          <p:cNvPr id="144387" name="Object 3"/>
          <p:cNvGraphicFramePr>
            <a:graphicFrameLocks noChangeAspect="1"/>
          </p:cNvGraphicFramePr>
          <p:nvPr/>
        </p:nvGraphicFramePr>
        <p:xfrm>
          <a:off x="1116013" y="1914525"/>
          <a:ext cx="7400925" cy="4105275"/>
        </p:xfrm>
        <a:graphic>
          <a:graphicData uri="http://schemas.openxmlformats.org/presentationml/2006/ole">
            <mc:AlternateContent xmlns:mc="http://schemas.openxmlformats.org/markup-compatibility/2006">
              <mc:Choice xmlns:v="urn:schemas-microsoft-com:vml" Requires="v">
                <p:oleObj spid="_x0000_s144405" name="Document" r:id="rId4" imgW="7954396" imgH="4268081" progId="Word.Document.8">
                  <p:embed/>
                </p:oleObj>
              </mc:Choice>
              <mc:Fallback>
                <p:oleObj name="Document" r:id="rId4" imgW="7954396" imgH="4268081"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914525"/>
                        <a:ext cx="74009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Date Placeholder 2"/>
          <p:cNvSpPr>
            <a:spLocks noGrp="1"/>
          </p:cNvSpPr>
          <p:nvPr>
            <p:ph type="dt" sz="quarter" idx="10"/>
          </p:nvPr>
        </p:nvSpPr>
        <p:spPr/>
        <p:txBody>
          <a:bodyPr/>
          <a:lstStyle/>
          <a:p>
            <a:pPr>
              <a:defRPr/>
            </a:pPr>
            <a:fld id="{BF563C45-583B-4CC2-8A97-7735F315834A}"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p:txBody>
          <a:bodyPr/>
          <a:lstStyle/>
          <a:p>
            <a:pPr eaLnBrk="1" hangingPunct="1">
              <a:defRPr/>
            </a:pPr>
            <a:r>
              <a:rPr lang="en-AU" smtClean="0"/>
              <a:t>For a given rate of return, the value at some point in the future of an investment made today can be determined by calculating the future value of that investment.</a:t>
            </a:r>
          </a:p>
          <a:p>
            <a:pPr eaLnBrk="1" hangingPunct="1">
              <a:defRPr/>
            </a:pPr>
            <a:r>
              <a:rPr lang="en-AU" smtClean="0"/>
              <a:t>The current worth of a future cash flow or series of cash flows can be determined for a given rate of return by calculating the present value of the cash flow(s) involved.</a:t>
            </a:r>
          </a:p>
          <a:p>
            <a:pPr eaLnBrk="1" hangingPunct="1">
              <a:defRPr/>
            </a:pPr>
            <a:r>
              <a:rPr lang="en-AU" smtClean="0"/>
              <a:t>It is possible to find any one of the four components </a:t>
            </a:r>
          </a:p>
          <a:p>
            <a:pPr eaLnBrk="1" hangingPunct="1">
              <a:buFontTx/>
              <a:buNone/>
              <a:defRPr/>
            </a:pPr>
            <a:r>
              <a:rPr lang="en-AU" smtClean="0"/>
              <a:t>	(PV, FV, </a:t>
            </a:r>
            <a:r>
              <a:rPr lang="en-AU" i="1" smtClean="0"/>
              <a:t>r</a:t>
            </a:r>
            <a:r>
              <a:rPr lang="en-AU" smtClean="0"/>
              <a:t>, </a:t>
            </a:r>
            <a:r>
              <a:rPr lang="en-AU" i="1" smtClean="0"/>
              <a:t>t</a:t>
            </a:r>
            <a:r>
              <a:rPr lang="en-AU" smtClean="0"/>
              <a:t>) given the other three.</a:t>
            </a:r>
          </a:p>
          <a:p>
            <a:pPr eaLnBrk="1" hangingPunct="1">
              <a:defRPr/>
            </a:pPr>
            <a:r>
              <a:rPr lang="en-AU" smtClean="0"/>
              <a:t>A series of constant cash flows that arrive or are paid at the end of each period is called an ordinary annuity.</a:t>
            </a:r>
          </a:p>
          <a:p>
            <a:pPr eaLnBrk="1" hangingPunct="1">
              <a:defRPr/>
            </a:pPr>
            <a:r>
              <a:rPr lang="en-AU" smtClean="0"/>
              <a:t>For financial decisions, it is important that any rates are converted to effective rates before being compared.</a:t>
            </a:r>
          </a:p>
        </p:txBody>
      </p:sp>
      <p:sp>
        <p:nvSpPr>
          <p:cNvPr id="173058" name="Rectangle 2"/>
          <p:cNvSpPr>
            <a:spLocks noGrp="1" noChangeArrowheads="1"/>
          </p:cNvSpPr>
          <p:nvPr>
            <p:ph type="title"/>
          </p:nvPr>
        </p:nvSpPr>
        <p:spPr/>
        <p:txBody>
          <a:bodyPr/>
          <a:lstStyle/>
          <a:p>
            <a:pPr eaLnBrk="1" hangingPunct="1">
              <a:defRPr/>
            </a:pPr>
            <a:r>
              <a:rPr lang="en-AU" smtClean="0"/>
              <a:t>Summary and Conclusions</a:t>
            </a:r>
          </a:p>
        </p:txBody>
      </p:sp>
      <p:sp>
        <p:nvSpPr>
          <p:cNvPr id="2" name="Date Placeholder 1"/>
          <p:cNvSpPr>
            <a:spLocks noGrp="1"/>
          </p:cNvSpPr>
          <p:nvPr>
            <p:ph type="dt" sz="quarter" idx="10"/>
          </p:nvPr>
        </p:nvSpPr>
        <p:spPr/>
        <p:txBody>
          <a:bodyPr/>
          <a:lstStyle/>
          <a:p>
            <a:pPr>
              <a:defRPr/>
            </a:pPr>
            <a:fld id="{5EDA2C32-9A48-4904-9F04-8D3E450C6985}" type="datetime1">
              <a:rPr lang="en-US"/>
              <a:pPr>
                <a:defRPr/>
              </a:pPr>
              <a:t>2/17/2015</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010400" y="2052638"/>
            <a:ext cx="1981200" cy="1828800"/>
          </a:xfrm>
        </p:spPr>
        <p:txBody>
          <a:bodyPr/>
          <a:lstStyle/>
          <a:p>
            <a:pPr>
              <a:defRPr/>
            </a:pPr>
            <a:endParaRPr lang="en-US" dirty="0"/>
          </a:p>
        </p:txBody>
      </p:sp>
      <p:sp>
        <p:nvSpPr>
          <p:cNvPr id="2" name="Title 1"/>
          <p:cNvSpPr>
            <a:spLocks noGrp="1"/>
          </p:cNvSpPr>
          <p:nvPr>
            <p:ph type="title"/>
          </p:nvPr>
        </p:nvSpPr>
        <p:spPr>
          <a:xfrm>
            <a:off x="457200" y="2052638"/>
            <a:ext cx="6324600" cy="1828800"/>
          </a:xfrm>
        </p:spPr>
        <p:txBody>
          <a:bodyPr/>
          <a:lstStyle/>
          <a:p>
            <a:pPr algn="ctr">
              <a:defRPr/>
            </a:pPr>
            <a:r>
              <a:rPr lang="en-US" dirty="0" smtClean="0"/>
              <a:t>END OF CHAPTER TEN </a:t>
            </a:r>
            <a:br>
              <a:rPr lang="en-US" dirty="0" smtClean="0"/>
            </a:br>
            <a:r>
              <a:rPr lang="en-US" dirty="0" smtClean="0"/>
              <a:t>Thank You</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7010400" y="2052638"/>
            <a:ext cx="1981200" cy="1828800"/>
          </a:xfrm>
        </p:spPr>
        <p:txBody>
          <a:bodyPr/>
          <a:lstStyle/>
          <a:p>
            <a:pPr>
              <a:defRPr/>
            </a:pPr>
            <a:r>
              <a:rPr lang="en-US" dirty="0" smtClean="0"/>
              <a:t>CHAPTER 11</a:t>
            </a:r>
            <a:endParaRPr lang="en-US" dirty="0"/>
          </a:p>
        </p:txBody>
      </p:sp>
      <p:sp>
        <p:nvSpPr>
          <p:cNvPr id="6" name="Title 5"/>
          <p:cNvSpPr>
            <a:spLocks noGrp="1"/>
          </p:cNvSpPr>
          <p:nvPr>
            <p:ph type="title"/>
          </p:nvPr>
        </p:nvSpPr>
        <p:spPr>
          <a:xfrm>
            <a:off x="457200" y="2052638"/>
            <a:ext cx="6324600" cy="1828800"/>
          </a:xfrm>
        </p:spPr>
        <p:txBody>
          <a:bodyPr/>
          <a:lstStyle/>
          <a:p>
            <a:pPr algn="ctr">
              <a:defRPr/>
            </a:pPr>
            <a:r>
              <a:rPr lang="en-US" dirty="0" smtClean="0"/>
              <a:t>CHAPTER ELEVEN</a:t>
            </a:r>
            <a:br>
              <a:rPr lang="en-US" dirty="0" smtClean="0"/>
            </a:br>
            <a:r>
              <a:rPr lang="en-US" dirty="0" smtClean="0"/>
              <a:t>INVESTMENT APPRIASAL METHODS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7010400" y="2052638"/>
            <a:ext cx="1981200" cy="1828800"/>
          </a:xfrm>
        </p:spPr>
        <p:txBody>
          <a:bodyPr/>
          <a:lstStyle/>
          <a:p>
            <a:pPr eaLnBrk="1" fontAlgn="auto" hangingPunct="1">
              <a:spcAft>
                <a:spcPts val="0"/>
              </a:spcAft>
              <a:defRPr/>
            </a:pPr>
            <a:r>
              <a:rPr lang="en-GB" dirty="0"/>
              <a:t>CHAPTER </a:t>
            </a:r>
            <a:r>
              <a:rPr lang="en-GB" dirty="0" smtClean="0"/>
              <a:t>2</a:t>
            </a:r>
            <a:endParaRPr lang="en-GB" dirty="0"/>
          </a:p>
          <a:p>
            <a:pPr eaLnBrk="1" fontAlgn="auto" hangingPunct="1">
              <a:spcAft>
                <a:spcPts val="0"/>
              </a:spcAft>
              <a:defRPr/>
            </a:pPr>
            <a:endParaRPr lang="en-GB" dirty="0"/>
          </a:p>
        </p:txBody>
      </p:sp>
      <p:sp>
        <p:nvSpPr>
          <p:cNvPr id="7" name="Title 6"/>
          <p:cNvSpPr>
            <a:spLocks noGrp="1"/>
          </p:cNvSpPr>
          <p:nvPr>
            <p:ph type="title"/>
          </p:nvPr>
        </p:nvSpPr>
        <p:spPr>
          <a:xfrm>
            <a:off x="457200" y="2052638"/>
            <a:ext cx="6324600" cy="1828800"/>
          </a:xfrm>
        </p:spPr>
        <p:txBody>
          <a:bodyPr/>
          <a:lstStyle/>
          <a:p>
            <a:pPr algn="ctr" eaLnBrk="1" fontAlgn="auto" hangingPunct="1">
              <a:spcAft>
                <a:spcPts val="0"/>
              </a:spcAft>
              <a:defRPr/>
            </a:pPr>
            <a:r>
              <a:rPr lang="en-GB" dirty="0" smtClean="0"/>
              <a:t>PART ONE:</a:t>
            </a:r>
            <a:br>
              <a:rPr lang="en-GB" dirty="0" smtClean="0"/>
            </a:br>
            <a:r>
              <a:rPr lang="en-GB" cap="none" dirty="0" smtClean="0"/>
              <a:t>Business Organizations</a:t>
            </a:r>
            <a:endParaRPr lang="en-GB" dirty="0"/>
          </a:p>
        </p:txBody>
      </p:sp>
    </p:spTree>
  </p:cSld>
  <p:clrMapOvr>
    <a:masterClrMapping/>
  </p:clrMapOvr>
  <p:transition spd="slow">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Rectangle 5"/>
          <p:cNvSpPr>
            <a:spLocks noGrp="1" noChangeArrowheads="1"/>
          </p:cNvSpPr>
          <p:nvPr>
            <p:ph type="subTitle" idx="1"/>
          </p:nvPr>
        </p:nvSpPr>
        <p:spPr>
          <a:xfrm>
            <a:off x="7010400" y="2052638"/>
            <a:ext cx="1981200" cy="1828800"/>
          </a:xfrm>
        </p:spPr>
        <p:txBody>
          <a:bodyPr/>
          <a:lstStyle/>
          <a:p>
            <a:pPr>
              <a:defRPr/>
            </a:pPr>
            <a:r>
              <a:rPr lang="en-AU" sz="2400" dirty="0" smtClean="0"/>
              <a:t>Chapter 11</a:t>
            </a:r>
            <a:endParaRPr lang="en-US" sz="2400" b="1" dirty="0" smtClean="0"/>
          </a:p>
        </p:txBody>
      </p:sp>
      <p:sp>
        <p:nvSpPr>
          <p:cNvPr id="192514" name="Rectangle 4"/>
          <p:cNvSpPr>
            <a:spLocks noGrp="1" noChangeArrowheads="1"/>
          </p:cNvSpPr>
          <p:nvPr>
            <p:ph type="title"/>
          </p:nvPr>
        </p:nvSpPr>
        <p:spPr>
          <a:xfrm>
            <a:off x="457200" y="2052638"/>
            <a:ext cx="6324600" cy="1828800"/>
          </a:xfrm>
        </p:spPr>
        <p:txBody>
          <a:bodyPr/>
          <a:lstStyle/>
          <a:p>
            <a:pPr algn="ctr">
              <a:defRPr/>
            </a:pPr>
            <a:r>
              <a:rPr lang="en-US" sz="4400" b="1" dirty="0"/>
              <a:t>Making Investment Decisions</a:t>
            </a:r>
            <a:br>
              <a:rPr lang="en-US" sz="4400" b="1" dirty="0"/>
            </a:br>
            <a:endParaRPr lang="en-AU" dirty="0" smtClean="0"/>
          </a:p>
        </p:txBody>
      </p:sp>
    </p:spTree>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p:txBody>
          <a:bodyPr/>
          <a:lstStyle/>
          <a:p>
            <a:pPr>
              <a:defRPr/>
            </a:pPr>
            <a:r>
              <a:rPr lang="en-US" dirty="0" smtClean="0"/>
              <a:t>Net Present Value</a:t>
            </a:r>
          </a:p>
          <a:p>
            <a:pPr>
              <a:defRPr/>
            </a:pPr>
            <a:endParaRPr lang="en-US" sz="700" dirty="0" smtClean="0"/>
          </a:p>
          <a:p>
            <a:pPr>
              <a:defRPr/>
            </a:pPr>
            <a:r>
              <a:rPr lang="en-US" dirty="0" smtClean="0"/>
              <a:t>The Payback Rule</a:t>
            </a:r>
          </a:p>
          <a:p>
            <a:pPr>
              <a:defRPr/>
            </a:pPr>
            <a:endParaRPr lang="en-US" sz="700" dirty="0" smtClean="0"/>
          </a:p>
          <a:p>
            <a:pPr>
              <a:defRPr/>
            </a:pPr>
            <a:r>
              <a:rPr lang="en-US" dirty="0" smtClean="0"/>
              <a:t>The Discounted Payback Rule</a:t>
            </a:r>
          </a:p>
          <a:p>
            <a:pPr>
              <a:defRPr/>
            </a:pPr>
            <a:endParaRPr lang="en-US" sz="700" dirty="0" smtClean="0"/>
          </a:p>
          <a:p>
            <a:pPr>
              <a:defRPr/>
            </a:pPr>
            <a:r>
              <a:rPr lang="en-US" dirty="0" smtClean="0"/>
              <a:t>The Accounting Rate of Return</a:t>
            </a:r>
          </a:p>
          <a:p>
            <a:pPr>
              <a:defRPr/>
            </a:pPr>
            <a:endParaRPr lang="en-US" sz="700" dirty="0" smtClean="0"/>
          </a:p>
          <a:p>
            <a:pPr>
              <a:defRPr/>
            </a:pPr>
            <a:r>
              <a:rPr lang="en-US" dirty="0" smtClean="0"/>
              <a:t>The Internal Rate of Return</a:t>
            </a:r>
          </a:p>
          <a:p>
            <a:pPr>
              <a:defRPr/>
            </a:pPr>
            <a:endParaRPr lang="en-US" sz="700" dirty="0" smtClean="0"/>
          </a:p>
          <a:p>
            <a:pPr>
              <a:defRPr/>
            </a:pPr>
            <a:r>
              <a:rPr lang="en-US" dirty="0" smtClean="0"/>
              <a:t>The Present Value Index</a:t>
            </a:r>
          </a:p>
          <a:p>
            <a:pPr>
              <a:defRPr/>
            </a:pPr>
            <a:endParaRPr lang="en-US" sz="700" dirty="0" smtClean="0"/>
          </a:p>
          <a:p>
            <a:pPr>
              <a:defRPr/>
            </a:pPr>
            <a:r>
              <a:rPr lang="en-US" dirty="0" smtClean="0"/>
              <a:t>The Practice of Capital Budgeting</a:t>
            </a:r>
          </a:p>
          <a:p>
            <a:pPr>
              <a:defRPr/>
            </a:pPr>
            <a:endParaRPr lang="en-US" sz="700" dirty="0" smtClean="0"/>
          </a:p>
          <a:p>
            <a:pPr>
              <a:defRPr/>
            </a:pPr>
            <a:r>
              <a:rPr lang="en-US" dirty="0" smtClean="0"/>
              <a:t>Summary and Conclusions</a:t>
            </a:r>
          </a:p>
        </p:txBody>
      </p:sp>
      <p:sp>
        <p:nvSpPr>
          <p:cNvPr id="193538" name="Rectangle 4"/>
          <p:cNvSpPr>
            <a:spLocks noGrp="1" noChangeArrowheads="1"/>
          </p:cNvSpPr>
          <p:nvPr>
            <p:ph type="title"/>
          </p:nvPr>
        </p:nvSpPr>
        <p:spPr/>
        <p:txBody>
          <a:bodyPr/>
          <a:lstStyle/>
          <a:p>
            <a:pPr>
              <a:defRPr/>
            </a:pPr>
            <a:r>
              <a:rPr lang="en-US" smtClean="0"/>
              <a:t>Chapter Organisation</a:t>
            </a:r>
            <a:endParaRPr lang="en-AU" smtClean="0"/>
          </a:p>
        </p:txBody>
      </p:sp>
      <p:sp>
        <p:nvSpPr>
          <p:cNvPr id="3" name="Date Placeholder 2"/>
          <p:cNvSpPr>
            <a:spLocks noGrp="1"/>
          </p:cNvSpPr>
          <p:nvPr>
            <p:ph type="dt" sz="quarter" idx="10"/>
          </p:nvPr>
        </p:nvSpPr>
        <p:spPr/>
        <p:txBody>
          <a:bodyPr/>
          <a:lstStyle/>
          <a:p>
            <a:pPr>
              <a:defRPr/>
            </a:pPr>
            <a:fld id="{DBBD9B66-3CC4-4AE6-BA86-7F10A192F450}"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p:txBody>
          <a:bodyPr>
            <a:noAutofit/>
          </a:bodyPr>
          <a:lstStyle/>
          <a:p>
            <a:pPr>
              <a:defRPr/>
            </a:pPr>
            <a:endParaRPr lang="en-US" sz="2400" dirty="0" smtClean="0"/>
          </a:p>
          <a:p>
            <a:pPr>
              <a:lnSpc>
                <a:spcPct val="80000"/>
              </a:lnSpc>
              <a:defRPr/>
            </a:pPr>
            <a:r>
              <a:rPr lang="en-US" sz="2400" dirty="0" smtClean="0"/>
              <a:t>Discuss the various investment evaluation techniques, including their advantages and disadvantages.</a:t>
            </a:r>
          </a:p>
          <a:p>
            <a:pPr>
              <a:lnSpc>
                <a:spcPct val="80000"/>
              </a:lnSpc>
              <a:defRPr/>
            </a:pPr>
            <a:endParaRPr lang="en-US" sz="2400" dirty="0" smtClean="0"/>
          </a:p>
          <a:p>
            <a:pPr>
              <a:lnSpc>
                <a:spcPct val="80000"/>
              </a:lnSpc>
              <a:defRPr/>
            </a:pPr>
            <a:r>
              <a:rPr lang="en-US" sz="2400" dirty="0" smtClean="0"/>
              <a:t>Apply these techniques to the evaluation of projects.</a:t>
            </a:r>
          </a:p>
          <a:p>
            <a:pPr>
              <a:lnSpc>
                <a:spcPct val="80000"/>
              </a:lnSpc>
              <a:defRPr/>
            </a:pPr>
            <a:endParaRPr lang="en-US" sz="2400" dirty="0" smtClean="0"/>
          </a:p>
          <a:p>
            <a:pPr>
              <a:lnSpc>
                <a:spcPct val="80000"/>
              </a:lnSpc>
              <a:defRPr/>
            </a:pPr>
            <a:r>
              <a:rPr lang="en-US" sz="2400" dirty="0" smtClean="0"/>
              <a:t>Interpret the results of the application of these techniques in accordance with their respective decision rules.</a:t>
            </a:r>
          </a:p>
          <a:p>
            <a:pPr>
              <a:lnSpc>
                <a:spcPct val="80000"/>
              </a:lnSpc>
              <a:defRPr/>
            </a:pPr>
            <a:endParaRPr lang="en-US" sz="2400" dirty="0" smtClean="0"/>
          </a:p>
          <a:p>
            <a:pPr>
              <a:lnSpc>
                <a:spcPct val="80000"/>
              </a:lnSpc>
              <a:defRPr/>
            </a:pPr>
            <a:r>
              <a:rPr lang="en-US" sz="2400" dirty="0" smtClean="0"/>
              <a:t>Understand the importance of net present value.</a:t>
            </a:r>
          </a:p>
          <a:p>
            <a:pPr>
              <a:defRPr/>
            </a:pPr>
            <a:endParaRPr lang="en-US" sz="2400" dirty="0" smtClean="0"/>
          </a:p>
        </p:txBody>
      </p:sp>
      <p:sp>
        <p:nvSpPr>
          <p:cNvPr id="194562" name="Rectangle 2"/>
          <p:cNvSpPr>
            <a:spLocks noGrp="1" noChangeArrowheads="1"/>
          </p:cNvSpPr>
          <p:nvPr>
            <p:ph type="title"/>
          </p:nvPr>
        </p:nvSpPr>
        <p:spPr/>
        <p:txBody>
          <a:bodyPr/>
          <a:lstStyle/>
          <a:p>
            <a:pPr>
              <a:defRPr/>
            </a:pPr>
            <a:r>
              <a:rPr lang="en-US" smtClean="0"/>
              <a:t>Chapter Objectives</a:t>
            </a:r>
          </a:p>
        </p:txBody>
      </p:sp>
      <p:sp>
        <p:nvSpPr>
          <p:cNvPr id="3" name="Date Placeholder 2"/>
          <p:cNvSpPr>
            <a:spLocks noGrp="1"/>
          </p:cNvSpPr>
          <p:nvPr>
            <p:ph type="dt" sz="quarter" idx="10"/>
          </p:nvPr>
        </p:nvSpPr>
        <p:spPr/>
        <p:txBody>
          <a:bodyPr/>
          <a:lstStyle/>
          <a:p>
            <a:pPr>
              <a:defRPr/>
            </a:pPr>
            <a:fld id="{C7188A6A-942F-4F03-A4F7-9EB90CA15F62}"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p:txBody>
          <a:bodyPr/>
          <a:lstStyle/>
          <a:p>
            <a:pPr>
              <a:defRPr/>
            </a:pPr>
            <a:endParaRPr lang="en-US" sz="1800" smtClean="0"/>
          </a:p>
          <a:p>
            <a:pPr>
              <a:defRPr/>
            </a:pPr>
            <a:r>
              <a:rPr lang="en-US" i="1" smtClean="0"/>
              <a:t>Net present value</a:t>
            </a:r>
            <a:r>
              <a:rPr lang="en-US" smtClean="0"/>
              <a:t> is the difference between an investment’s market value (in today’s dollars) and its cost (also in today’s dollars).</a:t>
            </a:r>
          </a:p>
          <a:p>
            <a:pPr>
              <a:defRPr/>
            </a:pPr>
            <a:endParaRPr lang="en-US" smtClean="0"/>
          </a:p>
          <a:p>
            <a:pPr>
              <a:defRPr/>
            </a:pPr>
            <a:r>
              <a:rPr lang="en-US" smtClean="0"/>
              <a:t>Net present value is a measure of how much value is created by undertaking an investment.</a:t>
            </a:r>
          </a:p>
          <a:p>
            <a:pPr>
              <a:defRPr/>
            </a:pPr>
            <a:endParaRPr lang="en-US" smtClean="0"/>
          </a:p>
          <a:p>
            <a:pPr>
              <a:defRPr/>
            </a:pPr>
            <a:r>
              <a:rPr lang="en-US" smtClean="0"/>
              <a:t>Estimation of the future cash flows and the discount rate are important in the calculation of the NPV.</a:t>
            </a:r>
            <a:endParaRPr lang="en-US" sz="1800" smtClean="0"/>
          </a:p>
        </p:txBody>
      </p:sp>
      <p:sp>
        <p:nvSpPr>
          <p:cNvPr id="195586" name="Rectangle 2"/>
          <p:cNvSpPr>
            <a:spLocks noGrp="1" noChangeArrowheads="1"/>
          </p:cNvSpPr>
          <p:nvPr>
            <p:ph type="title"/>
          </p:nvPr>
        </p:nvSpPr>
        <p:spPr/>
        <p:txBody>
          <a:bodyPr/>
          <a:lstStyle/>
          <a:p>
            <a:pPr>
              <a:defRPr/>
            </a:pPr>
            <a:r>
              <a:rPr lang="en-US" smtClean="0"/>
              <a:t>Net Present Value (NPV)</a:t>
            </a:r>
          </a:p>
        </p:txBody>
      </p:sp>
      <p:sp>
        <p:nvSpPr>
          <p:cNvPr id="3" name="Date Placeholder 2"/>
          <p:cNvSpPr>
            <a:spLocks noGrp="1"/>
          </p:cNvSpPr>
          <p:nvPr>
            <p:ph type="dt" sz="quarter" idx="10"/>
          </p:nvPr>
        </p:nvSpPr>
        <p:spPr/>
        <p:txBody>
          <a:bodyPr/>
          <a:lstStyle/>
          <a:p>
            <a:pPr>
              <a:defRPr/>
            </a:pPr>
            <a:fld id="{45EC24C4-66E6-4B00-AA63-313025160507}"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idx="1"/>
          </p:nvPr>
        </p:nvSpPr>
        <p:spPr/>
        <p:txBody>
          <a:bodyPr/>
          <a:lstStyle/>
          <a:p>
            <a:pPr>
              <a:buFontTx/>
              <a:buNone/>
              <a:defRPr/>
            </a:pPr>
            <a:r>
              <a:rPr lang="en-US" smtClean="0"/>
              <a:t>Steps in calculating NPV:</a:t>
            </a:r>
          </a:p>
          <a:p>
            <a:pPr>
              <a:buFontTx/>
              <a:buNone/>
              <a:defRPr/>
            </a:pPr>
            <a:endParaRPr lang="en-US" smtClean="0"/>
          </a:p>
          <a:p>
            <a:pPr>
              <a:defRPr/>
            </a:pPr>
            <a:r>
              <a:rPr lang="en-US" smtClean="0"/>
              <a:t>The first step is to estimate the expected future cash flows.</a:t>
            </a:r>
          </a:p>
          <a:p>
            <a:pPr>
              <a:defRPr/>
            </a:pPr>
            <a:r>
              <a:rPr lang="en-US" smtClean="0"/>
              <a:t>The second step is to estimate the required return for projects of this risk level.</a:t>
            </a:r>
          </a:p>
          <a:p>
            <a:pPr>
              <a:defRPr/>
            </a:pPr>
            <a:r>
              <a:rPr lang="en-US" smtClean="0"/>
              <a:t>The third step is to find the present value of the cash flows and subtract the initial investment.</a:t>
            </a:r>
            <a:endParaRPr lang="en-AU" smtClean="0"/>
          </a:p>
        </p:txBody>
      </p:sp>
      <p:sp>
        <p:nvSpPr>
          <p:cNvPr id="196610" name="Rectangle 2"/>
          <p:cNvSpPr>
            <a:spLocks noGrp="1" noChangeArrowheads="1"/>
          </p:cNvSpPr>
          <p:nvPr>
            <p:ph type="title"/>
          </p:nvPr>
        </p:nvSpPr>
        <p:spPr/>
        <p:txBody>
          <a:bodyPr/>
          <a:lstStyle/>
          <a:p>
            <a:pPr>
              <a:defRPr/>
            </a:pPr>
            <a:r>
              <a:rPr lang="en-US" smtClean="0"/>
              <a:t>Net Present Value</a:t>
            </a:r>
            <a:endParaRPr lang="en-AU" smtClean="0"/>
          </a:p>
        </p:txBody>
      </p:sp>
      <p:sp>
        <p:nvSpPr>
          <p:cNvPr id="3" name="Date Placeholder 2"/>
          <p:cNvSpPr>
            <a:spLocks noGrp="1"/>
          </p:cNvSpPr>
          <p:nvPr>
            <p:ph type="dt" sz="quarter" idx="10"/>
          </p:nvPr>
        </p:nvSpPr>
        <p:spPr/>
        <p:txBody>
          <a:bodyPr/>
          <a:lstStyle/>
          <a:p>
            <a:pPr>
              <a:defRPr/>
            </a:pPr>
            <a:fld id="{9B03DE54-5F7B-4797-9F19-31FC439E2E87}"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defRPr/>
            </a:pPr>
            <a:r>
              <a:rPr lang="en-US" smtClean="0"/>
              <a:t>NPV Illustrated</a:t>
            </a:r>
          </a:p>
        </p:txBody>
      </p:sp>
      <p:sp>
        <p:nvSpPr>
          <p:cNvPr id="153603" name="Line 5"/>
          <p:cNvSpPr>
            <a:spLocks noChangeShapeType="1"/>
          </p:cNvSpPr>
          <p:nvPr/>
        </p:nvSpPr>
        <p:spPr bwMode="auto">
          <a:xfrm>
            <a:off x="2508250" y="2414588"/>
            <a:ext cx="5716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04" name="Line 6"/>
          <p:cNvSpPr>
            <a:spLocks noChangeShapeType="1"/>
          </p:cNvSpPr>
          <p:nvPr/>
        </p:nvSpPr>
        <p:spPr bwMode="auto">
          <a:xfrm flipV="1">
            <a:off x="2490788" y="2112963"/>
            <a:ext cx="1587" cy="3190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05" name="Line 7"/>
          <p:cNvSpPr>
            <a:spLocks noChangeShapeType="1"/>
          </p:cNvSpPr>
          <p:nvPr/>
        </p:nvSpPr>
        <p:spPr bwMode="auto">
          <a:xfrm flipV="1">
            <a:off x="8250238" y="2112963"/>
            <a:ext cx="1587" cy="3190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06" name="Line 8"/>
          <p:cNvSpPr>
            <a:spLocks noChangeShapeType="1"/>
          </p:cNvSpPr>
          <p:nvPr/>
        </p:nvSpPr>
        <p:spPr bwMode="auto">
          <a:xfrm flipV="1">
            <a:off x="5422900" y="2112963"/>
            <a:ext cx="1588" cy="3190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07" name="Rectangle 9"/>
          <p:cNvSpPr>
            <a:spLocks noChangeArrowheads="1"/>
          </p:cNvSpPr>
          <p:nvPr/>
        </p:nvSpPr>
        <p:spPr bwMode="auto">
          <a:xfrm>
            <a:off x="2335213" y="1770063"/>
            <a:ext cx="3190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08" name="Rectangle 10"/>
          <p:cNvSpPr>
            <a:spLocks noChangeArrowheads="1"/>
          </p:cNvSpPr>
          <p:nvPr/>
        </p:nvSpPr>
        <p:spPr bwMode="auto">
          <a:xfrm>
            <a:off x="2438400" y="18288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0</a:t>
            </a:r>
            <a:endParaRPr lang="en-US" sz="2400">
              <a:solidFill>
                <a:srgbClr val="000000"/>
              </a:solidFill>
              <a:latin typeface="Times New Roman" pitchFamily="18" charset="0"/>
            </a:endParaRPr>
          </a:p>
        </p:txBody>
      </p:sp>
      <p:sp>
        <p:nvSpPr>
          <p:cNvPr id="153609" name="Rectangle 11"/>
          <p:cNvSpPr>
            <a:spLocks noChangeArrowheads="1"/>
          </p:cNvSpPr>
          <p:nvPr/>
        </p:nvSpPr>
        <p:spPr bwMode="auto">
          <a:xfrm>
            <a:off x="5259388" y="1787525"/>
            <a:ext cx="3175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10" name="Rectangle 12"/>
          <p:cNvSpPr>
            <a:spLocks noChangeArrowheads="1"/>
          </p:cNvSpPr>
          <p:nvPr/>
        </p:nvSpPr>
        <p:spPr bwMode="auto">
          <a:xfrm>
            <a:off x="5362575" y="18462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1</a:t>
            </a:r>
            <a:endParaRPr lang="en-US" sz="2400">
              <a:solidFill>
                <a:srgbClr val="000000"/>
              </a:solidFill>
              <a:latin typeface="Times New Roman" pitchFamily="18" charset="0"/>
            </a:endParaRPr>
          </a:p>
        </p:txBody>
      </p:sp>
      <p:sp>
        <p:nvSpPr>
          <p:cNvPr id="153611" name="Rectangle 13"/>
          <p:cNvSpPr>
            <a:spLocks noChangeArrowheads="1"/>
          </p:cNvSpPr>
          <p:nvPr/>
        </p:nvSpPr>
        <p:spPr bwMode="auto">
          <a:xfrm>
            <a:off x="8078788" y="1803400"/>
            <a:ext cx="3190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12" name="Rectangle 14"/>
          <p:cNvSpPr>
            <a:spLocks noChangeArrowheads="1"/>
          </p:cNvSpPr>
          <p:nvPr/>
        </p:nvSpPr>
        <p:spPr bwMode="auto">
          <a:xfrm>
            <a:off x="8181975" y="18637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2</a:t>
            </a:r>
            <a:endParaRPr lang="en-US" sz="2400">
              <a:solidFill>
                <a:srgbClr val="000000"/>
              </a:solidFill>
              <a:latin typeface="Times New Roman" pitchFamily="18" charset="0"/>
            </a:endParaRPr>
          </a:p>
        </p:txBody>
      </p:sp>
      <p:sp>
        <p:nvSpPr>
          <p:cNvPr id="153613" name="Rectangle 15"/>
          <p:cNvSpPr>
            <a:spLocks noChangeArrowheads="1"/>
          </p:cNvSpPr>
          <p:nvPr/>
        </p:nvSpPr>
        <p:spPr bwMode="auto">
          <a:xfrm>
            <a:off x="1793875" y="2414588"/>
            <a:ext cx="1366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14" name="Rectangle 16"/>
          <p:cNvSpPr>
            <a:spLocks noChangeArrowheads="1"/>
          </p:cNvSpPr>
          <p:nvPr/>
        </p:nvSpPr>
        <p:spPr bwMode="auto">
          <a:xfrm>
            <a:off x="1897063" y="2473325"/>
            <a:ext cx="1189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Initial outlay</a:t>
            </a:r>
            <a:endParaRPr lang="en-US" sz="2400">
              <a:solidFill>
                <a:srgbClr val="000000"/>
              </a:solidFill>
              <a:latin typeface="Times New Roman" pitchFamily="18" charset="0"/>
            </a:endParaRPr>
          </a:p>
        </p:txBody>
      </p:sp>
      <p:sp>
        <p:nvSpPr>
          <p:cNvPr id="153615" name="Rectangle 17"/>
          <p:cNvSpPr>
            <a:spLocks noChangeArrowheads="1"/>
          </p:cNvSpPr>
          <p:nvPr/>
        </p:nvSpPr>
        <p:spPr bwMode="auto">
          <a:xfrm>
            <a:off x="2103438" y="2714625"/>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($1100)</a:t>
            </a:r>
            <a:endParaRPr lang="en-US" sz="2400">
              <a:solidFill>
                <a:srgbClr val="000000"/>
              </a:solidFill>
              <a:latin typeface="Times New Roman" pitchFamily="18" charset="0"/>
            </a:endParaRPr>
          </a:p>
        </p:txBody>
      </p:sp>
      <p:sp>
        <p:nvSpPr>
          <p:cNvPr id="153616" name="Rectangle 18"/>
          <p:cNvSpPr>
            <a:spLocks noChangeArrowheads="1"/>
          </p:cNvSpPr>
          <p:nvPr/>
        </p:nvSpPr>
        <p:spPr bwMode="auto">
          <a:xfrm>
            <a:off x="3746500" y="2432050"/>
            <a:ext cx="2235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17" name="Rectangle 19"/>
          <p:cNvSpPr>
            <a:spLocks noChangeArrowheads="1"/>
          </p:cNvSpPr>
          <p:nvPr/>
        </p:nvSpPr>
        <p:spPr bwMode="auto">
          <a:xfrm>
            <a:off x="3849688" y="2490788"/>
            <a:ext cx="957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Revenues</a:t>
            </a:r>
            <a:endParaRPr lang="en-US" sz="2400">
              <a:solidFill>
                <a:srgbClr val="000000"/>
              </a:solidFill>
              <a:latin typeface="Times New Roman" pitchFamily="18" charset="0"/>
            </a:endParaRPr>
          </a:p>
        </p:txBody>
      </p:sp>
      <p:sp>
        <p:nvSpPr>
          <p:cNvPr id="153618" name="Rectangle 20"/>
          <p:cNvSpPr>
            <a:spLocks noChangeArrowheads="1"/>
          </p:cNvSpPr>
          <p:nvPr/>
        </p:nvSpPr>
        <p:spPr bwMode="auto">
          <a:xfrm>
            <a:off x="5043488" y="2490788"/>
            <a:ext cx="563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$1000</a:t>
            </a:r>
            <a:endParaRPr lang="en-US" sz="2400">
              <a:solidFill>
                <a:srgbClr val="000000"/>
              </a:solidFill>
              <a:latin typeface="Times New Roman" pitchFamily="18" charset="0"/>
            </a:endParaRPr>
          </a:p>
        </p:txBody>
      </p:sp>
      <p:sp>
        <p:nvSpPr>
          <p:cNvPr id="153619" name="Rectangle 21"/>
          <p:cNvSpPr>
            <a:spLocks noChangeArrowheads="1"/>
          </p:cNvSpPr>
          <p:nvPr/>
        </p:nvSpPr>
        <p:spPr bwMode="auto">
          <a:xfrm>
            <a:off x="3849688" y="2732088"/>
            <a:ext cx="94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Expenses</a:t>
            </a:r>
            <a:endParaRPr lang="en-US" sz="2400">
              <a:solidFill>
                <a:srgbClr val="000000"/>
              </a:solidFill>
              <a:latin typeface="Times New Roman" pitchFamily="18" charset="0"/>
            </a:endParaRPr>
          </a:p>
        </p:txBody>
      </p:sp>
      <p:sp>
        <p:nvSpPr>
          <p:cNvPr id="153620" name="Rectangle 22"/>
          <p:cNvSpPr>
            <a:spLocks noChangeArrowheads="1"/>
          </p:cNvSpPr>
          <p:nvPr/>
        </p:nvSpPr>
        <p:spPr bwMode="auto">
          <a:xfrm>
            <a:off x="5257800" y="2743200"/>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500</a:t>
            </a:r>
            <a:endParaRPr lang="en-US" sz="2400">
              <a:solidFill>
                <a:srgbClr val="000000"/>
              </a:solidFill>
              <a:latin typeface="Times New Roman" pitchFamily="18" charset="0"/>
            </a:endParaRPr>
          </a:p>
        </p:txBody>
      </p:sp>
      <p:sp>
        <p:nvSpPr>
          <p:cNvPr id="153621" name="Rectangle 23"/>
          <p:cNvSpPr>
            <a:spLocks noChangeArrowheads="1"/>
          </p:cNvSpPr>
          <p:nvPr/>
        </p:nvSpPr>
        <p:spPr bwMode="auto">
          <a:xfrm>
            <a:off x="3849688" y="3067050"/>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Cash  flow</a:t>
            </a:r>
            <a:endParaRPr lang="en-US" sz="2400">
              <a:solidFill>
                <a:srgbClr val="000000"/>
              </a:solidFill>
              <a:latin typeface="Times New Roman" pitchFamily="18" charset="0"/>
            </a:endParaRPr>
          </a:p>
        </p:txBody>
      </p:sp>
      <p:sp>
        <p:nvSpPr>
          <p:cNvPr id="153622" name="Rectangle 24"/>
          <p:cNvSpPr>
            <a:spLocks noChangeArrowheads="1"/>
          </p:cNvSpPr>
          <p:nvPr/>
        </p:nvSpPr>
        <p:spPr bwMode="auto">
          <a:xfrm>
            <a:off x="5181600" y="3048000"/>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$500</a:t>
            </a:r>
            <a:endParaRPr lang="en-US" sz="2400">
              <a:solidFill>
                <a:srgbClr val="000000"/>
              </a:solidFill>
              <a:latin typeface="Times New Roman" pitchFamily="18" charset="0"/>
            </a:endParaRPr>
          </a:p>
        </p:txBody>
      </p:sp>
      <p:sp>
        <p:nvSpPr>
          <p:cNvPr id="153623" name="Rectangle 25"/>
          <p:cNvSpPr>
            <a:spLocks noChangeArrowheads="1"/>
          </p:cNvSpPr>
          <p:nvPr/>
        </p:nvSpPr>
        <p:spPr bwMode="auto">
          <a:xfrm>
            <a:off x="6626225" y="2414588"/>
            <a:ext cx="22352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24" name="Rectangle 26"/>
          <p:cNvSpPr>
            <a:spLocks noChangeArrowheads="1"/>
          </p:cNvSpPr>
          <p:nvPr/>
        </p:nvSpPr>
        <p:spPr bwMode="auto">
          <a:xfrm>
            <a:off x="6729413" y="2473325"/>
            <a:ext cx="957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Revenues</a:t>
            </a:r>
            <a:endParaRPr lang="en-US" sz="2400">
              <a:solidFill>
                <a:srgbClr val="000000"/>
              </a:solidFill>
              <a:latin typeface="Times New Roman" pitchFamily="18" charset="0"/>
            </a:endParaRPr>
          </a:p>
        </p:txBody>
      </p:sp>
      <p:sp>
        <p:nvSpPr>
          <p:cNvPr id="153625" name="Rectangle 27"/>
          <p:cNvSpPr>
            <a:spLocks noChangeArrowheads="1"/>
          </p:cNvSpPr>
          <p:nvPr/>
        </p:nvSpPr>
        <p:spPr bwMode="auto">
          <a:xfrm>
            <a:off x="7924800" y="2473325"/>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$2000</a:t>
            </a:r>
            <a:endParaRPr lang="en-US" sz="2400">
              <a:solidFill>
                <a:srgbClr val="000000"/>
              </a:solidFill>
              <a:latin typeface="Times New Roman" pitchFamily="18" charset="0"/>
            </a:endParaRPr>
          </a:p>
        </p:txBody>
      </p:sp>
      <p:sp>
        <p:nvSpPr>
          <p:cNvPr id="153626" name="Rectangle 28"/>
          <p:cNvSpPr>
            <a:spLocks noChangeArrowheads="1"/>
          </p:cNvSpPr>
          <p:nvPr/>
        </p:nvSpPr>
        <p:spPr bwMode="auto">
          <a:xfrm>
            <a:off x="6729413" y="2714625"/>
            <a:ext cx="94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Expenses</a:t>
            </a:r>
            <a:endParaRPr lang="en-US" sz="2400">
              <a:solidFill>
                <a:srgbClr val="000000"/>
              </a:solidFill>
              <a:latin typeface="Times New Roman" pitchFamily="18" charset="0"/>
            </a:endParaRPr>
          </a:p>
        </p:txBody>
      </p:sp>
      <p:sp>
        <p:nvSpPr>
          <p:cNvPr id="153627" name="Rectangle 29"/>
          <p:cNvSpPr>
            <a:spLocks noChangeArrowheads="1"/>
          </p:cNvSpPr>
          <p:nvPr/>
        </p:nvSpPr>
        <p:spPr bwMode="auto">
          <a:xfrm>
            <a:off x="8035925" y="271462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1000</a:t>
            </a:r>
            <a:endParaRPr lang="en-US" sz="2400">
              <a:solidFill>
                <a:srgbClr val="000000"/>
              </a:solidFill>
              <a:latin typeface="Times New Roman" pitchFamily="18" charset="0"/>
            </a:endParaRPr>
          </a:p>
        </p:txBody>
      </p:sp>
      <p:sp>
        <p:nvSpPr>
          <p:cNvPr id="153628" name="Rectangle 30"/>
          <p:cNvSpPr>
            <a:spLocks noChangeArrowheads="1"/>
          </p:cNvSpPr>
          <p:nvPr/>
        </p:nvSpPr>
        <p:spPr bwMode="auto">
          <a:xfrm>
            <a:off x="6729413" y="3057525"/>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Cash  flow</a:t>
            </a:r>
            <a:endParaRPr lang="en-US" sz="2400">
              <a:solidFill>
                <a:srgbClr val="000000"/>
              </a:solidFill>
              <a:latin typeface="Times New Roman" pitchFamily="18" charset="0"/>
            </a:endParaRPr>
          </a:p>
        </p:txBody>
      </p:sp>
      <p:sp>
        <p:nvSpPr>
          <p:cNvPr id="153629" name="Rectangle 31"/>
          <p:cNvSpPr>
            <a:spLocks noChangeArrowheads="1"/>
          </p:cNvSpPr>
          <p:nvPr/>
        </p:nvSpPr>
        <p:spPr bwMode="auto">
          <a:xfrm>
            <a:off x="7924800" y="3057525"/>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$1000</a:t>
            </a:r>
            <a:endParaRPr lang="en-US" sz="2400">
              <a:solidFill>
                <a:srgbClr val="000000"/>
              </a:solidFill>
              <a:latin typeface="Times New Roman" pitchFamily="18" charset="0"/>
            </a:endParaRPr>
          </a:p>
        </p:txBody>
      </p:sp>
      <p:sp>
        <p:nvSpPr>
          <p:cNvPr id="153630" name="Rectangle 32"/>
          <p:cNvSpPr>
            <a:spLocks noChangeArrowheads="1"/>
          </p:cNvSpPr>
          <p:nvPr/>
        </p:nvSpPr>
        <p:spPr bwMode="auto">
          <a:xfrm>
            <a:off x="1846263" y="3127375"/>
            <a:ext cx="12636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31" name="Rectangle 33"/>
          <p:cNvSpPr>
            <a:spLocks noChangeArrowheads="1"/>
          </p:cNvSpPr>
          <p:nvPr/>
        </p:nvSpPr>
        <p:spPr bwMode="auto">
          <a:xfrm>
            <a:off x="1949450" y="3548063"/>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 $1100.00</a:t>
            </a:r>
            <a:endParaRPr lang="en-US" sz="2400">
              <a:solidFill>
                <a:srgbClr val="000000"/>
              </a:solidFill>
              <a:latin typeface="Times New Roman" pitchFamily="18" charset="0"/>
            </a:endParaRPr>
          </a:p>
        </p:txBody>
      </p:sp>
      <p:sp>
        <p:nvSpPr>
          <p:cNvPr id="153632" name="Rectangle 34"/>
          <p:cNvSpPr>
            <a:spLocks noChangeArrowheads="1"/>
          </p:cNvSpPr>
          <p:nvPr/>
        </p:nvSpPr>
        <p:spPr bwMode="auto">
          <a:xfrm>
            <a:off x="2276475" y="4235450"/>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+454.55</a:t>
            </a:r>
            <a:endParaRPr lang="en-US" sz="2400">
              <a:solidFill>
                <a:srgbClr val="000000"/>
              </a:solidFill>
              <a:latin typeface="Times New Roman" pitchFamily="18" charset="0"/>
            </a:endParaRPr>
          </a:p>
        </p:txBody>
      </p:sp>
      <p:sp>
        <p:nvSpPr>
          <p:cNvPr id="153633" name="Rectangle 35"/>
          <p:cNvSpPr>
            <a:spLocks noChangeArrowheads="1"/>
          </p:cNvSpPr>
          <p:nvPr/>
        </p:nvSpPr>
        <p:spPr bwMode="auto">
          <a:xfrm>
            <a:off x="2276475" y="4914900"/>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+826.45</a:t>
            </a:r>
            <a:endParaRPr lang="en-US" sz="2400">
              <a:solidFill>
                <a:srgbClr val="000000"/>
              </a:solidFill>
              <a:latin typeface="Times New Roman" pitchFamily="18" charset="0"/>
            </a:endParaRPr>
          </a:p>
        </p:txBody>
      </p:sp>
      <p:sp>
        <p:nvSpPr>
          <p:cNvPr id="153634" name="Rectangle 36"/>
          <p:cNvSpPr>
            <a:spLocks noChangeArrowheads="1"/>
          </p:cNvSpPr>
          <p:nvPr/>
        </p:nvSpPr>
        <p:spPr bwMode="auto">
          <a:xfrm>
            <a:off x="2163763" y="5326063"/>
            <a:ext cx="23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a:t>
            </a:r>
            <a:endParaRPr lang="en-US" sz="2400">
              <a:solidFill>
                <a:srgbClr val="000000"/>
              </a:solidFill>
              <a:latin typeface="Times New Roman" pitchFamily="18" charset="0"/>
            </a:endParaRPr>
          </a:p>
        </p:txBody>
      </p:sp>
      <p:sp>
        <p:nvSpPr>
          <p:cNvPr id="153635" name="Rectangle 37"/>
          <p:cNvSpPr>
            <a:spLocks noChangeArrowheads="1"/>
          </p:cNvSpPr>
          <p:nvPr/>
        </p:nvSpPr>
        <p:spPr bwMode="auto">
          <a:xfrm>
            <a:off x="2387600" y="5326063"/>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666699"/>
                </a:solidFill>
              </a:rPr>
              <a:t>181.00</a:t>
            </a:r>
            <a:endParaRPr lang="en-US" sz="2400">
              <a:solidFill>
                <a:srgbClr val="000000"/>
              </a:solidFill>
              <a:latin typeface="Times New Roman" pitchFamily="18" charset="0"/>
            </a:endParaRPr>
          </a:p>
        </p:txBody>
      </p:sp>
      <p:sp>
        <p:nvSpPr>
          <p:cNvPr id="153636" name="Line 38"/>
          <p:cNvSpPr>
            <a:spLocks noChangeShapeType="1"/>
          </p:cNvSpPr>
          <p:nvPr/>
        </p:nvSpPr>
        <p:spPr bwMode="auto">
          <a:xfrm flipH="1">
            <a:off x="3875088" y="2989263"/>
            <a:ext cx="1736725"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7" name="Line 39"/>
          <p:cNvSpPr>
            <a:spLocks noChangeShapeType="1"/>
          </p:cNvSpPr>
          <p:nvPr/>
        </p:nvSpPr>
        <p:spPr bwMode="auto">
          <a:xfrm flipH="1">
            <a:off x="6772275" y="2989263"/>
            <a:ext cx="1736725"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8" name="Line 40"/>
          <p:cNvSpPr>
            <a:spLocks noChangeShapeType="1"/>
          </p:cNvSpPr>
          <p:nvPr/>
        </p:nvSpPr>
        <p:spPr bwMode="auto">
          <a:xfrm>
            <a:off x="8242300" y="3368675"/>
            <a:ext cx="1588" cy="16494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639" name="Group 41"/>
          <p:cNvGrpSpPr>
            <a:grpSpLocks/>
          </p:cNvGrpSpPr>
          <p:nvPr/>
        </p:nvGrpSpPr>
        <p:grpSpPr bwMode="auto">
          <a:xfrm>
            <a:off x="3522663" y="4957763"/>
            <a:ext cx="4727575" cy="128587"/>
            <a:chOff x="1876" y="3415"/>
            <a:chExt cx="2978" cy="81"/>
          </a:xfrm>
        </p:grpSpPr>
        <p:sp>
          <p:nvSpPr>
            <p:cNvPr id="153665" name="Line 42"/>
            <p:cNvSpPr>
              <a:spLocks noChangeShapeType="1"/>
            </p:cNvSpPr>
            <p:nvPr/>
          </p:nvSpPr>
          <p:spPr bwMode="auto">
            <a:xfrm flipH="1">
              <a:off x="1941" y="3458"/>
              <a:ext cx="2913"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6" name="Freeform 43"/>
            <p:cNvSpPr>
              <a:spLocks/>
            </p:cNvSpPr>
            <p:nvPr/>
          </p:nvSpPr>
          <p:spPr bwMode="auto">
            <a:xfrm>
              <a:off x="1876" y="3415"/>
              <a:ext cx="76" cy="81"/>
            </a:xfrm>
            <a:custGeom>
              <a:avLst/>
              <a:gdLst>
                <a:gd name="T0" fmla="*/ 76 w 76"/>
                <a:gd name="T1" fmla="*/ 0 h 81"/>
                <a:gd name="T2" fmla="*/ 0 w 76"/>
                <a:gd name="T3" fmla="*/ 43 h 81"/>
                <a:gd name="T4" fmla="*/ 76 w 76"/>
                <a:gd name="T5" fmla="*/ 81 h 81"/>
                <a:gd name="T6" fmla="*/ 76 w 76"/>
                <a:gd name="T7" fmla="*/ 0 h 81"/>
                <a:gd name="T8" fmla="*/ 0 60000 65536"/>
                <a:gd name="T9" fmla="*/ 0 60000 65536"/>
                <a:gd name="T10" fmla="*/ 0 60000 65536"/>
                <a:gd name="T11" fmla="*/ 0 60000 65536"/>
                <a:gd name="T12" fmla="*/ 0 w 76"/>
                <a:gd name="T13" fmla="*/ 0 h 81"/>
                <a:gd name="T14" fmla="*/ 76 w 76"/>
                <a:gd name="T15" fmla="*/ 81 h 81"/>
              </a:gdLst>
              <a:ahLst/>
              <a:cxnLst>
                <a:cxn ang="T8">
                  <a:pos x="T0" y="T1"/>
                </a:cxn>
                <a:cxn ang="T9">
                  <a:pos x="T2" y="T3"/>
                </a:cxn>
                <a:cxn ang="T10">
                  <a:pos x="T4" y="T5"/>
                </a:cxn>
                <a:cxn ang="T11">
                  <a:pos x="T6" y="T7"/>
                </a:cxn>
              </a:cxnLst>
              <a:rect l="T12" t="T13" r="T14" b="T15"/>
              <a:pathLst>
                <a:path w="76" h="81">
                  <a:moveTo>
                    <a:pt x="76" y="0"/>
                  </a:moveTo>
                  <a:lnTo>
                    <a:pt x="0" y="43"/>
                  </a:lnTo>
                  <a:lnTo>
                    <a:pt x="76" y="81"/>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640" name="Line 44"/>
          <p:cNvSpPr>
            <a:spLocks noChangeShapeType="1"/>
          </p:cNvSpPr>
          <p:nvPr/>
        </p:nvSpPr>
        <p:spPr bwMode="auto">
          <a:xfrm>
            <a:off x="5456238" y="3384550"/>
            <a:ext cx="1587" cy="9207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641" name="Group 45"/>
          <p:cNvGrpSpPr>
            <a:grpSpLocks/>
          </p:cNvGrpSpPr>
          <p:nvPr/>
        </p:nvGrpSpPr>
        <p:grpSpPr bwMode="auto">
          <a:xfrm>
            <a:off x="3505200" y="4267200"/>
            <a:ext cx="1943100" cy="128588"/>
            <a:chOff x="1876" y="2971"/>
            <a:chExt cx="1224" cy="81"/>
          </a:xfrm>
        </p:grpSpPr>
        <p:sp>
          <p:nvSpPr>
            <p:cNvPr id="153663" name="Line 46"/>
            <p:cNvSpPr>
              <a:spLocks noChangeShapeType="1"/>
            </p:cNvSpPr>
            <p:nvPr/>
          </p:nvSpPr>
          <p:spPr bwMode="auto">
            <a:xfrm flipH="1">
              <a:off x="1941" y="3014"/>
              <a:ext cx="115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4" name="Freeform 47"/>
            <p:cNvSpPr>
              <a:spLocks/>
            </p:cNvSpPr>
            <p:nvPr/>
          </p:nvSpPr>
          <p:spPr bwMode="auto">
            <a:xfrm>
              <a:off x="1876" y="2971"/>
              <a:ext cx="76" cy="81"/>
            </a:xfrm>
            <a:custGeom>
              <a:avLst/>
              <a:gdLst>
                <a:gd name="T0" fmla="*/ 76 w 76"/>
                <a:gd name="T1" fmla="*/ 0 h 81"/>
                <a:gd name="T2" fmla="*/ 0 w 76"/>
                <a:gd name="T3" fmla="*/ 43 h 81"/>
                <a:gd name="T4" fmla="*/ 76 w 76"/>
                <a:gd name="T5" fmla="*/ 81 h 81"/>
                <a:gd name="T6" fmla="*/ 76 w 76"/>
                <a:gd name="T7" fmla="*/ 0 h 81"/>
                <a:gd name="T8" fmla="*/ 0 60000 65536"/>
                <a:gd name="T9" fmla="*/ 0 60000 65536"/>
                <a:gd name="T10" fmla="*/ 0 60000 65536"/>
                <a:gd name="T11" fmla="*/ 0 60000 65536"/>
                <a:gd name="T12" fmla="*/ 0 w 76"/>
                <a:gd name="T13" fmla="*/ 0 h 81"/>
                <a:gd name="T14" fmla="*/ 76 w 76"/>
                <a:gd name="T15" fmla="*/ 81 h 81"/>
              </a:gdLst>
              <a:ahLst/>
              <a:cxnLst>
                <a:cxn ang="T8">
                  <a:pos x="T0" y="T1"/>
                </a:cxn>
                <a:cxn ang="T9">
                  <a:pos x="T2" y="T3"/>
                </a:cxn>
                <a:cxn ang="T10">
                  <a:pos x="T4" y="T5"/>
                </a:cxn>
                <a:cxn ang="T11">
                  <a:pos x="T6" y="T7"/>
                </a:cxn>
              </a:cxnLst>
              <a:rect l="T12" t="T13" r="T14" b="T15"/>
              <a:pathLst>
                <a:path w="76" h="81">
                  <a:moveTo>
                    <a:pt x="76" y="0"/>
                  </a:moveTo>
                  <a:lnTo>
                    <a:pt x="0" y="43"/>
                  </a:lnTo>
                  <a:lnTo>
                    <a:pt x="76" y="81"/>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642" name="Rectangle 48"/>
          <p:cNvSpPr>
            <a:spLocks noChangeArrowheads="1"/>
          </p:cNvSpPr>
          <p:nvPr/>
        </p:nvSpPr>
        <p:spPr bwMode="auto">
          <a:xfrm>
            <a:off x="3886200" y="3657600"/>
            <a:ext cx="13843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43" name="Rectangle 49"/>
          <p:cNvSpPr>
            <a:spLocks noChangeArrowheads="1"/>
          </p:cNvSpPr>
          <p:nvPr/>
        </p:nvSpPr>
        <p:spPr bwMode="auto">
          <a:xfrm>
            <a:off x="3978275" y="3694113"/>
            <a:ext cx="969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               1</a:t>
            </a:r>
            <a:endParaRPr lang="en-US" sz="2400">
              <a:solidFill>
                <a:srgbClr val="000000"/>
              </a:solidFill>
              <a:latin typeface="Times New Roman" pitchFamily="18" charset="0"/>
            </a:endParaRPr>
          </a:p>
        </p:txBody>
      </p:sp>
      <p:sp>
        <p:nvSpPr>
          <p:cNvPr id="153644" name="Rectangle 50"/>
          <p:cNvSpPr>
            <a:spLocks noChangeArrowheads="1"/>
          </p:cNvSpPr>
          <p:nvPr/>
        </p:nvSpPr>
        <p:spPr bwMode="auto">
          <a:xfrm>
            <a:off x="3978275" y="3848100"/>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$500 </a:t>
            </a:r>
            <a:endParaRPr lang="en-US" sz="2400">
              <a:solidFill>
                <a:srgbClr val="000000"/>
              </a:solidFill>
              <a:latin typeface="Times New Roman" pitchFamily="18" charset="0"/>
            </a:endParaRPr>
          </a:p>
        </p:txBody>
      </p:sp>
      <p:sp>
        <p:nvSpPr>
          <p:cNvPr id="153645" name="Rectangle 51"/>
          <p:cNvSpPr>
            <a:spLocks noChangeArrowheads="1"/>
          </p:cNvSpPr>
          <p:nvPr/>
        </p:nvSpPr>
        <p:spPr bwMode="auto">
          <a:xfrm>
            <a:off x="4476750" y="3848100"/>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x</a:t>
            </a:r>
            <a:endParaRPr lang="en-US" sz="2400">
              <a:solidFill>
                <a:srgbClr val="000000"/>
              </a:solidFill>
              <a:latin typeface="Times New Roman" pitchFamily="18" charset="0"/>
            </a:endParaRPr>
          </a:p>
        </p:txBody>
      </p:sp>
      <p:sp>
        <p:nvSpPr>
          <p:cNvPr id="153646" name="Rectangle 52"/>
          <p:cNvSpPr>
            <a:spLocks noChangeArrowheads="1"/>
          </p:cNvSpPr>
          <p:nvPr/>
        </p:nvSpPr>
        <p:spPr bwMode="auto">
          <a:xfrm>
            <a:off x="3978275" y="4064000"/>
            <a:ext cx="1138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             1.10</a:t>
            </a:r>
            <a:endParaRPr lang="en-US" sz="2400">
              <a:solidFill>
                <a:srgbClr val="000000"/>
              </a:solidFill>
              <a:latin typeface="Times New Roman" pitchFamily="18" charset="0"/>
            </a:endParaRPr>
          </a:p>
        </p:txBody>
      </p:sp>
      <p:sp>
        <p:nvSpPr>
          <p:cNvPr id="153647" name="Line 53"/>
          <p:cNvSpPr>
            <a:spLocks noChangeShapeType="1"/>
          </p:cNvSpPr>
          <p:nvPr/>
        </p:nvSpPr>
        <p:spPr bwMode="auto">
          <a:xfrm>
            <a:off x="4691063" y="3978275"/>
            <a:ext cx="379412"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8" name="Rectangle 54"/>
          <p:cNvSpPr>
            <a:spLocks noChangeArrowheads="1"/>
          </p:cNvSpPr>
          <p:nvPr/>
        </p:nvSpPr>
        <p:spPr bwMode="auto">
          <a:xfrm>
            <a:off x="6092825" y="4287838"/>
            <a:ext cx="202088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49" name="Rectangle 55"/>
          <p:cNvSpPr>
            <a:spLocks noChangeArrowheads="1"/>
          </p:cNvSpPr>
          <p:nvPr/>
        </p:nvSpPr>
        <p:spPr bwMode="auto">
          <a:xfrm>
            <a:off x="6196013" y="4346575"/>
            <a:ext cx="1141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                  1</a:t>
            </a:r>
            <a:endParaRPr lang="en-US" sz="2400">
              <a:solidFill>
                <a:srgbClr val="000000"/>
              </a:solidFill>
              <a:latin typeface="Times New Roman" pitchFamily="18" charset="0"/>
            </a:endParaRPr>
          </a:p>
        </p:txBody>
      </p:sp>
      <p:sp>
        <p:nvSpPr>
          <p:cNvPr id="153650" name="Rectangle 56"/>
          <p:cNvSpPr>
            <a:spLocks noChangeArrowheads="1"/>
          </p:cNvSpPr>
          <p:nvPr/>
        </p:nvSpPr>
        <p:spPr bwMode="auto">
          <a:xfrm>
            <a:off x="6196013" y="4502150"/>
            <a:ext cx="620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$1000 </a:t>
            </a:r>
            <a:endParaRPr lang="en-US" sz="2400">
              <a:solidFill>
                <a:srgbClr val="000000"/>
              </a:solidFill>
              <a:latin typeface="Times New Roman" pitchFamily="18" charset="0"/>
            </a:endParaRPr>
          </a:p>
        </p:txBody>
      </p:sp>
      <p:sp>
        <p:nvSpPr>
          <p:cNvPr id="153651" name="Rectangle 57"/>
          <p:cNvSpPr>
            <a:spLocks noChangeArrowheads="1"/>
          </p:cNvSpPr>
          <p:nvPr/>
        </p:nvSpPr>
        <p:spPr bwMode="auto">
          <a:xfrm>
            <a:off x="6858000" y="4502150"/>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x</a:t>
            </a:r>
            <a:endParaRPr lang="en-US" sz="2400">
              <a:solidFill>
                <a:srgbClr val="000000"/>
              </a:solidFill>
              <a:latin typeface="Times New Roman" pitchFamily="18" charset="0"/>
            </a:endParaRPr>
          </a:p>
        </p:txBody>
      </p:sp>
      <p:sp>
        <p:nvSpPr>
          <p:cNvPr id="153652" name="Rectangle 58"/>
          <p:cNvSpPr>
            <a:spLocks noChangeArrowheads="1"/>
          </p:cNvSpPr>
          <p:nvPr/>
        </p:nvSpPr>
        <p:spPr bwMode="auto">
          <a:xfrm>
            <a:off x="6196013" y="4716463"/>
            <a:ext cx="1309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                1.10</a:t>
            </a:r>
            <a:endParaRPr lang="en-US" sz="2400">
              <a:solidFill>
                <a:srgbClr val="000000"/>
              </a:solidFill>
              <a:latin typeface="Times New Roman" pitchFamily="18" charset="0"/>
            </a:endParaRPr>
          </a:p>
        </p:txBody>
      </p:sp>
      <p:sp>
        <p:nvSpPr>
          <p:cNvPr id="153653" name="Rectangle 59"/>
          <p:cNvSpPr>
            <a:spLocks noChangeArrowheads="1"/>
          </p:cNvSpPr>
          <p:nvPr/>
        </p:nvSpPr>
        <p:spPr bwMode="auto">
          <a:xfrm>
            <a:off x="7477125" y="4829175"/>
            <a:ext cx="174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500" b="1">
                <a:solidFill>
                  <a:srgbClr val="000000"/>
                </a:solidFill>
              </a:rPr>
              <a:t> </a:t>
            </a:r>
            <a:endParaRPr lang="en-US" sz="2400">
              <a:solidFill>
                <a:srgbClr val="000000"/>
              </a:solidFill>
              <a:latin typeface="Times New Roman" pitchFamily="18" charset="0"/>
            </a:endParaRPr>
          </a:p>
        </p:txBody>
      </p:sp>
      <p:sp>
        <p:nvSpPr>
          <p:cNvPr id="153654" name="Rectangle 60"/>
          <p:cNvSpPr>
            <a:spLocks noChangeArrowheads="1"/>
          </p:cNvSpPr>
          <p:nvPr/>
        </p:nvSpPr>
        <p:spPr bwMode="auto">
          <a:xfrm>
            <a:off x="7494588" y="471646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b="1">
                <a:solidFill>
                  <a:srgbClr val="000000"/>
                </a:solidFill>
              </a:rPr>
              <a:t>2</a:t>
            </a:r>
            <a:endParaRPr lang="en-US" sz="2400">
              <a:solidFill>
                <a:srgbClr val="000000"/>
              </a:solidFill>
              <a:latin typeface="Times New Roman" pitchFamily="18" charset="0"/>
            </a:endParaRPr>
          </a:p>
        </p:txBody>
      </p:sp>
      <p:sp>
        <p:nvSpPr>
          <p:cNvPr id="153655" name="Line 61"/>
          <p:cNvSpPr>
            <a:spLocks noChangeShapeType="1"/>
          </p:cNvSpPr>
          <p:nvPr/>
        </p:nvSpPr>
        <p:spPr bwMode="auto">
          <a:xfrm>
            <a:off x="7073900" y="4622800"/>
            <a:ext cx="446088"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656" name="Group 62"/>
          <p:cNvGrpSpPr>
            <a:grpSpLocks/>
          </p:cNvGrpSpPr>
          <p:nvPr/>
        </p:nvGrpSpPr>
        <p:grpSpPr bwMode="auto">
          <a:xfrm>
            <a:off x="2438400" y="3067050"/>
            <a:ext cx="130175" cy="334963"/>
            <a:chOff x="1193" y="2224"/>
            <a:chExt cx="82" cy="211"/>
          </a:xfrm>
        </p:grpSpPr>
        <p:sp>
          <p:nvSpPr>
            <p:cNvPr id="153661" name="Line 63"/>
            <p:cNvSpPr>
              <a:spLocks noChangeShapeType="1"/>
            </p:cNvSpPr>
            <p:nvPr/>
          </p:nvSpPr>
          <p:spPr bwMode="auto">
            <a:xfrm>
              <a:off x="1237" y="2224"/>
              <a:ext cx="1" cy="14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2" name="Freeform 64"/>
            <p:cNvSpPr>
              <a:spLocks/>
            </p:cNvSpPr>
            <p:nvPr/>
          </p:nvSpPr>
          <p:spPr bwMode="auto">
            <a:xfrm>
              <a:off x="1193" y="2359"/>
              <a:ext cx="82" cy="76"/>
            </a:xfrm>
            <a:custGeom>
              <a:avLst/>
              <a:gdLst>
                <a:gd name="T0" fmla="*/ 0 w 82"/>
                <a:gd name="T1" fmla="*/ 0 h 76"/>
                <a:gd name="T2" fmla="*/ 44 w 82"/>
                <a:gd name="T3" fmla="*/ 76 h 76"/>
                <a:gd name="T4" fmla="*/ 82 w 82"/>
                <a:gd name="T5" fmla="*/ 0 h 76"/>
                <a:gd name="T6" fmla="*/ 0 w 82"/>
                <a:gd name="T7" fmla="*/ 0 h 76"/>
                <a:gd name="T8" fmla="*/ 0 60000 65536"/>
                <a:gd name="T9" fmla="*/ 0 60000 65536"/>
                <a:gd name="T10" fmla="*/ 0 60000 65536"/>
                <a:gd name="T11" fmla="*/ 0 60000 65536"/>
                <a:gd name="T12" fmla="*/ 0 w 82"/>
                <a:gd name="T13" fmla="*/ 0 h 76"/>
                <a:gd name="T14" fmla="*/ 82 w 82"/>
                <a:gd name="T15" fmla="*/ 76 h 76"/>
              </a:gdLst>
              <a:ahLst/>
              <a:cxnLst>
                <a:cxn ang="T8">
                  <a:pos x="T0" y="T1"/>
                </a:cxn>
                <a:cxn ang="T9">
                  <a:pos x="T2" y="T3"/>
                </a:cxn>
                <a:cxn ang="T10">
                  <a:pos x="T4" y="T5"/>
                </a:cxn>
                <a:cxn ang="T11">
                  <a:pos x="T6" y="T7"/>
                </a:cxn>
              </a:cxnLst>
              <a:rect l="T12" t="T13" r="T14" b="T15"/>
              <a:pathLst>
                <a:path w="82" h="76">
                  <a:moveTo>
                    <a:pt x="0" y="0"/>
                  </a:moveTo>
                  <a:lnTo>
                    <a:pt x="44" y="76"/>
                  </a:lnTo>
                  <a:lnTo>
                    <a:pt x="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657" name="Line 65"/>
          <p:cNvSpPr>
            <a:spLocks noChangeShapeType="1"/>
          </p:cNvSpPr>
          <p:nvPr/>
        </p:nvSpPr>
        <p:spPr bwMode="auto">
          <a:xfrm flipH="1">
            <a:off x="2078038" y="5154613"/>
            <a:ext cx="1065212"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8" name="Rectangle 66"/>
          <p:cNvSpPr>
            <a:spLocks noChangeArrowheads="1"/>
          </p:cNvSpPr>
          <p:nvPr/>
        </p:nvSpPr>
        <p:spPr bwMode="auto">
          <a:xfrm>
            <a:off x="3024188" y="5257800"/>
            <a:ext cx="6191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53659" name="Rectangle 67"/>
          <p:cNvSpPr>
            <a:spLocks noChangeArrowheads="1"/>
          </p:cNvSpPr>
          <p:nvPr/>
        </p:nvSpPr>
        <p:spPr bwMode="auto">
          <a:xfrm>
            <a:off x="3127375" y="5318125"/>
            <a:ext cx="415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b="1">
                <a:solidFill>
                  <a:srgbClr val="000000"/>
                </a:solidFill>
              </a:rPr>
              <a:t>NPV</a:t>
            </a:r>
            <a:endParaRPr lang="en-US" sz="2400">
              <a:solidFill>
                <a:srgbClr val="000000"/>
              </a:solidFill>
              <a:latin typeface="Times New Roman" pitchFamily="18" charset="0"/>
            </a:endParaRPr>
          </a:p>
        </p:txBody>
      </p:sp>
      <p:sp>
        <p:nvSpPr>
          <p:cNvPr id="4" name="Date Placeholder 3"/>
          <p:cNvSpPr>
            <a:spLocks noGrp="1"/>
          </p:cNvSpPr>
          <p:nvPr>
            <p:ph type="dt" sz="quarter" idx="10"/>
          </p:nvPr>
        </p:nvSpPr>
        <p:spPr/>
        <p:txBody>
          <a:bodyPr/>
          <a:lstStyle/>
          <a:p>
            <a:pPr>
              <a:defRPr/>
            </a:pPr>
            <a:fld id="{4CF058D1-26F4-4B82-AB6D-FE43DC0EDD53}"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1027"/>
          <p:cNvSpPr>
            <a:spLocks noGrp="1" noChangeArrowheads="1"/>
          </p:cNvSpPr>
          <p:nvPr>
            <p:ph idx="1"/>
          </p:nvPr>
        </p:nvSpPr>
        <p:spPr>
          <a:xfrm>
            <a:off x="381000" y="1765300"/>
            <a:ext cx="8407400" cy="4406900"/>
          </a:xfrm>
        </p:spPr>
        <p:txBody>
          <a:bodyPr/>
          <a:lstStyle/>
          <a:p>
            <a:pPr>
              <a:defRPr/>
            </a:pPr>
            <a:endParaRPr lang="en-US" sz="1800" smtClean="0"/>
          </a:p>
          <a:p>
            <a:pPr>
              <a:defRPr/>
            </a:pPr>
            <a:r>
              <a:rPr lang="en-US" smtClean="0">
                <a:solidFill>
                  <a:schemeClr val="tx1"/>
                </a:solidFill>
              </a:rPr>
              <a:t>An investment should be accepted if the NPV is positive and rejected if it is negative.</a:t>
            </a:r>
          </a:p>
          <a:p>
            <a:pPr>
              <a:defRPr/>
            </a:pPr>
            <a:endParaRPr lang="en-US" smtClean="0">
              <a:solidFill>
                <a:schemeClr val="tx1"/>
              </a:solidFill>
            </a:endParaRPr>
          </a:p>
          <a:p>
            <a:pPr>
              <a:defRPr/>
            </a:pPr>
            <a:r>
              <a:rPr lang="en-US" smtClean="0">
                <a:solidFill>
                  <a:schemeClr val="tx1"/>
                </a:solidFill>
              </a:rPr>
              <a:t>NPV is a direct measure of how well the investment meets the goal of financial management—to increase owners’ wealth.</a:t>
            </a:r>
          </a:p>
          <a:p>
            <a:pPr>
              <a:defRPr/>
            </a:pPr>
            <a:endParaRPr lang="en-US" smtClean="0">
              <a:solidFill>
                <a:schemeClr val="tx1"/>
              </a:solidFill>
            </a:endParaRPr>
          </a:p>
          <a:p>
            <a:pPr>
              <a:defRPr/>
            </a:pPr>
            <a:r>
              <a:rPr lang="en-US" smtClean="0">
                <a:solidFill>
                  <a:schemeClr val="tx1"/>
                </a:solidFill>
              </a:rPr>
              <a:t>A positive NPV means that the investment is expected to add value to the firm.</a:t>
            </a:r>
          </a:p>
        </p:txBody>
      </p:sp>
      <p:sp>
        <p:nvSpPr>
          <p:cNvPr id="198658" name="Rectangle 1026"/>
          <p:cNvSpPr>
            <a:spLocks noGrp="1" noChangeArrowheads="1"/>
          </p:cNvSpPr>
          <p:nvPr>
            <p:ph type="title"/>
          </p:nvPr>
        </p:nvSpPr>
        <p:spPr/>
        <p:txBody>
          <a:bodyPr/>
          <a:lstStyle/>
          <a:p>
            <a:pPr>
              <a:defRPr/>
            </a:pPr>
            <a:r>
              <a:rPr lang="en-US" smtClean="0"/>
              <a:t>NPV</a:t>
            </a:r>
          </a:p>
        </p:txBody>
      </p:sp>
      <p:sp>
        <p:nvSpPr>
          <p:cNvPr id="3" name="Date Placeholder 2"/>
          <p:cNvSpPr>
            <a:spLocks noGrp="1"/>
          </p:cNvSpPr>
          <p:nvPr>
            <p:ph type="dt" sz="quarter" idx="10"/>
          </p:nvPr>
        </p:nvSpPr>
        <p:spPr/>
        <p:txBody>
          <a:bodyPr/>
          <a:lstStyle/>
          <a:p>
            <a:pPr>
              <a:defRPr/>
            </a:pPr>
            <a:fld id="{B0EC13FA-46E6-4976-9252-C644A301F46C}"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3" name="Rectangle 3"/>
          <p:cNvSpPr>
            <a:spLocks noGrp="1" noChangeArrowheads="1"/>
          </p:cNvSpPr>
          <p:nvPr>
            <p:ph idx="1"/>
          </p:nvPr>
        </p:nvSpPr>
        <p:spPr/>
        <p:txBody>
          <a:bodyPr>
            <a:normAutofit lnSpcReduction="10000"/>
          </a:bodyPr>
          <a:lstStyle/>
          <a:p>
            <a:pPr>
              <a:defRPr/>
            </a:pPr>
            <a:r>
              <a:rPr lang="en-US" smtClean="0"/>
              <a:t>The amount of time required for an investment to generate cash flows to recover its initial cost.</a:t>
            </a:r>
          </a:p>
          <a:p>
            <a:pPr>
              <a:defRPr/>
            </a:pPr>
            <a:endParaRPr lang="en-US" smtClean="0"/>
          </a:p>
          <a:p>
            <a:pPr>
              <a:defRPr/>
            </a:pPr>
            <a:r>
              <a:rPr lang="en-US" smtClean="0"/>
              <a:t>Estimate the cash flows.</a:t>
            </a:r>
          </a:p>
          <a:p>
            <a:pPr>
              <a:defRPr/>
            </a:pPr>
            <a:endParaRPr lang="en-US" smtClean="0"/>
          </a:p>
          <a:p>
            <a:pPr>
              <a:defRPr/>
            </a:pPr>
            <a:r>
              <a:rPr lang="en-US" smtClean="0"/>
              <a:t>Accumulate the future cash flows until they equal the initial investment.</a:t>
            </a:r>
          </a:p>
          <a:p>
            <a:pPr>
              <a:defRPr/>
            </a:pPr>
            <a:endParaRPr lang="en-US" smtClean="0"/>
          </a:p>
          <a:p>
            <a:pPr>
              <a:defRPr/>
            </a:pPr>
            <a:r>
              <a:rPr lang="en-US" smtClean="0"/>
              <a:t>The length of time for this to happen is the payback period.</a:t>
            </a:r>
          </a:p>
          <a:p>
            <a:pPr>
              <a:defRPr/>
            </a:pPr>
            <a:endParaRPr lang="en-US" smtClean="0">
              <a:solidFill>
                <a:schemeClr val="tx1"/>
              </a:solidFill>
            </a:endParaRPr>
          </a:p>
          <a:p>
            <a:pPr>
              <a:defRPr/>
            </a:pPr>
            <a:r>
              <a:rPr lang="en-US" smtClean="0">
                <a:solidFill>
                  <a:schemeClr val="tx1"/>
                </a:solidFill>
              </a:rPr>
              <a:t>An investment is acceptable if its calculated payback is less than some prescribed number of years.</a:t>
            </a:r>
            <a:endParaRPr lang="en-US" sz="1800" smtClean="0">
              <a:solidFill>
                <a:schemeClr val="tx1"/>
              </a:solidFill>
            </a:endParaRPr>
          </a:p>
        </p:txBody>
      </p:sp>
      <p:sp>
        <p:nvSpPr>
          <p:cNvPr id="199682" name="Rectangle 2"/>
          <p:cNvSpPr>
            <a:spLocks noGrp="1" noChangeArrowheads="1"/>
          </p:cNvSpPr>
          <p:nvPr>
            <p:ph type="title"/>
          </p:nvPr>
        </p:nvSpPr>
        <p:spPr/>
        <p:txBody>
          <a:bodyPr/>
          <a:lstStyle/>
          <a:p>
            <a:pPr>
              <a:defRPr/>
            </a:pPr>
            <a:r>
              <a:rPr lang="en-US" smtClean="0"/>
              <a:t>Payback Period</a:t>
            </a:r>
          </a:p>
        </p:txBody>
      </p:sp>
      <p:sp>
        <p:nvSpPr>
          <p:cNvPr id="3" name="Date Placeholder 2"/>
          <p:cNvSpPr>
            <a:spLocks noGrp="1"/>
          </p:cNvSpPr>
          <p:nvPr>
            <p:ph type="dt" sz="quarter" idx="10"/>
          </p:nvPr>
        </p:nvSpPr>
        <p:spPr/>
        <p:txBody>
          <a:bodyPr/>
          <a:lstStyle/>
          <a:p>
            <a:pPr>
              <a:defRPr/>
            </a:pPr>
            <a:fld id="{EA26BB5A-6464-473F-BFC8-D7D1260E1226}"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en-US" smtClean="0"/>
              <a:t>Payback Period Illustrated</a:t>
            </a:r>
          </a:p>
        </p:txBody>
      </p:sp>
      <p:grpSp>
        <p:nvGrpSpPr>
          <p:cNvPr id="156675" name="Group 3"/>
          <p:cNvGrpSpPr>
            <a:grpSpLocks/>
          </p:cNvGrpSpPr>
          <p:nvPr/>
        </p:nvGrpSpPr>
        <p:grpSpPr bwMode="auto">
          <a:xfrm>
            <a:off x="2743200" y="1773238"/>
            <a:ext cx="4168775" cy="4475162"/>
            <a:chOff x="2743200" y="1524000"/>
            <a:chExt cx="4168775" cy="4475163"/>
          </a:xfrm>
        </p:grpSpPr>
        <p:sp>
          <p:nvSpPr>
            <p:cNvPr id="156677" name="Rectangle 5"/>
            <p:cNvSpPr>
              <a:spLocks noChangeArrowheads="1"/>
            </p:cNvSpPr>
            <p:nvPr/>
          </p:nvSpPr>
          <p:spPr bwMode="auto">
            <a:xfrm>
              <a:off x="3059113" y="1524000"/>
              <a:ext cx="3852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2000">
                  <a:solidFill>
                    <a:srgbClr val="A81900"/>
                  </a:solidFill>
                </a:rPr>
                <a:t>Initial investment = –$1000</a:t>
              </a:r>
              <a:endParaRPr lang="en-US" sz="2400">
                <a:solidFill>
                  <a:srgbClr val="000000"/>
                </a:solidFill>
                <a:latin typeface="Times New Roman" pitchFamily="18" charset="0"/>
              </a:endParaRPr>
            </a:p>
          </p:txBody>
        </p:sp>
        <p:sp>
          <p:nvSpPr>
            <p:cNvPr id="156678" name="Rectangle 6"/>
            <p:cNvSpPr>
              <a:spLocks noChangeArrowheads="1"/>
            </p:cNvSpPr>
            <p:nvPr/>
          </p:nvSpPr>
          <p:spPr bwMode="auto">
            <a:xfrm>
              <a:off x="3057525" y="1871663"/>
              <a:ext cx="27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56679" name="Rectangle 7"/>
            <p:cNvSpPr>
              <a:spLocks noChangeArrowheads="1"/>
            </p:cNvSpPr>
            <p:nvPr/>
          </p:nvSpPr>
          <p:spPr bwMode="auto">
            <a:xfrm>
              <a:off x="3343275" y="1871663"/>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A81900"/>
                  </a:solidFill>
                </a:rPr>
                <a:t>Year</a:t>
              </a:r>
              <a:endParaRPr lang="en-US" sz="2400">
                <a:solidFill>
                  <a:srgbClr val="000000"/>
                </a:solidFill>
                <a:latin typeface="Times New Roman" pitchFamily="18" charset="0"/>
              </a:endParaRPr>
            </a:p>
          </p:txBody>
        </p:sp>
        <p:sp>
          <p:nvSpPr>
            <p:cNvPr id="156680" name="Rectangle 8"/>
            <p:cNvSpPr>
              <a:spLocks noChangeArrowheads="1"/>
            </p:cNvSpPr>
            <p:nvPr/>
          </p:nvSpPr>
          <p:spPr bwMode="auto">
            <a:xfrm>
              <a:off x="4764088" y="1871663"/>
              <a:ext cx="1116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A81900"/>
                  </a:solidFill>
                </a:rPr>
                <a:t>Cash flow</a:t>
              </a:r>
              <a:endParaRPr lang="en-US" sz="2400">
                <a:solidFill>
                  <a:srgbClr val="000000"/>
                </a:solidFill>
                <a:latin typeface="Times New Roman" pitchFamily="18" charset="0"/>
              </a:endParaRPr>
            </a:p>
          </p:txBody>
        </p:sp>
        <p:sp>
          <p:nvSpPr>
            <p:cNvPr id="156681" name="Rectangle 9"/>
            <p:cNvSpPr>
              <a:spLocks noChangeArrowheads="1"/>
            </p:cNvSpPr>
            <p:nvPr/>
          </p:nvSpPr>
          <p:spPr bwMode="auto">
            <a:xfrm>
              <a:off x="3057525" y="2319338"/>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56682" name="Rectangle 10"/>
            <p:cNvSpPr>
              <a:spLocks noChangeArrowheads="1"/>
            </p:cNvSpPr>
            <p:nvPr/>
          </p:nvSpPr>
          <p:spPr bwMode="auto">
            <a:xfrm>
              <a:off x="3575050" y="23193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1</a:t>
              </a:r>
              <a:endParaRPr lang="en-US" sz="2400">
                <a:solidFill>
                  <a:srgbClr val="000000"/>
                </a:solidFill>
                <a:latin typeface="Times New Roman" pitchFamily="18" charset="0"/>
              </a:endParaRPr>
            </a:p>
          </p:txBody>
        </p:sp>
        <p:sp>
          <p:nvSpPr>
            <p:cNvPr id="156683" name="Rectangle 11"/>
            <p:cNvSpPr>
              <a:spLocks noChangeArrowheads="1"/>
            </p:cNvSpPr>
            <p:nvPr/>
          </p:nvSpPr>
          <p:spPr bwMode="auto">
            <a:xfrm>
              <a:off x="5324475" y="231933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$200</a:t>
              </a:r>
              <a:endParaRPr lang="en-US" sz="2400">
                <a:solidFill>
                  <a:srgbClr val="000000"/>
                </a:solidFill>
                <a:latin typeface="Times New Roman" pitchFamily="18" charset="0"/>
              </a:endParaRPr>
            </a:p>
          </p:txBody>
        </p:sp>
        <p:sp>
          <p:nvSpPr>
            <p:cNvPr id="156684" name="Rectangle 12"/>
            <p:cNvSpPr>
              <a:spLocks noChangeArrowheads="1"/>
            </p:cNvSpPr>
            <p:nvPr/>
          </p:nvSpPr>
          <p:spPr bwMode="auto">
            <a:xfrm>
              <a:off x="3057525" y="2682875"/>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56685" name="Rectangle 13"/>
            <p:cNvSpPr>
              <a:spLocks noChangeArrowheads="1"/>
            </p:cNvSpPr>
            <p:nvPr/>
          </p:nvSpPr>
          <p:spPr bwMode="auto">
            <a:xfrm>
              <a:off x="3575050" y="26828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2</a:t>
              </a:r>
              <a:endParaRPr lang="en-US" sz="2400">
                <a:solidFill>
                  <a:srgbClr val="000000"/>
                </a:solidFill>
                <a:latin typeface="Times New Roman" pitchFamily="18" charset="0"/>
              </a:endParaRPr>
            </a:p>
          </p:txBody>
        </p:sp>
        <p:sp>
          <p:nvSpPr>
            <p:cNvPr id="156686" name="Rectangle 14"/>
            <p:cNvSpPr>
              <a:spLocks noChangeArrowheads="1"/>
            </p:cNvSpPr>
            <p:nvPr/>
          </p:nvSpPr>
          <p:spPr bwMode="auto">
            <a:xfrm>
              <a:off x="5472113" y="2682875"/>
              <a:ext cx="423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400</a:t>
              </a:r>
              <a:endParaRPr lang="en-US" sz="2400">
                <a:solidFill>
                  <a:srgbClr val="000000"/>
                </a:solidFill>
                <a:latin typeface="Times New Roman" pitchFamily="18" charset="0"/>
              </a:endParaRPr>
            </a:p>
          </p:txBody>
        </p:sp>
        <p:sp>
          <p:nvSpPr>
            <p:cNvPr id="156687" name="Rectangle 15"/>
            <p:cNvSpPr>
              <a:spLocks noChangeArrowheads="1"/>
            </p:cNvSpPr>
            <p:nvPr/>
          </p:nvSpPr>
          <p:spPr bwMode="auto">
            <a:xfrm>
              <a:off x="3057525" y="3019425"/>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56688" name="Rectangle 16"/>
            <p:cNvSpPr>
              <a:spLocks noChangeArrowheads="1"/>
            </p:cNvSpPr>
            <p:nvPr/>
          </p:nvSpPr>
          <p:spPr bwMode="auto">
            <a:xfrm>
              <a:off x="3575050" y="30194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3</a:t>
              </a:r>
              <a:endParaRPr lang="en-US" sz="2400">
                <a:solidFill>
                  <a:srgbClr val="000000"/>
                </a:solidFill>
                <a:latin typeface="Times New Roman" pitchFamily="18" charset="0"/>
              </a:endParaRPr>
            </a:p>
          </p:txBody>
        </p:sp>
        <p:sp>
          <p:nvSpPr>
            <p:cNvPr id="156689" name="Rectangle 17"/>
            <p:cNvSpPr>
              <a:spLocks noChangeArrowheads="1"/>
            </p:cNvSpPr>
            <p:nvPr/>
          </p:nvSpPr>
          <p:spPr bwMode="auto">
            <a:xfrm>
              <a:off x="5472113" y="3019425"/>
              <a:ext cx="423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600</a:t>
              </a:r>
              <a:endParaRPr lang="en-US" sz="2400">
                <a:solidFill>
                  <a:srgbClr val="000000"/>
                </a:solidFill>
                <a:latin typeface="Times New Roman" pitchFamily="18" charset="0"/>
              </a:endParaRPr>
            </a:p>
          </p:txBody>
        </p:sp>
        <p:sp>
          <p:nvSpPr>
            <p:cNvPr id="156690" name="Rectangle 18"/>
            <p:cNvSpPr>
              <a:spLocks noChangeArrowheads="1"/>
            </p:cNvSpPr>
            <p:nvPr/>
          </p:nvSpPr>
          <p:spPr bwMode="auto">
            <a:xfrm>
              <a:off x="3057525" y="3562350"/>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56691" name="Rectangle 19"/>
            <p:cNvSpPr>
              <a:spLocks noChangeArrowheads="1"/>
            </p:cNvSpPr>
            <p:nvPr/>
          </p:nvSpPr>
          <p:spPr bwMode="auto">
            <a:xfrm>
              <a:off x="4411663" y="3562350"/>
              <a:ext cx="1468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A81900"/>
                  </a:solidFill>
                </a:rPr>
                <a:t>Accumulated</a:t>
              </a:r>
              <a:endParaRPr lang="en-US" sz="2400">
                <a:solidFill>
                  <a:srgbClr val="000000"/>
                </a:solidFill>
                <a:latin typeface="Times New Roman" pitchFamily="18" charset="0"/>
              </a:endParaRPr>
            </a:p>
          </p:txBody>
        </p:sp>
        <p:sp>
          <p:nvSpPr>
            <p:cNvPr id="156692" name="Rectangle 20"/>
            <p:cNvSpPr>
              <a:spLocks noChangeArrowheads="1"/>
            </p:cNvSpPr>
            <p:nvPr/>
          </p:nvSpPr>
          <p:spPr bwMode="auto">
            <a:xfrm>
              <a:off x="3057525" y="3838575"/>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A81900"/>
                  </a:solidFill>
                </a:rPr>
                <a:t>    Year</a:t>
              </a:r>
              <a:endParaRPr lang="en-US" sz="2400">
                <a:solidFill>
                  <a:srgbClr val="000000"/>
                </a:solidFill>
                <a:latin typeface="Times New Roman" pitchFamily="18" charset="0"/>
              </a:endParaRPr>
            </a:p>
          </p:txBody>
        </p:sp>
        <p:sp>
          <p:nvSpPr>
            <p:cNvPr id="156693" name="Rectangle 21"/>
            <p:cNvSpPr>
              <a:spLocks noChangeArrowheads="1"/>
            </p:cNvSpPr>
            <p:nvPr/>
          </p:nvSpPr>
          <p:spPr bwMode="auto">
            <a:xfrm>
              <a:off x="4764088" y="3838575"/>
              <a:ext cx="1116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A81900"/>
                  </a:solidFill>
                </a:rPr>
                <a:t>Cash flow</a:t>
              </a:r>
              <a:endParaRPr lang="en-US" sz="2400">
                <a:solidFill>
                  <a:srgbClr val="000000"/>
                </a:solidFill>
                <a:latin typeface="Times New Roman" pitchFamily="18" charset="0"/>
              </a:endParaRPr>
            </a:p>
          </p:txBody>
        </p:sp>
        <p:sp>
          <p:nvSpPr>
            <p:cNvPr id="156694" name="Rectangle 22"/>
            <p:cNvSpPr>
              <a:spLocks noChangeArrowheads="1"/>
            </p:cNvSpPr>
            <p:nvPr/>
          </p:nvSpPr>
          <p:spPr bwMode="auto">
            <a:xfrm>
              <a:off x="3057525" y="4295775"/>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56695" name="Rectangle 23"/>
            <p:cNvSpPr>
              <a:spLocks noChangeArrowheads="1"/>
            </p:cNvSpPr>
            <p:nvPr/>
          </p:nvSpPr>
          <p:spPr bwMode="auto">
            <a:xfrm>
              <a:off x="3575050" y="42957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1</a:t>
              </a:r>
              <a:endParaRPr lang="en-US" sz="2400">
                <a:solidFill>
                  <a:srgbClr val="000000"/>
                </a:solidFill>
                <a:latin typeface="Times New Roman" pitchFamily="18" charset="0"/>
              </a:endParaRPr>
            </a:p>
          </p:txBody>
        </p:sp>
        <p:sp>
          <p:nvSpPr>
            <p:cNvPr id="156696" name="Rectangle 24"/>
            <p:cNvSpPr>
              <a:spLocks noChangeArrowheads="1"/>
            </p:cNvSpPr>
            <p:nvPr/>
          </p:nvSpPr>
          <p:spPr bwMode="auto">
            <a:xfrm>
              <a:off x="5324475" y="42957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$200</a:t>
              </a:r>
              <a:endParaRPr lang="en-US" sz="2400">
                <a:solidFill>
                  <a:srgbClr val="000000"/>
                </a:solidFill>
                <a:latin typeface="Times New Roman" pitchFamily="18" charset="0"/>
              </a:endParaRPr>
            </a:p>
          </p:txBody>
        </p:sp>
        <p:sp>
          <p:nvSpPr>
            <p:cNvPr id="156697" name="Rectangle 25"/>
            <p:cNvSpPr>
              <a:spLocks noChangeArrowheads="1"/>
            </p:cNvSpPr>
            <p:nvPr/>
          </p:nvSpPr>
          <p:spPr bwMode="auto">
            <a:xfrm>
              <a:off x="3057525" y="4641850"/>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56698" name="Rectangle 26"/>
            <p:cNvSpPr>
              <a:spLocks noChangeArrowheads="1"/>
            </p:cNvSpPr>
            <p:nvPr/>
          </p:nvSpPr>
          <p:spPr bwMode="auto">
            <a:xfrm>
              <a:off x="3575050" y="464185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2</a:t>
              </a:r>
              <a:endParaRPr lang="en-US" sz="2400">
                <a:solidFill>
                  <a:srgbClr val="000000"/>
                </a:solidFill>
                <a:latin typeface="Times New Roman" pitchFamily="18" charset="0"/>
              </a:endParaRPr>
            </a:p>
          </p:txBody>
        </p:sp>
        <p:sp>
          <p:nvSpPr>
            <p:cNvPr id="156699" name="Rectangle 27"/>
            <p:cNvSpPr>
              <a:spLocks noChangeArrowheads="1"/>
            </p:cNvSpPr>
            <p:nvPr/>
          </p:nvSpPr>
          <p:spPr bwMode="auto">
            <a:xfrm>
              <a:off x="5472113" y="4641850"/>
              <a:ext cx="423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600</a:t>
              </a:r>
              <a:endParaRPr lang="en-US" sz="2400">
                <a:solidFill>
                  <a:srgbClr val="000000"/>
                </a:solidFill>
                <a:latin typeface="Times New Roman" pitchFamily="18" charset="0"/>
              </a:endParaRPr>
            </a:p>
          </p:txBody>
        </p:sp>
        <p:sp>
          <p:nvSpPr>
            <p:cNvPr id="156700" name="Rectangle 28"/>
            <p:cNvSpPr>
              <a:spLocks noChangeArrowheads="1"/>
            </p:cNvSpPr>
            <p:nvPr/>
          </p:nvSpPr>
          <p:spPr bwMode="auto">
            <a:xfrm>
              <a:off x="3057525" y="4978400"/>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56701" name="Rectangle 29"/>
            <p:cNvSpPr>
              <a:spLocks noChangeArrowheads="1"/>
            </p:cNvSpPr>
            <p:nvPr/>
          </p:nvSpPr>
          <p:spPr bwMode="auto">
            <a:xfrm>
              <a:off x="3575050" y="49784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3</a:t>
              </a:r>
              <a:endParaRPr lang="en-US" sz="2400">
                <a:solidFill>
                  <a:srgbClr val="000000"/>
                </a:solidFill>
                <a:latin typeface="Times New Roman" pitchFamily="18" charset="0"/>
              </a:endParaRPr>
            </a:p>
          </p:txBody>
        </p:sp>
        <p:sp>
          <p:nvSpPr>
            <p:cNvPr id="156702" name="Rectangle 30"/>
            <p:cNvSpPr>
              <a:spLocks noChangeArrowheads="1"/>
            </p:cNvSpPr>
            <p:nvPr/>
          </p:nvSpPr>
          <p:spPr bwMode="auto">
            <a:xfrm>
              <a:off x="5334000" y="495300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1200</a:t>
              </a:r>
              <a:endParaRPr lang="en-US" sz="2400">
                <a:solidFill>
                  <a:srgbClr val="000000"/>
                </a:solidFill>
                <a:latin typeface="Times New Roman" pitchFamily="18" charset="0"/>
              </a:endParaRPr>
            </a:p>
          </p:txBody>
        </p:sp>
        <p:sp>
          <p:nvSpPr>
            <p:cNvPr id="156703" name="Rectangle 31"/>
            <p:cNvSpPr>
              <a:spLocks noChangeArrowheads="1"/>
            </p:cNvSpPr>
            <p:nvPr/>
          </p:nvSpPr>
          <p:spPr bwMode="auto">
            <a:xfrm>
              <a:off x="3057525" y="5694363"/>
              <a:ext cx="203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Payback period = </a:t>
              </a:r>
              <a:endParaRPr lang="en-US" sz="2400">
                <a:solidFill>
                  <a:srgbClr val="000000"/>
                </a:solidFill>
                <a:latin typeface="Times New Roman" pitchFamily="18" charset="0"/>
              </a:endParaRPr>
            </a:p>
          </p:txBody>
        </p:sp>
        <p:sp>
          <p:nvSpPr>
            <p:cNvPr id="156704" name="Rectangle 32"/>
            <p:cNvSpPr>
              <a:spLocks noChangeArrowheads="1"/>
            </p:cNvSpPr>
            <p:nvPr/>
          </p:nvSpPr>
          <p:spPr bwMode="auto">
            <a:xfrm>
              <a:off x="5135563" y="5694363"/>
              <a:ext cx="211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2 </a:t>
              </a:r>
              <a:endParaRPr lang="en-US" sz="2400">
                <a:solidFill>
                  <a:srgbClr val="000000"/>
                </a:solidFill>
                <a:latin typeface="Times New Roman" pitchFamily="18" charset="0"/>
              </a:endParaRPr>
            </a:p>
          </p:txBody>
        </p:sp>
        <p:sp>
          <p:nvSpPr>
            <p:cNvPr id="156705" name="Rectangle 33"/>
            <p:cNvSpPr>
              <a:spLocks noChangeArrowheads="1"/>
            </p:cNvSpPr>
            <p:nvPr/>
          </p:nvSpPr>
          <p:spPr bwMode="auto">
            <a:xfrm>
              <a:off x="5351463" y="5746750"/>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2/3 </a:t>
              </a:r>
              <a:endParaRPr lang="en-US" sz="2400">
                <a:solidFill>
                  <a:srgbClr val="000000"/>
                </a:solidFill>
                <a:latin typeface="Times New Roman" pitchFamily="18" charset="0"/>
              </a:endParaRPr>
            </a:p>
          </p:txBody>
        </p:sp>
        <p:sp>
          <p:nvSpPr>
            <p:cNvPr id="156706" name="Rectangle 34"/>
            <p:cNvSpPr>
              <a:spLocks noChangeArrowheads="1"/>
            </p:cNvSpPr>
            <p:nvPr/>
          </p:nvSpPr>
          <p:spPr bwMode="auto">
            <a:xfrm>
              <a:off x="5686425" y="5694363"/>
              <a:ext cx="620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years</a:t>
              </a:r>
              <a:endParaRPr lang="en-US" sz="2400">
                <a:solidFill>
                  <a:srgbClr val="000000"/>
                </a:solidFill>
                <a:latin typeface="Times New Roman" pitchFamily="18" charset="0"/>
              </a:endParaRPr>
            </a:p>
          </p:txBody>
        </p:sp>
        <p:sp>
          <p:nvSpPr>
            <p:cNvPr id="156707" name="Line 35"/>
            <p:cNvSpPr>
              <a:spLocks noChangeShapeType="1"/>
            </p:cNvSpPr>
            <p:nvPr/>
          </p:nvSpPr>
          <p:spPr bwMode="auto">
            <a:xfrm>
              <a:off x="3386138" y="2190750"/>
              <a:ext cx="2498725" cy="1588"/>
            </a:xfrm>
            <a:prstGeom prst="line">
              <a:avLst/>
            </a:prstGeom>
            <a:noFill/>
            <a:ln w="25400">
              <a:solidFill>
                <a:srgbClr val="A81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8" name="Line 36"/>
            <p:cNvSpPr>
              <a:spLocks noChangeShapeType="1"/>
            </p:cNvSpPr>
            <p:nvPr/>
          </p:nvSpPr>
          <p:spPr bwMode="auto">
            <a:xfrm>
              <a:off x="3386138" y="4192588"/>
              <a:ext cx="2498725" cy="1587"/>
            </a:xfrm>
            <a:prstGeom prst="line">
              <a:avLst/>
            </a:prstGeom>
            <a:noFill/>
            <a:ln w="25400">
              <a:solidFill>
                <a:srgbClr val="A819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6709" name="Group 37"/>
            <p:cNvGrpSpPr>
              <a:grpSpLocks/>
            </p:cNvGrpSpPr>
            <p:nvPr/>
          </p:nvGrpSpPr>
          <p:grpSpPr bwMode="auto">
            <a:xfrm>
              <a:off x="2755900" y="4908550"/>
              <a:ext cx="647700" cy="130175"/>
              <a:chOff x="1562" y="3393"/>
              <a:chExt cx="408" cy="82"/>
            </a:xfrm>
          </p:grpSpPr>
          <p:sp>
            <p:nvSpPr>
              <p:cNvPr id="156712" name="Line 38"/>
              <p:cNvSpPr>
                <a:spLocks noChangeShapeType="1"/>
              </p:cNvSpPr>
              <p:nvPr/>
            </p:nvSpPr>
            <p:spPr bwMode="auto">
              <a:xfrm flipH="1">
                <a:off x="1562" y="3431"/>
                <a:ext cx="342"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3" name="Freeform 39"/>
              <p:cNvSpPr>
                <a:spLocks/>
              </p:cNvSpPr>
              <p:nvPr/>
            </p:nvSpPr>
            <p:spPr bwMode="auto">
              <a:xfrm>
                <a:off x="1894" y="3393"/>
                <a:ext cx="76" cy="82"/>
              </a:xfrm>
              <a:custGeom>
                <a:avLst/>
                <a:gdLst>
                  <a:gd name="T0" fmla="*/ 0 w 76"/>
                  <a:gd name="T1" fmla="*/ 82 h 82"/>
                  <a:gd name="T2" fmla="*/ 76 w 76"/>
                  <a:gd name="T3" fmla="*/ 38 h 82"/>
                  <a:gd name="T4" fmla="*/ 0 w 76"/>
                  <a:gd name="T5" fmla="*/ 0 h 82"/>
                  <a:gd name="T6" fmla="*/ 0 w 76"/>
                  <a:gd name="T7" fmla="*/ 82 h 82"/>
                  <a:gd name="T8" fmla="*/ 0 60000 65536"/>
                  <a:gd name="T9" fmla="*/ 0 60000 65536"/>
                  <a:gd name="T10" fmla="*/ 0 60000 65536"/>
                  <a:gd name="T11" fmla="*/ 0 60000 65536"/>
                  <a:gd name="T12" fmla="*/ 0 w 76"/>
                  <a:gd name="T13" fmla="*/ 0 h 82"/>
                  <a:gd name="T14" fmla="*/ 76 w 76"/>
                  <a:gd name="T15" fmla="*/ 82 h 82"/>
                </a:gdLst>
                <a:ahLst/>
                <a:cxnLst>
                  <a:cxn ang="T8">
                    <a:pos x="T0" y="T1"/>
                  </a:cxn>
                  <a:cxn ang="T9">
                    <a:pos x="T2" y="T3"/>
                  </a:cxn>
                  <a:cxn ang="T10">
                    <a:pos x="T4" y="T5"/>
                  </a:cxn>
                  <a:cxn ang="T11">
                    <a:pos x="T6" y="T7"/>
                  </a:cxn>
                </a:cxnLst>
                <a:rect l="T12" t="T13" r="T14" b="T15"/>
                <a:pathLst>
                  <a:path w="76" h="82">
                    <a:moveTo>
                      <a:pt x="0" y="82"/>
                    </a:moveTo>
                    <a:lnTo>
                      <a:pt x="76" y="38"/>
                    </a:lnTo>
                    <a:lnTo>
                      <a:pt x="0" y="0"/>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6710" name="Line 40"/>
            <p:cNvSpPr>
              <a:spLocks noChangeShapeType="1"/>
            </p:cNvSpPr>
            <p:nvPr/>
          </p:nvSpPr>
          <p:spPr bwMode="auto">
            <a:xfrm>
              <a:off x="2743200" y="4953000"/>
              <a:ext cx="1588" cy="8540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1" name="Line 41"/>
            <p:cNvSpPr>
              <a:spLocks noChangeShapeType="1"/>
            </p:cNvSpPr>
            <p:nvPr/>
          </p:nvSpPr>
          <p:spPr bwMode="auto">
            <a:xfrm>
              <a:off x="2743200" y="5791200"/>
              <a:ext cx="198438"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 name="Date Placeholder 4"/>
          <p:cNvSpPr>
            <a:spLocks noGrp="1"/>
          </p:cNvSpPr>
          <p:nvPr>
            <p:ph type="dt" sz="quarter" idx="10"/>
          </p:nvPr>
        </p:nvSpPr>
        <p:spPr/>
        <p:txBody>
          <a:bodyPr/>
          <a:lstStyle/>
          <a:p>
            <a:pPr>
              <a:defRPr/>
            </a:pPr>
            <a:fld id="{6D733C10-7341-4F92-83D0-2D4B457F71EE}"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1" name="Rectangle 3"/>
          <p:cNvSpPr>
            <a:spLocks noGrp="1" noChangeArrowheads="1"/>
          </p:cNvSpPr>
          <p:nvPr>
            <p:ph idx="1"/>
          </p:nvPr>
        </p:nvSpPr>
        <p:spPr/>
        <p:txBody>
          <a:bodyPr/>
          <a:lstStyle/>
          <a:p>
            <a:pPr>
              <a:defRPr/>
            </a:pPr>
            <a:endParaRPr lang="en-US" smtClean="0"/>
          </a:p>
          <a:p>
            <a:pPr>
              <a:defRPr/>
            </a:pPr>
            <a:r>
              <a:rPr lang="en-US" smtClean="0"/>
              <a:t>Easy to understand.</a:t>
            </a:r>
          </a:p>
          <a:p>
            <a:pPr>
              <a:defRPr/>
            </a:pPr>
            <a:endParaRPr lang="en-US" smtClean="0"/>
          </a:p>
          <a:p>
            <a:pPr>
              <a:defRPr/>
            </a:pPr>
            <a:r>
              <a:rPr lang="en-US" smtClean="0"/>
              <a:t>Adjusts for uncertainty of later cash flows.</a:t>
            </a:r>
          </a:p>
          <a:p>
            <a:pPr>
              <a:defRPr/>
            </a:pPr>
            <a:endParaRPr lang="en-US" smtClean="0"/>
          </a:p>
          <a:p>
            <a:pPr>
              <a:defRPr/>
            </a:pPr>
            <a:r>
              <a:rPr lang="en-US" smtClean="0"/>
              <a:t>Biased towards liquidity.</a:t>
            </a:r>
          </a:p>
        </p:txBody>
      </p:sp>
      <p:sp>
        <p:nvSpPr>
          <p:cNvPr id="201730" name="Rectangle 2"/>
          <p:cNvSpPr>
            <a:spLocks noGrp="1" noChangeArrowheads="1"/>
          </p:cNvSpPr>
          <p:nvPr>
            <p:ph type="title"/>
          </p:nvPr>
        </p:nvSpPr>
        <p:spPr/>
        <p:txBody>
          <a:bodyPr/>
          <a:lstStyle/>
          <a:p>
            <a:pPr>
              <a:defRPr/>
            </a:pPr>
            <a:r>
              <a:rPr lang="en-US" smtClean="0"/>
              <a:t>Advantages of Payback Period</a:t>
            </a:r>
          </a:p>
        </p:txBody>
      </p:sp>
      <p:sp>
        <p:nvSpPr>
          <p:cNvPr id="3" name="Date Placeholder 2"/>
          <p:cNvSpPr>
            <a:spLocks noGrp="1"/>
          </p:cNvSpPr>
          <p:nvPr>
            <p:ph type="dt" sz="quarter" idx="10"/>
          </p:nvPr>
        </p:nvSpPr>
        <p:spPr/>
        <p:txBody>
          <a:bodyPr/>
          <a:lstStyle/>
          <a:p>
            <a:pPr>
              <a:defRPr/>
            </a:pPr>
            <a:fld id="{E492A48D-70D3-4C62-B912-D5AA1BF88E61}"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2800" dirty="0" smtClean="0"/>
              <a:t>FORMS OF BUSINESS ORGANIZATION</a:t>
            </a:r>
          </a:p>
          <a:p>
            <a:pPr marL="548640" lvl="1" indent="-182880" eaLnBrk="1" fontAlgn="auto" hangingPunct="1">
              <a:spcAft>
                <a:spcPts val="0"/>
              </a:spcAft>
              <a:defRPr/>
            </a:pPr>
            <a:r>
              <a:rPr lang="en-US" sz="2800" dirty="0"/>
              <a:t>Three major </a:t>
            </a:r>
            <a:r>
              <a:rPr lang="en-US" sz="2800" dirty="0" smtClean="0"/>
              <a:t>forms in Ghana</a:t>
            </a:r>
            <a:endParaRPr lang="en-US" sz="2800" dirty="0"/>
          </a:p>
          <a:p>
            <a:pPr marL="822960" lvl="2" indent="-182880" eaLnBrk="1" fontAlgn="auto" hangingPunct="1">
              <a:spcAft>
                <a:spcPts val="0"/>
              </a:spcAft>
              <a:buClr>
                <a:schemeClr val="accent3"/>
              </a:buClr>
              <a:defRPr/>
            </a:pPr>
            <a:r>
              <a:rPr lang="en-US" sz="2400" dirty="0"/>
              <a:t>Sole proprietorship</a:t>
            </a:r>
          </a:p>
          <a:p>
            <a:pPr marL="822960" lvl="2" indent="-182880" eaLnBrk="1" fontAlgn="auto" hangingPunct="1">
              <a:spcAft>
                <a:spcPts val="0"/>
              </a:spcAft>
              <a:buClr>
                <a:schemeClr val="accent3"/>
              </a:buClr>
              <a:defRPr/>
            </a:pPr>
            <a:r>
              <a:rPr lang="en-US" sz="2400" dirty="0"/>
              <a:t>Partnership</a:t>
            </a:r>
          </a:p>
          <a:p>
            <a:pPr marL="1097280" lvl="3" indent="-182880" eaLnBrk="1" fontAlgn="auto" hangingPunct="1">
              <a:spcAft>
                <a:spcPts val="0"/>
              </a:spcAft>
              <a:buClr>
                <a:schemeClr val="accent4"/>
              </a:buClr>
              <a:defRPr/>
            </a:pPr>
            <a:r>
              <a:rPr lang="en-US" sz="2000" dirty="0"/>
              <a:t>General</a:t>
            </a:r>
          </a:p>
          <a:p>
            <a:pPr marL="1097280" lvl="3" indent="-182880" eaLnBrk="1" fontAlgn="auto" hangingPunct="1">
              <a:spcAft>
                <a:spcPts val="0"/>
              </a:spcAft>
              <a:buClr>
                <a:schemeClr val="accent4"/>
              </a:buClr>
              <a:defRPr/>
            </a:pPr>
            <a:r>
              <a:rPr lang="en-US" sz="2000" dirty="0"/>
              <a:t>Limited</a:t>
            </a:r>
          </a:p>
          <a:p>
            <a:pPr marL="822960" lvl="2" indent="-182880" eaLnBrk="1" fontAlgn="auto" hangingPunct="1">
              <a:spcAft>
                <a:spcPts val="0"/>
              </a:spcAft>
              <a:buClr>
                <a:schemeClr val="accent3"/>
              </a:buClr>
              <a:defRPr/>
            </a:pPr>
            <a:r>
              <a:rPr lang="en-US" sz="2400" dirty="0" smtClean="0"/>
              <a:t>Companies</a:t>
            </a:r>
            <a:endParaRPr lang="en-US" sz="2400" dirty="0"/>
          </a:p>
          <a:p>
            <a:pPr marL="1097280" lvl="3" indent="-182880" eaLnBrk="1" fontAlgn="auto" hangingPunct="1">
              <a:spcAft>
                <a:spcPts val="0"/>
              </a:spcAft>
              <a:buClr>
                <a:schemeClr val="accent4"/>
              </a:buClr>
              <a:defRPr/>
            </a:pPr>
            <a:r>
              <a:rPr lang="en-US" sz="2000" dirty="0" smtClean="0"/>
              <a:t>Limited Liability Company</a:t>
            </a:r>
            <a:endParaRPr lang="en-US" sz="2000" dirty="0"/>
          </a:p>
          <a:p>
            <a:pPr marL="1097280" lvl="3" indent="-182880" eaLnBrk="1" fontAlgn="auto" hangingPunct="1">
              <a:spcAft>
                <a:spcPts val="0"/>
              </a:spcAft>
              <a:buClr>
                <a:schemeClr val="accent4"/>
              </a:buClr>
              <a:defRPr/>
            </a:pPr>
            <a:r>
              <a:rPr lang="en-US" sz="2000" dirty="0" smtClean="0"/>
              <a:t>Unlimited Liability Company</a:t>
            </a:r>
            <a:endParaRPr lang="en-US" sz="2000" dirty="0"/>
          </a:p>
          <a:p>
            <a:pPr marL="548640" lvl="1" indent="-182880" eaLnBrk="1" fontAlgn="auto" hangingPunct="1">
              <a:spcAft>
                <a:spcPts val="0"/>
              </a:spcAft>
              <a:defRPr/>
            </a:pPr>
            <a:endParaRPr lang="en-GB" sz="2800" dirty="0"/>
          </a:p>
        </p:txBody>
      </p:sp>
      <p:sp>
        <p:nvSpPr>
          <p:cNvPr id="6" name="Title 5"/>
          <p:cNvSpPr>
            <a:spLocks noGrp="1"/>
          </p:cNvSpPr>
          <p:nvPr>
            <p:ph type="title"/>
          </p:nvPr>
        </p:nvSpPr>
        <p:spPr/>
        <p:txBody>
          <a:bodyPr/>
          <a:lstStyle/>
          <a:p>
            <a:pPr eaLnBrk="1" fontAlgn="auto" hangingPunct="1">
              <a:spcAft>
                <a:spcPts val="0"/>
              </a:spcAft>
              <a:defRPr/>
            </a:pPr>
            <a:r>
              <a:rPr lang="en-GB" dirty="0" smtClean="0"/>
              <a:t>Business organizations</a:t>
            </a:r>
            <a:endParaRPr lang="en-GB" dirty="0"/>
          </a:p>
        </p:txBody>
      </p:sp>
      <p:sp>
        <p:nvSpPr>
          <p:cNvPr id="3" name="Date Placeholder 2"/>
          <p:cNvSpPr>
            <a:spLocks noGrp="1"/>
          </p:cNvSpPr>
          <p:nvPr>
            <p:ph type="dt" sz="quarter" idx="10"/>
          </p:nvPr>
        </p:nvSpPr>
        <p:spPr/>
        <p:txBody>
          <a:bodyPr/>
          <a:lstStyle/>
          <a:p>
            <a:pPr>
              <a:defRPr/>
            </a:pPr>
            <a:fld id="{1F67089B-5522-4E3F-A420-EE0264CA7231}"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5" name="Rectangle 3"/>
          <p:cNvSpPr>
            <a:spLocks noGrp="1" noChangeArrowheads="1"/>
          </p:cNvSpPr>
          <p:nvPr>
            <p:ph idx="1"/>
          </p:nvPr>
        </p:nvSpPr>
        <p:spPr/>
        <p:txBody>
          <a:bodyPr/>
          <a:lstStyle/>
          <a:p>
            <a:pPr>
              <a:defRPr/>
            </a:pPr>
            <a:endParaRPr lang="en-US" smtClean="0"/>
          </a:p>
          <a:p>
            <a:pPr>
              <a:defRPr/>
            </a:pPr>
            <a:r>
              <a:rPr lang="en-US" smtClean="0"/>
              <a:t>Time value of money and risk ignored.</a:t>
            </a:r>
          </a:p>
          <a:p>
            <a:pPr>
              <a:defRPr/>
            </a:pPr>
            <a:endParaRPr lang="en-US" smtClean="0"/>
          </a:p>
          <a:p>
            <a:pPr>
              <a:defRPr/>
            </a:pPr>
            <a:r>
              <a:rPr lang="en-US" smtClean="0"/>
              <a:t>Arbitrary determination of acceptable payback period.</a:t>
            </a:r>
          </a:p>
          <a:p>
            <a:pPr>
              <a:defRPr/>
            </a:pPr>
            <a:endParaRPr lang="en-US" smtClean="0"/>
          </a:p>
          <a:p>
            <a:pPr>
              <a:defRPr/>
            </a:pPr>
            <a:r>
              <a:rPr lang="en-US" smtClean="0"/>
              <a:t>Ignores cash flows beyond the cut-off date.</a:t>
            </a:r>
          </a:p>
          <a:p>
            <a:pPr>
              <a:defRPr/>
            </a:pPr>
            <a:endParaRPr lang="en-US" smtClean="0"/>
          </a:p>
          <a:p>
            <a:pPr>
              <a:defRPr/>
            </a:pPr>
            <a:r>
              <a:rPr lang="en-US" smtClean="0"/>
              <a:t>Biased against long-term and new projects.</a:t>
            </a:r>
          </a:p>
        </p:txBody>
      </p:sp>
      <p:sp>
        <p:nvSpPr>
          <p:cNvPr id="202754" name="Rectangle 2"/>
          <p:cNvSpPr>
            <a:spLocks noGrp="1" noChangeArrowheads="1"/>
          </p:cNvSpPr>
          <p:nvPr>
            <p:ph type="title"/>
          </p:nvPr>
        </p:nvSpPr>
        <p:spPr/>
        <p:txBody>
          <a:bodyPr/>
          <a:lstStyle/>
          <a:p>
            <a:pPr>
              <a:defRPr/>
            </a:pPr>
            <a:r>
              <a:rPr lang="en-US" smtClean="0"/>
              <a:t>Disadvantages of Payback Period</a:t>
            </a:r>
          </a:p>
        </p:txBody>
      </p:sp>
      <p:sp>
        <p:nvSpPr>
          <p:cNvPr id="3" name="Date Placeholder 2"/>
          <p:cNvSpPr>
            <a:spLocks noGrp="1"/>
          </p:cNvSpPr>
          <p:nvPr>
            <p:ph type="dt" sz="quarter" idx="10"/>
          </p:nvPr>
        </p:nvSpPr>
        <p:spPr/>
        <p:txBody>
          <a:bodyPr/>
          <a:lstStyle/>
          <a:p>
            <a:pPr>
              <a:defRPr/>
            </a:pPr>
            <a:fld id="{4A48DD5A-4E50-42A6-A871-5EB755326E33}"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9" name="Rectangle 3"/>
          <p:cNvSpPr>
            <a:spLocks noGrp="1" noChangeArrowheads="1"/>
          </p:cNvSpPr>
          <p:nvPr>
            <p:ph idx="1"/>
          </p:nvPr>
        </p:nvSpPr>
        <p:spPr/>
        <p:txBody>
          <a:bodyPr/>
          <a:lstStyle/>
          <a:p>
            <a:pPr>
              <a:defRPr/>
            </a:pPr>
            <a:endParaRPr lang="en-US" smtClean="0"/>
          </a:p>
          <a:p>
            <a:pPr>
              <a:defRPr/>
            </a:pPr>
            <a:r>
              <a:rPr lang="en-US" smtClean="0"/>
              <a:t>The length of time required for an investment’s discounted cash flows to equal its initial cost.</a:t>
            </a:r>
          </a:p>
          <a:p>
            <a:pPr>
              <a:defRPr/>
            </a:pPr>
            <a:endParaRPr lang="en-US" smtClean="0"/>
          </a:p>
          <a:p>
            <a:pPr>
              <a:defRPr/>
            </a:pPr>
            <a:r>
              <a:rPr lang="en-US" smtClean="0"/>
              <a:t>Takes into account the time value of money.</a:t>
            </a:r>
          </a:p>
          <a:p>
            <a:pPr>
              <a:defRPr/>
            </a:pPr>
            <a:endParaRPr lang="en-US" smtClean="0"/>
          </a:p>
          <a:p>
            <a:pPr>
              <a:defRPr/>
            </a:pPr>
            <a:r>
              <a:rPr lang="en-US" smtClean="0"/>
              <a:t>More difficult to calculate.</a:t>
            </a:r>
          </a:p>
          <a:p>
            <a:pPr>
              <a:defRPr/>
            </a:pPr>
            <a:endParaRPr lang="en-US" smtClean="0"/>
          </a:p>
          <a:p>
            <a:pPr>
              <a:defRPr/>
            </a:pPr>
            <a:r>
              <a:rPr lang="en-US" smtClean="0"/>
              <a:t>An investment is acceptable if its discounted payback is less than some prescribed number of years.</a:t>
            </a:r>
          </a:p>
          <a:p>
            <a:pPr>
              <a:defRPr/>
            </a:pPr>
            <a:endParaRPr lang="en-US" smtClean="0"/>
          </a:p>
        </p:txBody>
      </p:sp>
      <p:sp>
        <p:nvSpPr>
          <p:cNvPr id="203778" name="Rectangle 2"/>
          <p:cNvSpPr>
            <a:spLocks noGrp="1" noChangeArrowheads="1"/>
          </p:cNvSpPr>
          <p:nvPr>
            <p:ph type="title"/>
          </p:nvPr>
        </p:nvSpPr>
        <p:spPr/>
        <p:txBody>
          <a:bodyPr/>
          <a:lstStyle/>
          <a:p>
            <a:pPr>
              <a:defRPr/>
            </a:pPr>
            <a:r>
              <a:rPr lang="en-US" smtClean="0"/>
              <a:t>Discounted Payback Period</a:t>
            </a:r>
          </a:p>
        </p:txBody>
      </p:sp>
      <p:sp>
        <p:nvSpPr>
          <p:cNvPr id="3" name="Date Placeholder 2"/>
          <p:cNvSpPr>
            <a:spLocks noGrp="1"/>
          </p:cNvSpPr>
          <p:nvPr>
            <p:ph type="dt" sz="quarter" idx="10"/>
          </p:nvPr>
        </p:nvSpPr>
        <p:spPr/>
        <p:txBody>
          <a:bodyPr/>
          <a:lstStyle/>
          <a:p>
            <a:pPr>
              <a:defRPr/>
            </a:pPr>
            <a:fld id="{55F2BE0A-806D-416B-BAC1-20EAA278AB61}"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defRPr/>
            </a:pPr>
            <a:r>
              <a:rPr lang="en-US" smtClean="0"/>
              <a:t>Example—Discounted Payback </a:t>
            </a:r>
          </a:p>
        </p:txBody>
      </p:sp>
      <p:sp>
        <p:nvSpPr>
          <p:cNvPr id="160771" name="Rectangle 5"/>
          <p:cNvSpPr>
            <a:spLocks noChangeArrowheads="1"/>
          </p:cNvSpPr>
          <p:nvPr/>
        </p:nvSpPr>
        <p:spPr bwMode="auto">
          <a:xfrm>
            <a:off x="2555875" y="1447800"/>
            <a:ext cx="4895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0962" tIns="41275" rIns="80962" bIns="41275"/>
          <a:lstStyle/>
          <a:p>
            <a:pPr marL="285750" indent="-285750" algn="ctr" defTabSz="804863" eaLnBrk="0" hangingPunct="0">
              <a:lnSpc>
                <a:spcPct val="70000"/>
              </a:lnSpc>
              <a:tabLst>
                <a:tab pos="1657350" algn="r"/>
                <a:tab pos="2971800" algn="r"/>
              </a:tabLst>
            </a:pPr>
            <a:endParaRPr lang="en-US">
              <a:solidFill>
                <a:srgbClr val="A81900"/>
              </a:solidFill>
              <a:latin typeface="Times New Roman" pitchFamily="18" charset="0"/>
            </a:endParaRPr>
          </a:p>
          <a:p>
            <a:pPr marL="285750" indent="-285750" algn="ctr" defTabSz="804863" eaLnBrk="0" hangingPunct="0">
              <a:lnSpc>
                <a:spcPct val="70000"/>
              </a:lnSpc>
              <a:tabLst>
                <a:tab pos="1657350" algn="r"/>
                <a:tab pos="2971800" algn="r"/>
              </a:tabLst>
            </a:pPr>
            <a:endParaRPr lang="en-US" sz="2000">
              <a:solidFill>
                <a:srgbClr val="A81900"/>
              </a:solidFill>
              <a:latin typeface="Times New Roman" pitchFamily="18" charset="0"/>
            </a:endParaRPr>
          </a:p>
          <a:p>
            <a:pPr marL="285750" indent="-285750" algn="ctr" defTabSz="804863" eaLnBrk="0" hangingPunct="0">
              <a:lnSpc>
                <a:spcPct val="70000"/>
              </a:lnSpc>
              <a:tabLst>
                <a:tab pos="1657350" algn="r"/>
                <a:tab pos="2971800" algn="r"/>
              </a:tabLst>
            </a:pPr>
            <a:r>
              <a:rPr lang="en-US" sz="2400">
                <a:solidFill>
                  <a:srgbClr val="A81900"/>
                </a:solidFill>
                <a:latin typeface="Times New Roman" pitchFamily="18" charset="0"/>
              </a:rPr>
              <a:t>Initial investment = </a:t>
            </a:r>
            <a:r>
              <a:rPr lang="en-US" sz="2400">
                <a:solidFill>
                  <a:srgbClr val="A81900"/>
                </a:solidFill>
                <a:latin typeface="Times New Roman" pitchFamily="18" charset="0"/>
                <a:cs typeface="Times New Roman" pitchFamily="18" charset="0"/>
              </a:rPr>
              <a:t>—</a:t>
            </a:r>
            <a:r>
              <a:rPr lang="en-US" sz="2400">
                <a:solidFill>
                  <a:srgbClr val="A81900"/>
                </a:solidFill>
                <a:latin typeface="Times New Roman" pitchFamily="18" charset="0"/>
              </a:rPr>
              <a:t>$1000</a:t>
            </a:r>
          </a:p>
          <a:p>
            <a:pPr marL="285750" indent="-285750" algn="ctr" defTabSz="804863" eaLnBrk="0" hangingPunct="0">
              <a:lnSpc>
                <a:spcPct val="70000"/>
              </a:lnSpc>
              <a:spcBef>
                <a:spcPct val="20000"/>
              </a:spcBef>
              <a:tabLst>
                <a:tab pos="1657350" algn="r"/>
                <a:tab pos="2971800" algn="r"/>
              </a:tabLst>
            </a:pPr>
            <a:r>
              <a:rPr lang="en-US" sz="2400">
                <a:solidFill>
                  <a:srgbClr val="A81900"/>
                </a:solidFill>
                <a:latin typeface="Times New Roman" pitchFamily="18" charset="0"/>
              </a:rPr>
              <a:t>R = 10%</a:t>
            </a:r>
            <a:endParaRPr lang="en-US" sz="2400">
              <a:solidFill>
                <a:srgbClr val="000000"/>
              </a:solidFill>
              <a:latin typeface="Times New Roman" pitchFamily="18" charset="0"/>
            </a:endParaRPr>
          </a:p>
          <a:p>
            <a:pPr marL="285750" indent="-285750" defTabSz="804863" eaLnBrk="0" hangingPunct="0">
              <a:lnSpc>
                <a:spcPct val="50000"/>
              </a:lnSpc>
              <a:spcBef>
                <a:spcPct val="10000"/>
              </a:spcBef>
              <a:tabLst>
                <a:tab pos="1657350" algn="r"/>
                <a:tab pos="2971800" algn="r"/>
              </a:tabLst>
            </a:pPr>
            <a:r>
              <a:rPr lang="en-US" sz="2400">
                <a:solidFill>
                  <a:srgbClr val="A81900"/>
                </a:solidFill>
                <a:latin typeface="Times New Roman" pitchFamily="18" charset="0"/>
              </a:rPr>
              <a:t>                                             PV of</a:t>
            </a:r>
          </a:p>
          <a:p>
            <a:pPr marL="285750" indent="-285750" defTabSz="804863" eaLnBrk="0" hangingPunct="0">
              <a:lnSpc>
                <a:spcPct val="50000"/>
              </a:lnSpc>
              <a:spcBef>
                <a:spcPct val="35000"/>
              </a:spcBef>
              <a:tabLst>
                <a:tab pos="1657350" algn="r"/>
                <a:tab pos="2971800" algn="r"/>
              </a:tabLst>
            </a:pPr>
            <a:r>
              <a:rPr lang="en-US" sz="2400">
                <a:solidFill>
                  <a:srgbClr val="A81900"/>
                </a:solidFill>
                <a:latin typeface="Times New Roman" pitchFamily="18" charset="0"/>
              </a:rPr>
              <a:t>   Year	       Cash flow	      Cash flow</a:t>
            </a:r>
          </a:p>
          <a:p>
            <a:pPr marL="285750" indent="-285750" defTabSz="804863" eaLnBrk="0" hangingPunct="0">
              <a:lnSpc>
                <a:spcPct val="80000"/>
              </a:lnSpc>
              <a:spcBef>
                <a:spcPct val="50000"/>
              </a:spcBef>
              <a:tabLst>
                <a:tab pos="1657350" algn="r"/>
                <a:tab pos="2971800" algn="r"/>
              </a:tabLst>
            </a:pPr>
            <a:r>
              <a:rPr lang="en-US" sz="2400">
                <a:solidFill>
                  <a:srgbClr val="000000"/>
                </a:solidFill>
                <a:latin typeface="Times New Roman" pitchFamily="18" charset="0"/>
              </a:rPr>
              <a:t> 	1	                 $200	                $182</a:t>
            </a:r>
          </a:p>
          <a:p>
            <a:pPr marL="285750" indent="-285750" defTabSz="804863" eaLnBrk="0" hangingPunct="0">
              <a:lnSpc>
                <a:spcPct val="80000"/>
              </a:lnSpc>
              <a:spcBef>
                <a:spcPct val="50000"/>
              </a:spcBef>
              <a:tabLst>
                <a:tab pos="1657350" algn="r"/>
                <a:tab pos="2971800" algn="r"/>
              </a:tabLst>
            </a:pPr>
            <a:r>
              <a:rPr lang="en-US" sz="2400">
                <a:solidFill>
                  <a:srgbClr val="000000"/>
                </a:solidFill>
                <a:latin typeface="Times New Roman" pitchFamily="18" charset="0"/>
              </a:rPr>
              <a:t> 	2	                   400	                  331</a:t>
            </a:r>
          </a:p>
          <a:p>
            <a:pPr marL="285750" indent="-285750" defTabSz="804863" eaLnBrk="0" hangingPunct="0">
              <a:lnSpc>
                <a:spcPct val="80000"/>
              </a:lnSpc>
              <a:spcBef>
                <a:spcPct val="50000"/>
              </a:spcBef>
              <a:tabLst>
                <a:tab pos="1657350" algn="r"/>
                <a:tab pos="2971800" algn="r"/>
              </a:tabLst>
            </a:pPr>
            <a:r>
              <a:rPr lang="en-US" sz="2400">
                <a:solidFill>
                  <a:srgbClr val="000000"/>
                </a:solidFill>
                <a:latin typeface="Times New Roman" pitchFamily="18" charset="0"/>
              </a:rPr>
              <a:t> 	3	                   700	                  526</a:t>
            </a:r>
          </a:p>
          <a:p>
            <a:pPr marL="285750" indent="-285750" defTabSz="804863" eaLnBrk="0" hangingPunct="0">
              <a:lnSpc>
                <a:spcPct val="80000"/>
              </a:lnSpc>
              <a:spcBef>
                <a:spcPct val="50000"/>
              </a:spcBef>
              <a:tabLst>
                <a:tab pos="1657350" algn="r"/>
                <a:tab pos="2971800" algn="r"/>
              </a:tabLst>
            </a:pPr>
            <a:r>
              <a:rPr lang="en-US" sz="2400">
                <a:solidFill>
                  <a:srgbClr val="000000"/>
                </a:solidFill>
                <a:latin typeface="Times New Roman" pitchFamily="18" charset="0"/>
              </a:rPr>
              <a:t> 	4	                   300	                  205</a:t>
            </a:r>
            <a:endParaRPr lang="en-US">
              <a:solidFill>
                <a:srgbClr val="000000"/>
              </a:solidFill>
              <a:latin typeface="Times New Roman" pitchFamily="18" charset="0"/>
            </a:endParaRPr>
          </a:p>
          <a:p>
            <a:pPr marL="285750" indent="-285750" defTabSz="804863" eaLnBrk="0" hangingPunct="0">
              <a:spcBef>
                <a:spcPct val="125000"/>
              </a:spcBef>
              <a:tabLst>
                <a:tab pos="1657350" algn="r"/>
                <a:tab pos="2971800" algn="r"/>
              </a:tabLst>
            </a:pPr>
            <a:r>
              <a:rPr lang="en-US">
                <a:solidFill>
                  <a:srgbClr val="A81900"/>
                </a:solidFill>
                <a:latin typeface="Times New Roman" pitchFamily="18" charset="0"/>
              </a:rPr>
              <a:t> 			</a:t>
            </a:r>
            <a:endParaRPr lang="en-US" sz="2800">
              <a:solidFill>
                <a:srgbClr val="000000"/>
              </a:solidFill>
              <a:latin typeface="Times New Roman" pitchFamily="18" charset="0"/>
            </a:endParaRPr>
          </a:p>
        </p:txBody>
      </p:sp>
      <p:sp>
        <p:nvSpPr>
          <p:cNvPr id="4" name="Date Placeholder 3"/>
          <p:cNvSpPr>
            <a:spLocks noGrp="1"/>
          </p:cNvSpPr>
          <p:nvPr>
            <p:ph type="dt" sz="quarter" idx="10"/>
          </p:nvPr>
        </p:nvSpPr>
        <p:spPr/>
        <p:txBody>
          <a:bodyPr/>
          <a:lstStyle/>
          <a:p>
            <a:pPr>
              <a:defRPr/>
            </a:pPr>
            <a:fld id="{FF680A87-FE03-4863-946D-B1D889247F6D}"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p:txBody>
          <a:bodyPr/>
          <a:lstStyle/>
          <a:p>
            <a:pPr>
              <a:buFontTx/>
              <a:buNone/>
              <a:defRPr/>
            </a:pPr>
            <a:r>
              <a:rPr lang="en-US" dirty="0" smtClean="0">
                <a:solidFill>
                  <a:srgbClr val="A81900"/>
                </a:solidFill>
              </a:rPr>
              <a:t>					Accumulated</a:t>
            </a:r>
          </a:p>
          <a:p>
            <a:pPr>
              <a:buFontTx/>
              <a:buNone/>
              <a:defRPr/>
            </a:pPr>
            <a:r>
              <a:rPr lang="en-US" dirty="0" smtClean="0">
                <a:solidFill>
                  <a:srgbClr val="A81900"/>
                </a:solidFill>
              </a:rPr>
              <a:t>   Year 		   </a:t>
            </a:r>
            <a:r>
              <a:rPr lang="en-US" i="1" dirty="0" smtClean="0">
                <a:solidFill>
                  <a:srgbClr val="A81900"/>
                </a:solidFill>
              </a:rPr>
              <a:t>discounted</a:t>
            </a:r>
            <a:r>
              <a:rPr lang="en-US" dirty="0" smtClean="0">
                <a:solidFill>
                  <a:srgbClr val="A81900"/>
                </a:solidFill>
              </a:rPr>
              <a:t> cash flow</a:t>
            </a:r>
          </a:p>
          <a:p>
            <a:pPr>
              <a:buFontTx/>
              <a:buNone/>
              <a:defRPr/>
            </a:pPr>
            <a:r>
              <a:rPr lang="en-US" dirty="0" smtClean="0">
                <a:solidFill>
                  <a:schemeClr val="tx1"/>
                </a:solidFill>
              </a:rPr>
              <a:t> 		1		   $182</a:t>
            </a:r>
          </a:p>
          <a:p>
            <a:pPr>
              <a:buFontTx/>
              <a:buNone/>
              <a:defRPr/>
            </a:pPr>
            <a:r>
              <a:rPr lang="en-US" dirty="0" smtClean="0">
                <a:solidFill>
                  <a:schemeClr val="tx1"/>
                </a:solidFill>
              </a:rPr>
              <a:t> 		2		     513</a:t>
            </a:r>
          </a:p>
          <a:p>
            <a:pPr>
              <a:buFontTx/>
              <a:buNone/>
              <a:defRPr/>
            </a:pPr>
            <a:r>
              <a:rPr lang="en-US" dirty="0" smtClean="0">
                <a:solidFill>
                  <a:schemeClr val="tx1"/>
                </a:solidFill>
              </a:rPr>
              <a:t> 		3		   1039</a:t>
            </a:r>
          </a:p>
          <a:p>
            <a:pPr>
              <a:buFontTx/>
              <a:buNone/>
              <a:defRPr/>
            </a:pPr>
            <a:r>
              <a:rPr lang="en-US" dirty="0" smtClean="0">
                <a:solidFill>
                  <a:schemeClr val="tx1"/>
                </a:solidFill>
              </a:rPr>
              <a:t> 		4		   1244</a:t>
            </a:r>
          </a:p>
          <a:p>
            <a:pPr>
              <a:buFontTx/>
              <a:buNone/>
              <a:defRPr/>
            </a:pPr>
            <a:endParaRPr lang="en-US" dirty="0" smtClean="0">
              <a:solidFill>
                <a:schemeClr val="tx1"/>
              </a:solidFill>
            </a:endParaRPr>
          </a:p>
          <a:p>
            <a:pPr>
              <a:buFontTx/>
              <a:buNone/>
              <a:defRPr/>
            </a:pPr>
            <a:endParaRPr lang="en-US" dirty="0" smtClean="0">
              <a:solidFill>
                <a:schemeClr val="tx1"/>
              </a:solidFill>
            </a:endParaRPr>
          </a:p>
          <a:p>
            <a:pPr>
              <a:buFontTx/>
              <a:buNone/>
              <a:defRPr/>
            </a:pPr>
            <a:r>
              <a:rPr lang="en-US" dirty="0" smtClean="0">
                <a:solidFill>
                  <a:schemeClr val="tx1"/>
                </a:solidFill>
              </a:rPr>
              <a:t>Discounted payback period is </a:t>
            </a:r>
            <a:r>
              <a:rPr lang="en-US" dirty="0" smtClean="0">
                <a:solidFill>
                  <a:schemeClr val="bg2"/>
                </a:solidFill>
              </a:rPr>
              <a:t>just under three years </a:t>
            </a:r>
            <a:endParaRPr lang="en-US" dirty="0" smtClean="0">
              <a:solidFill>
                <a:schemeClr val="tx1"/>
              </a:solidFill>
            </a:endParaRPr>
          </a:p>
          <a:p>
            <a:pPr>
              <a:defRPr/>
            </a:pPr>
            <a:endParaRPr lang="en-AU" dirty="0" smtClean="0"/>
          </a:p>
        </p:txBody>
      </p:sp>
      <p:sp>
        <p:nvSpPr>
          <p:cNvPr id="205826" name="Rectangle 2"/>
          <p:cNvSpPr>
            <a:spLocks noGrp="1" noChangeArrowheads="1"/>
          </p:cNvSpPr>
          <p:nvPr>
            <p:ph type="title"/>
          </p:nvPr>
        </p:nvSpPr>
        <p:spPr/>
        <p:txBody>
          <a:bodyPr/>
          <a:lstStyle/>
          <a:p>
            <a:pPr>
              <a:defRPr/>
            </a:pPr>
            <a:r>
              <a:rPr lang="en-US" smtClean="0"/>
              <a:t>Example—Discounted Payback</a:t>
            </a:r>
            <a:r>
              <a:rPr lang="en-US" i="1" smtClean="0"/>
              <a:t> </a:t>
            </a:r>
            <a:r>
              <a:rPr lang="en-US" smtClean="0"/>
              <a:t>(</a:t>
            </a:r>
            <a:r>
              <a:rPr lang="en-US" i="1" smtClean="0"/>
              <a:t>continued</a:t>
            </a:r>
            <a:r>
              <a:rPr lang="en-US" smtClean="0"/>
              <a:t>)</a:t>
            </a:r>
            <a:endParaRPr lang="en-AU" smtClean="0"/>
          </a:p>
        </p:txBody>
      </p:sp>
      <p:grpSp>
        <p:nvGrpSpPr>
          <p:cNvPr id="161796" name="Group 2"/>
          <p:cNvGrpSpPr>
            <a:grpSpLocks/>
          </p:cNvGrpSpPr>
          <p:nvPr/>
        </p:nvGrpSpPr>
        <p:grpSpPr bwMode="auto">
          <a:xfrm>
            <a:off x="762000" y="2438400"/>
            <a:ext cx="5410200" cy="2057400"/>
            <a:chOff x="838200" y="2514600"/>
            <a:chExt cx="5410200" cy="2057400"/>
          </a:xfrm>
        </p:grpSpPr>
        <p:sp>
          <p:nvSpPr>
            <p:cNvPr id="161798" name="Line 5"/>
            <p:cNvSpPr>
              <a:spLocks noChangeShapeType="1"/>
            </p:cNvSpPr>
            <p:nvPr/>
          </p:nvSpPr>
          <p:spPr bwMode="auto">
            <a:xfrm>
              <a:off x="1835150" y="3789363"/>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1799" name="Line 6"/>
            <p:cNvSpPr>
              <a:spLocks noChangeShapeType="1"/>
            </p:cNvSpPr>
            <p:nvPr/>
          </p:nvSpPr>
          <p:spPr bwMode="auto">
            <a:xfrm flipH="1">
              <a:off x="1828800" y="3789363"/>
              <a:ext cx="7938" cy="782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1800" name="Line 24"/>
            <p:cNvSpPr>
              <a:spLocks noChangeShapeType="1"/>
            </p:cNvSpPr>
            <p:nvPr/>
          </p:nvSpPr>
          <p:spPr bwMode="auto">
            <a:xfrm>
              <a:off x="838200" y="2514600"/>
              <a:ext cx="5410200" cy="0"/>
            </a:xfrm>
            <a:prstGeom prst="line">
              <a:avLst/>
            </a:prstGeom>
            <a:noFill/>
            <a:ln w="254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1801" name="Line 30"/>
            <p:cNvSpPr>
              <a:spLocks noChangeShapeType="1"/>
            </p:cNvSpPr>
            <p:nvPr/>
          </p:nvSpPr>
          <p:spPr bwMode="auto">
            <a:xfrm>
              <a:off x="1828800" y="45720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 name="Date Placeholder 3"/>
          <p:cNvSpPr>
            <a:spLocks noGrp="1"/>
          </p:cNvSpPr>
          <p:nvPr>
            <p:ph type="dt" sz="quarter" idx="10"/>
          </p:nvPr>
        </p:nvSpPr>
        <p:spPr/>
        <p:txBody>
          <a:bodyPr/>
          <a:lstStyle/>
          <a:p>
            <a:pPr>
              <a:defRPr/>
            </a:pPr>
            <a:fld id="{0D6A54E9-87E8-46B2-BA16-01074D5951E7}"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defRPr/>
            </a:pPr>
            <a:r>
              <a:rPr lang="en-US" smtClean="0"/>
              <a:t>Ordinary and Discounted Payback</a:t>
            </a:r>
          </a:p>
        </p:txBody>
      </p:sp>
      <p:graphicFrame>
        <p:nvGraphicFramePr>
          <p:cNvPr id="108705" name="Group 161"/>
          <p:cNvGraphicFramePr>
            <a:graphicFrameLocks noGrp="1"/>
          </p:cNvGraphicFramePr>
          <p:nvPr>
            <p:ph type="tbl" idx="1"/>
          </p:nvPr>
        </p:nvGraphicFramePr>
        <p:xfrm>
          <a:off x="1447800" y="2381250"/>
          <a:ext cx="7467600" cy="2679703"/>
        </p:xfrm>
        <a:graphic>
          <a:graphicData uri="http://schemas.openxmlformats.org/drawingml/2006/table">
            <a:tbl>
              <a:tblPr/>
              <a:tblGrid>
                <a:gridCol w="1108075"/>
                <a:gridCol w="1879600"/>
                <a:gridCol w="1492250"/>
                <a:gridCol w="1493838"/>
                <a:gridCol w="1493837"/>
              </a:tblGrid>
              <a:tr h="393442">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Pct val="90000"/>
                        <a:buFontTx/>
                        <a:buNone/>
                        <a:tabLst/>
                      </a:pPr>
                      <a:r>
                        <a:rPr kumimoji="0" lang="en-US" sz="2000" b="1" i="0" u="none" strike="noStrike" cap="none" normalizeH="0" baseline="0" dirty="0" smtClean="0">
                          <a:ln>
                            <a:noFill/>
                          </a:ln>
                          <a:solidFill>
                            <a:srgbClr val="004635"/>
                          </a:solidFill>
                          <a:effectLst/>
                          <a:latin typeface="Arial" charset="0"/>
                        </a:rPr>
                        <a:t>Cash Flow</a:t>
                      </a:r>
                    </a:p>
                  </a:txBody>
                  <a:tcPr marL="72000" marR="72000" marT="35976" marB="35976"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Pct val="90000"/>
                        <a:buFontTx/>
                        <a:buNone/>
                        <a:tabLst/>
                      </a:pPr>
                      <a:r>
                        <a:rPr kumimoji="0" lang="en-US" sz="2000" b="1" i="0" u="none" strike="noStrike" cap="none" normalizeH="0" baseline="0" dirty="0" smtClean="0">
                          <a:ln>
                            <a:noFill/>
                          </a:ln>
                          <a:solidFill>
                            <a:srgbClr val="004635"/>
                          </a:solidFill>
                          <a:effectLst/>
                          <a:latin typeface="Arial" charset="0"/>
                        </a:rPr>
                        <a:t>             Accumulated Cash Flow</a:t>
                      </a:r>
                    </a:p>
                  </a:txBody>
                  <a:tcPr marL="72000" marR="72000" marT="35976" marB="35976"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85509">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None/>
                        <a:tabLst/>
                      </a:pPr>
                      <a:r>
                        <a:rPr kumimoji="0" lang="en-US" sz="1400" b="1" i="0" u="none" strike="noStrike" cap="none" normalizeH="0" baseline="0" smtClean="0">
                          <a:ln>
                            <a:noFill/>
                          </a:ln>
                          <a:solidFill>
                            <a:srgbClr val="A81900"/>
                          </a:solidFill>
                          <a:effectLst/>
                          <a:latin typeface="Arial" charset="0"/>
                        </a:rPr>
                        <a:t>Year</a:t>
                      </a:r>
                    </a:p>
                  </a:txBody>
                  <a:tcPr marL="72000" marR="72000" marT="35976" marB="35976"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None/>
                        <a:tabLst/>
                      </a:pPr>
                      <a:r>
                        <a:rPr kumimoji="0" lang="en-US" sz="1400" b="1" i="0" u="none" strike="noStrike" cap="none" normalizeH="0" baseline="0" smtClean="0">
                          <a:ln>
                            <a:noFill/>
                          </a:ln>
                          <a:solidFill>
                            <a:srgbClr val="A81900"/>
                          </a:solidFill>
                          <a:effectLst/>
                          <a:latin typeface="Arial" charset="0"/>
                        </a:rPr>
                        <a:t>Undiscounted</a:t>
                      </a:r>
                    </a:p>
                  </a:txBody>
                  <a:tcPr marL="72000" marR="72000" marT="35976" marB="3597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None/>
                        <a:tabLst/>
                      </a:pPr>
                      <a:r>
                        <a:rPr kumimoji="0" lang="en-US" sz="1400" b="1" i="0" u="none" strike="noStrike" cap="none" normalizeH="0" baseline="0" dirty="0" smtClean="0">
                          <a:ln>
                            <a:noFill/>
                          </a:ln>
                          <a:solidFill>
                            <a:srgbClr val="A81900"/>
                          </a:solidFill>
                          <a:effectLst/>
                          <a:latin typeface="Arial" charset="0"/>
                        </a:rPr>
                        <a:t>Discounted</a:t>
                      </a:r>
                    </a:p>
                  </a:txBody>
                  <a:tcPr marL="72000" marR="72000" marT="35976" marB="3597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None/>
                        <a:tabLst/>
                      </a:pPr>
                      <a:r>
                        <a:rPr kumimoji="0" lang="en-US" sz="1400" b="1" i="0" u="none" strike="noStrike" cap="none" normalizeH="0" baseline="0" smtClean="0">
                          <a:ln>
                            <a:noFill/>
                          </a:ln>
                          <a:solidFill>
                            <a:srgbClr val="A81900"/>
                          </a:solidFill>
                          <a:effectLst/>
                          <a:latin typeface="Arial" charset="0"/>
                        </a:rPr>
                        <a:t>Undiscounted</a:t>
                      </a:r>
                    </a:p>
                  </a:txBody>
                  <a:tcPr marL="72000" marR="72000" marT="35976" marB="3597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90000"/>
                        <a:buFontTx/>
                        <a:buNone/>
                        <a:tabLst/>
                      </a:pPr>
                      <a:r>
                        <a:rPr kumimoji="0" lang="en-US" sz="1400" b="1" i="0" u="none" strike="noStrike" cap="none" normalizeH="0" baseline="0" smtClean="0">
                          <a:ln>
                            <a:noFill/>
                          </a:ln>
                          <a:solidFill>
                            <a:srgbClr val="A81900"/>
                          </a:solidFill>
                          <a:effectLst/>
                          <a:latin typeface="Arial" charset="0"/>
                        </a:rPr>
                        <a:t>Discounted</a:t>
                      </a:r>
                    </a:p>
                  </a:txBody>
                  <a:tcPr marL="72000" marR="72000" marT="35976" marB="35976"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0750">
                <a:tc>
                  <a:txBody>
                    <a:bodyPr/>
                    <a:lstStyle/>
                    <a:p>
                      <a:pPr marL="0" marR="0" lvl="0" indent="0" algn="l" defTabSz="914400" rtl="0" eaLnBrk="0" fontAlgn="base" latinLnBrk="0" hangingPunct="0">
                        <a:lnSpc>
                          <a:spcPct val="100000"/>
                        </a:lnSpc>
                        <a:spcBef>
                          <a:spcPct val="0"/>
                        </a:spcBef>
                        <a:spcAft>
                          <a:spcPct val="0"/>
                        </a:spcAft>
                        <a:buClr>
                          <a:schemeClr val="tx1"/>
                        </a:buClr>
                        <a:buSzPct val="90000"/>
                        <a:buFontTx/>
                        <a:buNone/>
                        <a:tabLst/>
                      </a:pPr>
                      <a:r>
                        <a:rPr kumimoji="0" lang="en-US" sz="2000" b="0" i="0" u="none" strike="noStrike" cap="none" normalizeH="0" baseline="0" smtClean="0">
                          <a:ln>
                            <a:noFill/>
                          </a:ln>
                          <a:solidFill>
                            <a:schemeClr val="tx1"/>
                          </a:solidFill>
                          <a:effectLst/>
                          <a:latin typeface="Arial" charset="0"/>
                        </a:rPr>
                        <a:t>1</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pPr>
                      <a:r>
                        <a:rPr kumimoji="0" lang="en-AU" sz="2000" b="0" i="0" u="none" strike="noStrike" cap="none" normalizeH="0" baseline="0" smtClean="0">
                          <a:ln>
                            <a:noFill/>
                          </a:ln>
                          <a:solidFill>
                            <a:schemeClr val="tx1"/>
                          </a:solidFill>
                          <a:effectLst/>
                          <a:latin typeface="Arial" charset="0"/>
                        </a:rPr>
                        <a:t>2</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pPr>
                      <a:r>
                        <a:rPr kumimoji="0" lang="en-AU" sz="2000" b="0" i="0" u="none" strike="noStrike" cap="none" normalizeH="0" baseline="0" smtClean="0">
                          <a:ln>
                            <a:noFill/>
                          </a:ln>
                          <a:solidFill>
                            <a:schemeClr val="tx1"/>
                          </a:solidFill>
                          <a:effectLst/>
                          <a:latin typeface="Arial" charset="0"/>
                        </a:rPr>
                        <a:t>3</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pPr>
                      <a:r>
                        <a:rPr kumimoji="0" lang="en-AU" sz="2000" b="0" i="0" u="none" strike="noStrike" cap="none" normalizeH="0" baseline="0" smtClean="0">
                          <a:ln>
                            <a:noFill/>
                          </a:ln>
                          <a:solidFill>
                            <a:schemeClr val="tx1"/>
                          </a:solidFill>
                          <a:effectLst/>
                          <a:latin typeface="Arial" charset="0"/>
                        </a:rPr>
                        <a:t>4</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pPr>
                      <a:r>
                        <a:rPr kumimoji="0" lang="en-AU" sz="2000" b="0" i="0" u="none" strike="noStrike" cap="none" normalizeH="0" baseline="0" smtClean="0">
                          <a:ln>
                            <a:noFill/>
                          </a:ln>
                          <a:solidFill>
                            <a:schemeClr val="tx1"/>
                          </a:solidFill>
                          <a:effectLst/>
                          <a:latin typeface="Arial" charset="0"/>
                        </a:rPr>
                        <a:t>5</a:t>
                      </a:r>
                      <a:endParaRPr kumimoji="0" lang="en-US" sz="2000" b="0" i="0" u="none" strike="noStrike" cap="none" normalizeH="0" baseline="0" smtClean="0">
                        <a:ln>
                          <a:noFill/>
                        </a:ln>
                        <a:solidFill>
                          <a:schemeClr val="tx1"/>
                        </a:solidFill>
                        <a:effectLst/>
                        <a:latin typeface="Arial" charset="0"/>
                      </a:endParaRPr>
                    </a:p>
                  </a:txBody>
                  <a:tcPr marL="72000" marR="72000" marT="35976" marB="35976"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0" lang="en-US" sz="2000" b="0" i="0" u="none" strike="noStrike" cap="none" normalizeH="0" baseline="0" smtClean="0">
                          <a:ln>
                            <a:noFill/>
                          </a:ln>
                          <a:solidFill>
                            <a:schemeClr val="tx1"/>
                          </a:solidFill>
                          <a:effectLst/>
                          <a:latin typeface="Arial" charset="0"/>
                        </a:rPr>
                        <a:t>$	100	</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0" lang="en-AU" sz="2000" b="0" i="0" u="none" strike="noStrike" cap="none" normalizeH="0" baseline="0" smtClean="0">
                          <a:ln>
                            <a:noFill/>
                          </a:ln>
                          <a:solidFill>
                            <a:schemeClr val="tx1"/>
                          </a:solidFill>
                          <a:effectLst/>
                          <a:latin typeface="Arial" charset="0"/>
                        </a:rPr>
                        <a:t>	100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0" lang="en-AU" sz="2000" b="0" i="0" u="none" strike="noStrike" cap="none" normalizeH="0" baseline="0" smtClean="0">
                          <a:ln>
                            <a:noFill/>
                          </a:ln>
                          <a:solidFill>
                            <a:schemeClr val="tx1"/>
                          </a:solidFill>
                          <a:effectLst/>
                          <a:latin typeface="Arial" charset="0"/>
                        </a:rPr>
                        <a:t>	100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0" lang="en-AU" sz="2000" b="0" i="0" u="none" strike="noStrike" cap="none" normalizeH="0" baseline="0" smtClean="0">
                          <a:ln>
                            <a:noFill/>
                          </a:ln>
                          <a:solidFill>
                            <a:schemeClr val="tx1"/>
                          </a:solidFill>
                          <a:effectLst/>
                          <a:latin typeface="Arial" charset="0"/>
                        </a:rPr>
                        <a:t>	100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0" lang="en-AU" sz="2000" b="0" i="0" u="none" strike="noStrike" cap="none" normalizeH="0" baseline="0" smtClean="0">
                          <a:ln>
                            <a:noFill/>
                          </a:ln>
                          <a:solidFill>
                            <a:schemeClr val="tx1"/>
                          </a:solidFill>
                          <a:effectLst/>
                          <a:latin typeface="Arial" charset="0"/>
                        </a:rPr>
                        <a:t>	100</a:t>
                      </a: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endParaRPr kumimoji="0" lang="en-US" sz="2000" b="0" i="0" u="none" strike="noStrike" cap="none" normalizeH="0" baseline="0" smtClean="0">
                        <a:ln>
                          <a:noFill/>
                        </a:ln>
                        <a:solidFill>
                          <a:schemeClr val="tx1"/>
                        </a:solidFill>
                        <a:effectLst/>
                        <a:latin typeface="Arial" charset="0"/>
                      </a:endParaRPr>
                    </a:p>
                  </a:txBody>
                  <a:tcPr marL="72000" marR="72000" marT="35976" marB="3597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89</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79</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70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62</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55</a:t>
                      </a:r>
                      <a:endParaRPr kumimoji="1" lang="en-US" sz="2000" b="0" i="0" u="none" strike="noStrike" cap="none" normalizeH="0" baseline="0" smtClean="0">
                        <a:ln>
                          <a:noFill/>
                        </a:ln>
                        <a:solidFill>
                          <a:schemeClr val="tx2"/>
                        </a:solidFill>
                        <a:effectLst/>
                        <a:latin typeface="Arial" charset="0"/>
                      </a:endParaRPr>
                    </a:p>
                  </a:txBody>
                  <a:tcPr marL="72000" marR="72000" marT="35976" marB="3597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100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200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300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400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171450" algn="l"/>
                        </a:tabLst>
                      </a:pPr>
                      <a:r>
                        <a:rPr kumimoji="1" lang="en-AU" sz="2000" b="0" i="0" u="none" strike="noStrike" cap="none" normalizeH="0" baseline="0" smtClean="0">
                          <a:ln>
                            <a:noFill/>
                          </a:ln>
                          <a:solidFill>
                            <a:schemeClr val="tx2"/>
                          </a:solidFill>
                          <a:effectLst/>
                          <a:latin typeface="Arial" charset="0"/>
                        </a:rPr>
                        <a:t>	500</a:t>
                      </a:r>
                      <a:endParaRPr kumimoji="1" lang="en-US" sz="2000" b="0" i="0" u="none" strike="noStrike" cap="none" normalizeH="0" baseline="0" smtClean="0">
                        <a:ln>
                          <a:noFill/>
                        </a:ln>
                        <a:solidFill>
                          <a:schemeClr val="tx2"/>
                        </a:solidFill>
                        <a:effectLst/>
                        <a:latin typeface="Arial" charset="0"/>
                      </a:endParaRPr>
                    </a:p>
                  </a:txBody>
                  <a:tcPr marL="72000" marR="72000" marT="35976" marB="35976"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95250" algn="l"/>
                        </a:tabLst>
                      </a:pPr>
                      <a:r>
                        <a:rPr kumimoji="1" lang="en-AU" sz="2000" b="0" i="0" u="none" strike="noStrike" cap="none" normalizeH="0" baseline="0" dirty="0" smtClean="0">
                          <a:ln>
                            <a:noFill/>
                          </a:ln>
                          <a:solidFill>
                            <a:schemeClr val="tx2"/>
                          </a:solidFill>
                          <a:effectLst/>
                          <a:latin typeface="Arial" charset="0"/>
                        </a:rPr>
                        <a:t>$89</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95250" algn="l"/>
                        </a:tabLst>
                      </a:pPr>
                      <a:r>
                        <a:rPr kumimoji="1" lang="en-AU" sz="2000" b="0" i="0" u="none" strike="noStrike" cap="none" normalizeH="0" baseline="0" dirty="0" smtClean="0">
                          <a:ln>
                            <a:noFill/>
                          </a:ln>
                          <a:solidFill>
                            <a:schemeClr val="tx2"/>
                          </a:solidFill>
                          <a:effectLst/>
                          <a:latin typeface="Arial" charset="0"/>
                        </a:rPr>
                        <a:t>168</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95250" algn="l"/>
                        </a:tabLst>
                      </a:pPr>
                      <a:r>
                        <a:rPr kumimoji="1" lang="en-AU" sz="2000" b="0" i="0" u="none" strike="noStrike" cap="none" normalizeH="0" baseline="0" dirty="0" smtClean="0">
                          <a:ln>
                            <a:noFill/>
                          </a:ln>
                          <a:solidFill>
                            <a:schemeClr val="tx2"/>
                          </a:solidFill>
                          <a:effectLst/>
                          <a:latin typeface="Arial" charset="0"/>
                        </a:rPr>
                        <a:t>238</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95250" algn="l"/>
                        </a:tabLst>
                      </a:pPr>
                      <a:r>
                        <a:rPr kumimoji="1" lang="en-AU" sz="2000" b="0" i="0" u="none" strike="noStrike" cap="none" normalizeH="0" baseline="0" dirty="0" smtClean="0">
                          <a:ln>
                            <a:noFill/>
                          </a:ln>
                          <a:solidFill>
                            <a:schemeClr val="tx2"/>
                          </a:solidFill>
                          <a:effectLst/>
                          <a:latin typeface="Arial" charset="0"/>
                        </a:rPr>
                        <a:t>300</a:t>
                      </a:r>
                    </a:p>
                    <a:p>
                      <a:pPr marL="0" marR="0" lvl="0" indent="0" algn="l" defTabSz="914400" rtl="0" eaLnBrk="0" fontAlgn="base" latinLnBrk="0" hangingPunct="0">
                        <a:lnSpc>
                          <a:spcPct val="100000"/>
                        </a:lnSpc>
                        <a:spcBef>
                          <a:spcPct val="0"/>
                        </a:spcBef>
                        <a:spcAft>
                          <a:spcPct val="0"/>
                        </a:spcAft>
                        <a:buClr>
                          <a:schemeClr val="tx1"/>
                        </a:buClr>
                        <a:buSzPct val="90000"/>
                        <a:buFontTx/>
                        <a:buNone/>
                        <a:tabLst>
                          <a:tab pos="95250" algn="l"/>
                        </a:tabLst>
                      </a:pPr>
                      <a:r>
                        <a:rPr kumimoji="1" lang="en-AU" sz="2000" b="0" i="0" u="none" strike="noStrike" cap="none" normalizeH="0" baseline="0" dirty="0" smtClean="0">
                          <a:ln>
                            <a:noFill/>
                          </a:ln>
                          <a:solidFill>
                            <a:schemeClr val="tx2"/>
                          </a:solidFill>
                          <a:effectLst/>
                          <a:latin typeface="Arial" charset="0"/>
                        </a:rPr>
                        <a:t>355</a:t>
                      </a:r>
                      <a:endParaRPr kumimoji="1" lang="en-US" sz="2000" b="0" i="0" u="none" strike="noStrike" cap="none" normalizeH="0" baseline="0" dirty="0" smtClean="0">
                        <a:ln>
                          <a:noFill/>
                        </a:ln>
                        <a:solidFill>
                          <a:schemeClr val="tx2"/>
                        </a:solidFill>
                        <a:effectLst/>
                        <a:latin typeface="Arial" charset="0"/>
                      </a:endParaRPr>
                    </a:p>
                  </a:txBody>
                  <a:tcPr marL="72000" marR="72000" marT="35976" marB="35976"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62835" name="Text Box 68"/>
          <p:cNvSpPr txBox="1">
            <a:spLocks noChangeArrowheads="1"/>
          </p:cNvSpPr>
          <p:nvPr/>
        </p:nvSpPr>
        <p:spPr bwMode="auto">
          <a:xfrm>
            <a:off x="1400175" y="1589088"/>
            <a:ext cx="741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r>
              <a:rPr lang="en-US" sz="2000">
                <a:solidFill>
                  <a:srgbClr val="000000"/>
                </a:solidFill>
                <a:latin typeface="Arial" charset="0"/>
              </a:rPr>
              <a:t>Initial investment = –$300</a:t>
            </a:r>
          </a:p>
          <a:p>
            <a:r>
              <a:rPr lang="en-US" sz="2000">
                <a:solidFill>
                  <a:srgbClr val="000000"/>
                </a:solidFill>
                <a:latin typeface="Arial" charset="0"/>
              </a:rPr>
              <a:t>R = 12.5%</a:t>
            </a:r>
          </a:p>
        </p:txBody>
      </p:sp>
      <p:sp>
        <p:nvSpPr>
          <p:cNvPr id="162836" name="Text Box 76"/>
          <p:cNvSpPr txBox="1">
            <a:spLocks noChangeArrowheads="1"/>
          </p:cNvSpPr>
          <p:nvPr/>
        </p:nvSpPr>
        <p:spPr bwMode="auto">
          <a:xfrm>
            <a:off x="1400175" y="5229225"/>
            <a:ext cx="741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buFontTx/>
              <a:buChar char="•"/>
            </a:pPr>
            <a:r>
              <a:rPr lang="en-US">
                <a:solidFill>
                  <a:srgbClr val="000000"/>
                </a:solidFill>
                <a:latin typeface="Arial" charset="0"/>
              </a:rPr>
              <a:t>Ordinary payback?</a:t>
            </a:r>
          </a:p>
          <a:p>
            <a:pPr>
              <a:buFontTx/>
              <a:buChar char="•"/>
            </a:pPr>
            <a:r>
              <a:rPr lang="en-US">
                <a:solidFill>
                  <a:srgbClr val="000000"/>
                </a:solidFill>
                <a:latin typeface="Arial" charset="0"/>
              </a:rPr>
              <a:t>Discounted payback?</a:t>
            </a:r>
          </a:p>
        </p:txBody>
      </p:sp>
      <p:sp>
        <p:nvSpPr>
          <p:cNvPr id="3" name="Date Placeholder 2"/>
          <p:cNvSpPr>
            <a:spLocks noGrp="1"/>
          </p:cNvSpPr>
          <p:nvPr>
            <p:ph type="dt" sz="quarter" idx="10"/>
          </p:nvPr>
        </p:nvSpPr>
        <p:spPr/>
        <p:txBody>
          <a:bodyPr/>
          <a:lstStyle/>
          <a:p>
            <a:pPr>
              <a:defRPr/>
            </a:pPr>
            <a:fld id="{4769A5BE-5EA4-4B2A-8605-4A9DFB1F809B}"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4"/>
          <p:cNvSpPr>
            <a:spLocks noGrp="1" noChangeArrowheads="1"/>
          </p:cNvSpPr>
          <p:nvPr>
            <p:ph sz="half" idx="1"/>
          </p:nvPr>
        </p:nvSpPr>
        <p:spPr>
          <a:xfrm>
            <a:off x="457200" y="1719263"/>
            <a:ext cx="4038600" cy="4406900"/>
          </a:xfrm>
        </p:spPr>
        <p:txBody>
          <a:bodyPr/>
          <a:lstStyle/>
          <a:p>
            <a:pPr>
              <a:defRPr/>
            </a:pPr>
            <a:r>
              <a:rPr lang="en-US" sz="2000" smtClean="0"/>
              <a:t>Advantages	</a:t>
            </a:r>
          </a:p>
          <a:p>
            <a:pPr>
              <a:buFontTx/>
              <a:buNone/>
              <a:defRPr/>
            </a:pPr>
            <a:endParaRPr lang="en-US" sz="2000" smtClean="0"/>
          </a:p>
          <a:p>
            <a:pPr>
              <a:buFontTx/>
              <a:buNone/>
              <a:defRPr/>
            </a:pPr>
            <a:r>
              <a:rPr lang="en-US" sz="2000" smtClean="0"/>
              <a:t>-   Includes time value of money</a:t>
            </a:r>
          </a:p>
          <a:p>
            <a:pPr>
              <a:buFontTx/>
              <a:buNone/>
              <a:defRPr/>
            </a:pPr>
            <a:r>
              <a:rPr lang="en-US" sz="2000" smtClean="0"/>
              <a:t>-    Easy to understand</a:t>
            </a:r>
          </a:p>
          <a:p>
            <a:pPr>
              <a:buFontTx/>
              <a:buNone/>
              <a:defRPr/>
            </a:pPr>
            <a:r>
              <a:rPr lang="en-US" sz="2000" smtClean="0"/>
              <a:t>-    Does not accept negative estimated NPV investments</a:t>
            </a:r>
          </a:p>
          <a:p>
            <a:pPr>
              <a:buFontTx/>
              <a:buNone/>
              <a:defRPr/>
            </a:pPr>
            <a:r>
              <a:rPr lang="en-US" sz="2000" smtClean="0"/>
              <a:t>-    Biased towards liquidity</a:t>
            </a:r>
            <a:endParaRPr lang="en-AU" sz="2000" smtClean="0"/>
          </a:p>
        </p:txBody>
      </p:sp>
      <p:sp>
        <p:nvSpPr>
          <p:cNvPr id="207876" name="Rectangle 5"/>
          <p:cNvSpPr>
            <a:spLocks noGrp="1" noChangeArrowheads="1"/>
          </p:cNvSpPr>
          <p:nvPr>
            <p:ph sz="half" idx="2"/>
          </p:nvPr>
        </p:nvSpPr>
        <p:spPr>
          <a:xfrm>
            <a:off x="4648200" y="1719263"/>
            <a:ext cx="4038600" cy="4406900"/>
          </a:xfrm>
        </p:spPr>
        <p:txBody>
          <a:bodyPr/>
          <a:lstStyle/>
          <a:p>
            <a:pPr>
              <a:defRPr/>
            </a:pPr>
            <a:r>
              <a:rPr lang="en-US" sz="2000" smtClean="0"/>
              <a:t>Disadvantages</a:t>
            </a:r>
          </a:p>
          <a:p>
            <a:pPr>
              <a:buFontTx/>
              <a:buNone/>
              <a:defRPr/>
            </a:pPr>
            <a:endParaRPr lang="en-US" sz="2000" smtClean="0"/>
          </a:p>
          <a:p>
            <a:pPr>
              <a:buFontTx/>
              <a:buChar char="-"/>
              <a:defRPr/>
            </a:pPr>
            <a:r>
              <a:rPr lang="en-US" sz="2000" smtClean="0"/>
              <a:t>May reject positive NPV investments</a:t>
            </a:r>
          </a:p>
          <a:p>
            <a:pPr>
              <a:buFontTx/>
              <a:buChar char="-"/>
              <a:defRPr/>
            </a:pPr>
            <a:r>
              <a:rPr lang="en-US" sz="2000" smtClean="0"/>
              <a:t>Arbitrary determination of acceptable payback period</a:t>
            </a:r>
          </a:p>
          <a:p>
            <a:pPr>
              <a:buFontTx/>
              <a:buChar char="-"/>
              <a:defRPr/>
            </a:pPr>
            <a:r>
              <a:rPr lang="en-US" sz="2000" smtClean="0"/>
              <a:t>Ignores cash flows beyond the cutoff date</a:t>
            </a:r>
          </a:p>
          <a:p>
            <a:pPr>
              <a:buFontTx/>
              <a:buChar char="-"/>
              <a:defRPr/>
            </a:pPr>
            <a:r>
              <a:rPr lang="en-US" sz="2000" smtClean="0"/>
              <a:t>Biased against long-term and new products</a:t>
            </a:r>
            <a:endParaRPr lang="en-AU" sz="2000" smtClean="0"/>
          </a:p>
        </p:txBody>
      </p:sp>
      <p:sp>
        <p:nvSpPr>
          <p:cNvPr id="207874" name="Rectangle 2"/>
          <p:cNvSpPr>
            <a:spLocks noGrp="1" noChangeArrowheads="1"/>
          </p:cNvSpPr>
          <p:nvPr>
            <p:ph type="title"/>
          </p:nvPr>
        </p:nvSpPr>
        <p:spPr/>
        <p:txBody>
          <a:bodyPr/>
          <a:lstStyle/>
          <a:p>
            <a:pPr>
              <a:defRPr/>
            </a:pPr>
            <a:r>
              <a:rPr lang="en-US" smtClean="0"/>
              <a:t>Advantages and Disadvantages of Discounted Payback</a:t>
            </a:r>
            <a:endParaRPr lang="en-AU" smtClean="0"/>
          </a:p>
        </p:txBody>
      </p:sp>
      <p:sp>
        <p:nvSpPr>
          <p:cNvPr id="5" name="Date Placeholder 4"/>
          <p:cNvSpPr>
            <a:spLocks noGrp="1"/>
          </p:cNvSpPr>
          <p:nvPr>
            <p:ph type="dt" sz="quarter" idx="10"/>
          </p:nvPr>
        </p:nvSpPr>
        <p:spPr/>
        <p:txBody>
          <a:bodyPr/>
          <a:lstStyle/>
          <a:p>
            <a:pPr>
              <a:defRPr/>
            </a:pPr>
            <a:fld id="{20F9FD3D-FCF3-44FE-A17F-2E82A6618B8F}"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9" name="Rectangle 3"/>
          <p:cNvSpPr>
            <a:spLocks noGrp="1" noChangeArrowheads="1"/>
          </p:cNvSpPr>
          <p:nvPr>
            <p:ph idx="1"/>
          </p:nvPr>
        </p:nvSpPr>
        <p:spPr/>
        <p:txBody>
          <a:bodyPr/>
          <a:lstStyle/>
          <a:p>
            <a:pPr algn="just">
              <a:defRPr/>
            </a:pPr>
            <a:endParaRPr lang="en-US" dirty="0" smtClean="0"/>
          </a:p>
          <a:p>
            <a:pPr>
              <a:defRPr/>
            </a:pPr>
            <a:r>
              <a:rPr lang="en-US" dirty="0" smtClean="0"/>
              <a:t>Measure of an investment’s profitability.</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solidFill>
                  <a:srgbClr val="666699"/>
                </a:solidFill>
              </a:rPr>
              <a:t>A project is accepted if ARR &gt; target average accounting return.</a:t>
            </a:r>
            <a:endParaRPr lang="en-US" dirty="0" smtClean="0"/>
          </a:p>
          <a:p>
            <a:pPr>
              <a:defRPr/>
            </a:pPr>
            <a:endParaRPr lang="en-US" dirty="0" smtClean="0"/>
          </a:p>
        </p:txBody>
      </p:sp>
      <p:sp>
        <p:nvSpPr>
          <p:cNvPr id="208898" name="Rectangle 2"/>
          <p:cNvSpPr>
            <a:spLocks noGrp="1" noChangeArrowheads="1"/>
          </p:cNvSpPr>
          <p:nvPr>
            <p:ph type="title"/>
          </p:nvPr>
        </p:nvSpPr>
        <p:spPr/>
        <p:txBody>
          <a:bodyPr/>
          <a:lstStyle/>
          <a:p>
            <a:pPr>
              <a:defRPr/>
            </a:pPr>
            <a:r>
              <a:rPr lang="en-US" smtClean="0"/>
              <a:t>Accounting Rate of Return (ARR)</a:t>
            </a:r>
          </a:p>
        </p:txBody>
      </p:sp>
      <p:graphicFrame>
        <p:nvGraphicFramePr>
          <p:cNvPr id="164868" name="Object 4"/>
          <p:cNvGraphicFramePr>
            <a:graphicFrameLocks noChangeAspect="1"/>
          </p:cNvGraphicFramePr>
          <p:nvPr/>
        </p:nvGraphicFramePr>
        <p:xfrm>
          <a:off x="2051050" y="2420938"/>
          <a:ext cx="5105400" cy="1257300"/>
        </p:xfrm>
        <a:graphic>
          <a:graphicData uri="http://schemas.openxmlformats.org/presentationml/2006/ole">
            <mc:AlternateContent xmlns:mc="http://schemas.openxmlformats.org/markup-compatibility/2006">
              <mc:Choice xmlns:v="urn:schemas-microsoft-com:vml" Requires="v">
                <p:oleObj spid="_x0000_s164886" name="Equation" r:id="rId4" imgW="1701800" imgH="419100" progId="Equation.3">
                  <p:embed/>
                </p:oleObj>
              </mc:Choice>
              <mc:Fallback>
                <p:oleObj name="Equation" r:id="rId4" imgW="17018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420938"/>
                        <a:ext cx="51054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Date Placeholder 2"/>
          <p:cNvSpPr>
            <a:spLocks noGrp="1"/>
          </p:cNvSpPr>
          <p:nvPr>
            <p:ph type="dt" sz="quarter" idx="10"/>
          </p:nvPr>
        </p:nvSpPr>
        <p:spPr/>
        <p:txBody>
          <a:bodyPr/>
          <a:lstStyle/>
          <a:p>
            <a:pPr>
              <a:defRPr/>
            </a:pPr>
            <a:fld id="{FEB1F0A6-5BAD-48EF-BB8C-61C6D3B52886}"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defRPr/>
            </a:pPr>
            <a:r>
              <a:rPr lang="en-US" smtClean="0"/>
              <a:t>Example—ARR </a:t>
            </a:r>
          </a:p>
        </p:txBody>
      </p:sp>
      <p:sp>
        <p:nvSpPr>
          <p:cNvPr id="165891" name="Rectangle 5"/>
          <p:cNvSpPr>
            <a:spLocks noChangeArrowheads="1"/>
          </p:cNvSpPr>
          <p:nvPr/>
        </p:nvSpPr>
        <p:spPr bwMode="auto">
          <a:xfrm>
            <a:off x="2293938" y="1638300"/>
            <a:ext cx="56118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solidFill>
                <a:srgbClr val="000000"/>
              </a:solidFill>
              <a:latin typeface="Times New Roman" pitchFamily="18" charset="0"/>
            </a:endParaRPr>
          </a:p>
        </p:txBody>
      </p:sp>
      <p:sp>
        <p:nvSpPr>
          <p:cNvPr id="165892" name="Rectangle 6"/>
          <p:cNvSpPr>
            <a:spLocks noChangeArrowheads="1"/>
          </p:cNvSpPr>
          <p:nvPr/>
        </p:nvSpPr>
        <p:spPr bwMode="auto">
          <a:xfrm>
            <a:off x="2667000" y="1676400"/>
            <a:ext cx="349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                                                       </a:t>
            </a:r>
            <a:endParaRPr lang="en-US" sz="2400">
              <a:solidFill>
                <a:srgbClr val="000000"/>
              </a:solidFill>
              <a:latin typeface="Times New Roman" pitchFamily="18" charset="0"/>
            </a:endParaRPr>
          </a:p>
        </p:txBody>
      </p:sp>
      <p:sp>
        <p:nvSpPr>
          <p:cNvPr id="165893" name="Rectangle 7"/>
          <p:cNvSpPr>
            <a:spLocks noChangeArrowheads="1"/>
          </p:cNvSpPr>
          <p:nvPr/>
        </p:nvSpPr>
        <p:spPr bwMode="auto">
          <a:xfrm>
            <a:off x="6167438" y="1676400"/>
            <a:ext cx="48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A81900"/>
                </a:solidFill>
              </a:rPr>
              <a:t>Year</a:t>
            </a:r>
            <a:endParaRPr lang="en-US" sz="2400">
              <a:solidFill>
                <a:srgbClr val="000000"/>
              </a:solidFill>
              <a:latin typeface="Times New Roman" pitchFamily="18" charset="0"/>
            </a:endParaRPr>
          </a:p>
        </p:txBody>
      </p:sp>
      <p:grpSp>
        <p:nvGrpSpPr>
          <p:cNvPr id="165894" name="Group 2"/>
          <p:cNvGrpSpPr>
            <a:grpSpLocks/>
          </p:cNvGrpSpPr>
          <p:nvPr/>
        </p:nvGrpSpPr>
        <p:grpSpPr bwMode="auto">
          <a:xfrm>
            <a:off x="2386013" y="2033588"/>
            <a:ext cx="5470525" cy="2873375"/>
            <a:chOff x="2386013" y="2033588"/>
            <a:chExt cx="5470525" cy="2873375"/>
          </a:xfrm>
        </p:grpSpPr>
        <p:sp>
          <p:nvSpPr>
            <p:cNvPr id="165897" name="Rectangle 8"/>
            <p:cNvSpPr>
              <a:spLocks noChangeArrowheads="1"/>
            </p:cNvSpPr>
            <p:nvPr/>
          </p:nvSpPr>
          <p:spPr bwMode="auto">
            <a:xfrm>
              <a:off x="2386013" y="20335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A81900"/>
                  </a:solidFill>
                </a:rPr>
                <a:t> </a:t>
              </a:r>
              <a:endParaRPr lang="en-US" sz="2400">
                <a:solidFill>
                  <a:srgbClr val="000000"/>
                </a:solidFill>
                <a:latin typeface="Times New Roman" pitchFamily="18" charset="0"/>
              </a:endParaRPr>
            </a:p>
          </p:txBody>
        </p:sp>
        <p:sp>
          <p:nvSpPr>
            <p:cNvPr id="165898" name="Rectangle 9"/>
            <p:cNvSpPr>
              <a:spLocks noChangeArrowheads="1"/>
            </p:cNvSpPr>
            <p:nvPr/>
          </p:nvSpPr>
          <p:spPr bwMode="auto">
            <a:xfrm>
              <a:off x="2667000" y="2033588"/>
              <a:ext cx="311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A81900"/>
                  </a:solidFill>
                </a:rPr>
                <a:t>                                         1      </a:t>
              </a:r>
              <a:endParaRPr lang="en-US" sz="2400">
                <a:solidFill>
                  <a:srgbClr val="000000"/>
                </a:solidFill>
                <a:latin typeface="Times New Roman" pitchFamily="18" charset="0"/>
              </a:endParaRPr>
            </a:p>
          </p:txBody>
        </p:sp>
        <p:sp>
          <p:nvSpPr>
            <p:cNvPr id="165899" name="Rectangle 10"/>
            <p:cNvSpPr>
              <a:spLocks noChangeArrowheads="1"/>
            </p:cNvSpPr>
            <p:nvPr/>
          </p:nvSpPr>
          <p:spPr bwMode="auto">
            <a:xfrm>
              <a:off x="5786438" y="2033588"/>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A81900"/>
                  </a:solidFill>
                </a:rPr>
                <a:t>          2                3</a:t>
              </a:r>
              <a:endParaRPr lang="en-US" sz="2400">
                <a:solidFill>
                  <a:srgbClr val="000000"/>
                </a:solidFill>
                <a:latin typeface="Times New Roman" pitchFamily="18" charset="0"/>
              </a:endParaRPr>
            </a:p>
          </p:txBody>
        </p:sp>
        <p:sp>
          <p:nvSpPr>
            <p:cNvPr id="165900" name="Rectangle 11"/>
            <p:cNvSpPr>
              <a:spLocks noChangeArrowheads="1"/>
            </p:cNvSpPr>
            <p:nvPr/>
          </p:nvSpPr>
          <p:spPr bwMode="auto">
            <a:xfrm>
              <a:off x="2386013" y="2490788"/>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Sales</a:t>
              </a:r>
              <a:endParaRPr lang="en-US" sz="2400">
                <a:solidFill>
                  <a:srgbClr val="000000"/>
                </a:solidFill>
                <a:latin typeface="Times New Roman" pitchFamily="18" charset="0"/>
              </a:endParaRPr>
            </a:p>
          </p:txBody>
        </p:sp>
        <p:sp>
          <p:nvSpPr>
            <p:cNvPr id="165901" name="Rectangle 12"/>
            <p:cNvSpPr>
              <a:spLocks noChangeArrowheads="1"/>
            </p:cNvSpPr>
            <p:nvPr/>
          </p:nvSpPr>
          <p:spPr bwMode="auto">
            <a:xfrm>
              <a:off x="5022850" y="249078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$440</a:t>
              </a:r>
              <a:endParaRPr lang="en-US" sz="2400">
                <a:solidFill>
                  <a:srgbClr val="000000"/>
                </a:solidFill>
                <a:latin typeface="Times New Roman" pitchFamily="18" charset="0"/>
              </a:endParaRPr>
            </a:p>
          </p:txBody>
        </p:sp>
        <p:sp>
          <p:nvSpPr>
            <p:cNvPr id="165902" name="Rectangle 13"/>
            <p:cNvSpPr>
              <a:spLocks noChangeArrowheads="1"/>
            </p:cNvSpPr>
            <p:nvPr/>
          </p:nvSpPr>
          <p:spPr bwMode="auto">
            <a:xfrm>
              <a:off x="6167438" y="249078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$240</a:t>
              </a:r>
              <a:endParaRPr lang="en-US" sz="2400">
                <a:solidFill>
                  <a:srgbClr val="000000"/>
                </a:solidFill>
                <a:latin typeface="Times New Roman" pitchFamily="18" charset="0"/>
              </a:endParaRPr>
            </a:p>
          </p:txBody>
        </p:sp>
        <p:sp>
          <p:nvSpPr>
            <p:cNvPr id="165903" name="Rectangle 14"/>
            <p:cNvSpPr>
              <a:spLocks noChangeArrowheads="1"/>
            </p:cNvSpPr>
            <p:nvPr/>
          </p:nvSpPr>
          <p:spPr bwMode="auto">
            <a:xfrm>
              <a:off x="7310438" y="249078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$160</a:t>
              </a:r>
              <a:endParaRPr lang="en-US" sz="2400">
                <a:solidFill>
                  <a:srgbClr val="000000"/>
                </a:solidFill>
                <a:latin typeface="Times New Roman" pitchFamily="18" charset="0"/>
              </a:endParaRPr>
            </a:p>
          </p:txBody>
        </p:sp>
        <p:sp>
          <p:nvSpPr>
            <p:cNvPr id="165904" name="Rectangle 15"/>
            <p:cNvSpPr>
              <a:spLocks noChangeArrowheads="1"/>
            </p:cNvSpPr>
            <p:nvPr/>
          </p:nvSpPr>
          <p:spPr bwMode="auto">
            <a:xfrm>
              <a:off x="2386013" y="2849563"/>
              <a:ext cx="1003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Expenses</a:t>
              </a:r>
              <a:endParaRPr lang="en-US" sz="2400">
                <a:solidFill>
                  <a:srgbClr val="000000"/>
                </a:solidFill>
                <a:latin typeface="Times New Roman" pitchFamily="18" charset="0"/>
              </a:endParaRPr>
            </a:p>
          </p:txBody>
        </p:sp>
        <p:sp>
          <p:nvSpPr>
            <p:cNvPr id="165905" name="Rectangle 16"/>
            <p:cNvSpPr>
              <a:spLocks noChangeArrowheads="1"/>
            </p:cNvSpPr>
            <p:nvPr/>
          </p:nvSpPr>
          <p:spPr bwMode="auto">
            <a:xfrm>
              <a:off x="5145088" y="2849563"/>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220</a:t>
              </a:r>
              <a:endParaRPr lang="en-US" sz="2400">
                <a:solidFill>
                  <a:srgbClr val="000000"/>
                </a:solidFill>
                <a:latin typeface="Times New Roman" pitchFamily="18" charset="0"/>
              </a:endParaRPr>
            </a:p>
          </p:txBody>
        </p:sp>
        <p:sp>
          <p:nvSpPr>
            <p:cNvPr id="165906" name="Rectangle 17"/>
            <p:cNvSpPr>
              <a:spLocks noChangeArrowheads="1"/>
            </p:cNvSpPr>
            <p:nvPr/>
          </p:nvSpPr>
          <p:spPr bwMode="auto">
            <a:xfrm>
              <a:off x="6289675" y="2849563"/>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120</a:t>
              </a:r>
              <a:endParaRPr lang="en-US" sz="2400">
                <a:solidFill>
                  <a:srgbClr val="000000"/>
                </a:solidFill>
                <a:latin typeface="Times New Roman" pitchFamily="18" charset="0"/>
              </a:endParaRPr>
            </a:p>
          </p:txBody>
        </p:sp>
        <p:sp>
          <p:nvSpPr>
            <p:cNvPr id="165907" name="Rectangle 18"/>
            <p:cNvSpPr>
              <a:spLocks noChangeArrowheads="1"/>
            </p:cNvSpPr>
            <p:nvPr/>
          </p:nvSpPr>
          <p:spPr bwMode="auto">
            <a:xfrm>
              <a:off x="7562850" y="28495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80</a:t>
              </a:r>
              <a:endParaRPr lang="en-US" sz="2400">
                <a:solidFill>
                  <a:srgbClr val="000000"/>
                </a:solidFill>
                <a:latin typeface="Times New Roman" pitchFamily="18" charset="0"/>
              </a:endParaRPr>
            </a:p>
          </p:txBody>
        </p:sp>
        <p:sp>
          <p:nvSpPr>
            <p:cNvPr id="165908" name="Rectangle 19"/>
            <p:cNvSpPr>
              <a:spLocks noChangeArrowheads="1"/>
            </p:cNvSpPr>
            <p:nvPr/>
          </p:nvSpPr>
          <p:spPr bwMode="auto">
            <a:xfrm>
              <a:off x="2386013" y="3200400"/>
              <a:ext cx="1181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Gross profit</a:t>
              </a:r>
              <a:endParaRPr lang="en-US" sz="2400">
                <a:solidFill>
                  <a:srgbClr val="000000"/>
                </a:solidFill>
                <a:latin typeface="Times New Roman" pitchFamily="18" charset="0"/>
              </a:endParaRPr>
            </a:p>
          </p:txBody>
        </p:sp>
        <p:sp>
          <p:nvSpPr>
            <p:cNvPr id="165909" name="Rectangle 20"/>
            <p:cNvSpPr>
              <a:spLocks noChangeArrowheads="1"/>
            </p:cNvSpPr>
            <p:nvPr/>
          </p:nvSpPr>
          <p:spPr bwMode="auto">
            <a:xfrm>
              <a:off x="5145088" y="32004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220</a:t>
              </a:r>
              <a:endParaRPr lang="en-US" sz="2400">
                <a:solidFill>
                  <a:srgbClr val="000000"/>
                </a:solidFill>
                <a:latin typeface="Times New Roman" pitchFamily="18" charset="0"/>
              </a:endParaRPr>
            </a:p>
          </p:txBody>
        </p:sp>
        <p:sp>
          <p:nvSpPr>
            <p:cNvPr id="165910" name="Rectangle 21"/>
            <p:cNvSpPr>
              <a:spLocks noChangeArrowheads="1"/>
            </p:cNvSpPr>
            <p:nvPr/>
          </p:nvSpPr>
          <p:spPr bwMode="auto">
            <a:xfrm>
              <a:off x="6289675" y="32004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120</a:t>
              </a:r>
              <a:endParaRPr lang="en-US" sz="2400">
                <a:solidFill>
                  <a:srgbClr val="000000"/>
                </a:solidFill>
                <a:latin typeface="Times New Roman" pitchFamily="18" charset="0"/>
              </a:endParaRPr>
            </a:p>
          </p:txBody>
        </p:sp>
        <p:sp>
          <p:nvSpPr>
            <p:cNvPr id="165911" name="Rectangle 22"/>
            <p:cNvSpPr>
              <a:spLocks noChangeArrowheads="1"/>
            </p:cNvSpPr>
            <p:nvPr/>
          </p:nvSpPr>
          <p:spPr bwMode="auto">
            <a:xfrm>
              <a:off x="7562850" y="32004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80</a:t>
              </a:r>
              <a:endParaRPr lang="en-US" sz="2400">
                <a:solidFill>
                  <a:srgbClr val="000000"/>
                </a:solidFill>
                <a:latin typeface="Times New Roman" pitchFamily="18" charset="0"/>
              </a:endParaRPr>
            </a:p>
          </p:txBody>
        </p:sp>
        <p:sp>
          <p:nvSpPr>
            <p:cNvPr id="165912" name="Rectangle 23"/>
            <p:cNvSpPr>
              <a:spLocks noChangeArrowheads="1"/>
            </p:cNvSpPr>
            <p:nvPr/>
          </p:nvSpPr>
          <p:spPr bwMode="auto">
            <a:xfrm>
              <a:off x="2386013" y="3557588"/>
              <a:ext cx="1282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Depreciation</a:t>
              </a:r>
              <a:endParaRPr lang="en-US" sz="2400">
                <a:solidFill>
                  <a:srgbClr val="000000"/>
                </a:solidFill>
                <a:latin typeface="Times New Roman" pitchFamily="18" charset="0"/>
              </a:endParaRPr>
            </a:p>
          </p:txBody>
        </p:sp>
        <p:sp>
          <p:nvSpPr>
            <p:cNvPr id="165913" name="Rectangle 24"/>
            <p:cNvSpPr>
              <a:spLocks noChangeArrowheads="1"/>
            </p:cNvSpPr>
            <p:nvPr/>
          </p:nvSpPr>
          <p:spPr bwMode="auto">
            <a:xfrm>
              <a:off x="5275263" y="355758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80</a:t>
              </a:r>
              <a:endParaRPr lang="en-US" sz="2400">
                <a:solidFill>
                  <a:srgbClr val="000000"/>
                </a:solidFill>
                <a:latin typeface="Times New Roman" pitchFamily="18" charset="0"/>
              </a:endParaRPr>
            </a:p>
          </p:txBody>
        </p:sp>
        <p:sp>
          <p:nvSpPr>
            <p:cNvPr id="165914" name="Rectangle 25"/>
            <p:cNvSpPr>
              <a:spLocks noChangeArrowheads="1"/>
            </p:cNvSpPr>
            <p:nvPr/>
          </p:nvSpPr>
          <p:spPr bwMode="auto">
            <a:xfrm>
              <a:off x="6418263" y="355758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80</a:t>
              </a:r>
              <a:endParaRPr lang="en-US" sz="2400">
                <a:solidFill>
                  <a:srgbClr val="000000"/>
                </a:solidFill>
                <a:latin typeface="Times New Roman" pitchFamily="18" charset="0"/>
              </a:endParaRPr>
            </a:p>
          </p:txBody>
        </p:sp>
        <p:sp>
          <p:nvSpPr>
            <p:cNvPr id="165915" name="Rectangle 26"/>
            <p:cNvSpPr>
              <a:spLocks noChangeArrowheads="1"/>
            </p:cNvSpPr>
            <p:nvPr/>
          </p:nvSpPr>
          <p:spPr bwMode="auto">
            <a:xfrm>
              <a:off x="7562850" y="355758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80</a:t>
              </a:r>
              <a:endParaRPr lang="en-US" sz="2400">
                <a:solidFill>
                  <a:srgbClr val="000000"/>
                </a:solidFill>
                <a:latin typeface="Times New Roman" pitchFamily="18" charset="0"/>
              </a:endParaRPr>
            </a:p>
          </p:txBody>
        </p:sp>
        <p:sp>
          <p:nvSpPr>
            <p:cNvPr id="165916" name="Rectangle 27"/>
            <p:cNvSpPr>
              <a:spLocks noChangeArrowheads="1"/>
            </p:cNvSpPr>
            <p:nvPr/>
          </p:nvSpPr>
          <p:spPr bwMode="auto">
            <a:xfrm>
              <a:off x="2386013" y="3916363"/>
              <a:ext cx="161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AU">
                  <a:solidFill>
                    <a:srgbClr val="000000"/>
                  </a:solidFill>
                </a:rPr>
                <a:t>Taxable income</a:t>
              </a:r>
              <a:endParaRPr lang="en-US" sz="2400">
                <a:solidFill>
                  <a:srgbClr val="000000"/>
                </a:solidFill>
                <a:latin typeface="Times New Roman" pitchFamily="18" charset="0"/>
              </a:endParaRPr>
            </a:p>
          </p:txBody>
        </p:sp>
        <p:sp>
          <p:nvSpPr>
            <p:cNvPr id="165917" name="Rectangle 28"/>
            <p:cNvSpPr>
              <a:spLocks noChangeArrowheads="1"/>
            </p:cNvSpPr>
            <p:nvPr/>
          </p:nvSpPr>
          <p:spPr bwMode="auto">
            <a:xfrm>
              <a:off x="5145088" y="3916363"/>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140</a:t>
              </a:r>
              <a:endParaRPr lang="en-US" sz="2400">
                <a:solidFill>
                  <a:srgbClr val="000000"/>
                </a:solidFill>
                <a:latin typeface="Times New Roman" pitchFamily="18" charset="0"/>
              </a:endParaRPr>
            </a:p>
          </p:txBody>
        </p:sp>
        <p:sp>
          <p:nvSpPr>
            <p:cNvPr id="165918" name="Rectangle 29"/>
            <p:cNvSpPr>
              <a:spLocks noChangeArrowheads="1"/>
            </p:cNvSpPr>
            <p:nvPr/>
          </p:nvSpPr>
          <p:spPr bwMode="auto">
            <a:xfrm>
              <a:off x="6418263" y="39163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40</a:t>
              </a:r>
              <a:endParaRPr lang="en-US" sz="2400">
                <a:solidFill>
                  <a:srgbClr val="000000"/>
                </a:solidFill>
                <a:latin typeface="Times New Roman" pitchFamily="18" charset="0"/>
              </a:endParaRPr>
            </a:p>
          </p:txBody>
        </p:sp>
        <p:sp>
          <p:nvSpPr>
            <p:cNvPr id="165919" name="Rectangle 30"/>
            <p:cNvSpPr>
              <a:spLocks noChangeArrowheads="1"/>
            </p:cNvSpPr>
            <p:nvPr/>
          </p:nvSpPr>
          <p:spPr bwMode="auto">
            <a:xfrm>
              <a:off x="7691438" y="39163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0</a:t>
              </a:r>
              <a:endParaRPr lang="en-US" sz="2400">
                <a:solidFill>
                  <a:srgbClr val="000000"/>
                </a:solidFill>
                <a:latin typeface="Times New Roman" pitchFamily="18" charset="0"/>
              </a:endParaRPr>
            </a:p>
          </p:txBody>
        </p:sp>
        <p:sp>
          <p:nvSpPr>
            <p:cNvPr id="165920" name="Rectangle 31"/>
            <p:cNvSpPr>
              <a:spLocks noChangeArrowheads="1"/>
            </p:cNvSpPr>
            <p:nvPr/>
          </p:nvSpPr>
          <p:spPr bwMode="auto">
            <a:xfrm>
              <a:off x="2386013" y="4275138"/>
              <a:ext cx="129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Taxes (25%)</a:t>
              </a:r>
              <a:endParaRPr lang="en-US" sz="2400">
                <a:solidFill>
                  <a:srgbClr val="000000"/>
                </a:solidFill>
                <a:latin typeface="Times New Roman" pitchFamily="18" charset="0"/>
              </a:endParaRPr>
            </a:p>
          </p:txBody>
        </p:sp>
        <p:sp>
          <p:nvSpPr>
            <p:cNvPr id="165921" name="Rectangle 32"/>
            <p:cNvSpPr>
              <a:spLocks noChangeArrowheads="1"/>
            </p:cNvSpPr>
            <p:nvPr/>
          </p:nvSpPr>
          <p:spPr bwMode="auto">
            <a:xfrm>
              <a:off x="5275263" y="427513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35</a:t>
              </a:r>
              <a:endParaRPr lang="en-US" sz="2400">
                <a:solidFill>
                  <a:srgbClr val="000000"/>
                </a:solidFill>
                <a:latin typeface="Times New Roman" pitchFamily="18" charset="0"/>
              </a:endParaRPr>
            </a:p>
          </p:txBody>
        </p:sp>
        <p:sp>
          <p:nvSpPr>
            <p:cNvPr id="165922" name="Rectangle 33"/>
            <p:cNvSpPr>
              <a:spLocks noChangeArrowheads="1"/>
            </p:cNvSpPr>
            <p:nvPr/>
          </p:nvSpPr>
          <p:spPr bwMode="auto">
            <a:xfrm>
              <a:off x="6418263" y="427513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10</a:t>
              </a:r>
              <a:endParaRPr lang="en-US" sz="2400">
                <a:solidFill>
                  <a:srgbClr val="000000"/>
                </a:solidFill>
                <a:latin typeface="Times New Roman" pitchFamily="18" charset="0"/>
              </a:endParaRPr>
            </a:p>
          </p:txBody>
        </p:sp>
        <p:sp>
          <p:nvSpPr>
            <p:cNvPr id="165923" name="Rectangle 34"/>
            <p:cNvSpPr>
              <a:spLocks noChangeArrowheads="1"/>
            </p:cNvSpPr>
            <p:nvPr/>
          </p:nvSpPr>
          <p:spPr bwMode="auto">
            <a:xfrm>
              <a:off x="7691438" y="42751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0</a:t>
              </a:r>
              <a:endParaRPr lang="en-US" sz="2400">
                <a:solidFill>
                  <a:srgbClr val="000000"/>
                </a:solidFill>
                <a:latin typeface="Times New Roman" pitchFamily="18" charset="0"/>
              </a:endParaRPr>
            </a:p>
          </p:txBody>
        </p:sp>
        <p:sp>
          <p:nvSpPr>
            <p:cNvPr id="165924" name="Rectangle 35"/>
            <p:cNvSpPr>
              <a:spLocks noChangeArrowheads="1"/>
            </p:cNvSpPr>
            <p:nvPr/>
          </p:nvSpPr>
          <p:spPr bwMode="auto">
            <a:xfrm>
              <a:off x="2386013" y="4632325"/>
              <a:ext cx="927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Net profit</a:t>
              </a:r>
              <a:endParaRPr lang="en-US" sz="2400">
                <a:solidFill>
                  <a:srgbClr val="000000"/>
                </a:solidFill>
                <a:latin typeface="Times New Roman" pitchFamily="18" charset="0"/>
              </a:endParaRPr>
            </a:p>
          </p:txBody>
        </p:sp>
        <p:sp>
          <p:nvSpPr>
            <p:cNvPr id="165925" name="Rectangle 36"/>
            <p:cNvSpPr>
              <a:spLocks noChangeArrowheads="1"/>
            </p:cNvSpPr>
            <p:nvPr/>
          </p:nvSpPr>
          <p:spPr bwMode="auto">
            <a:xfrm>
              <a:off x="5022850" y="463232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$105</a:t>
              </a:r>
              <a:endParaRPr lang="en-US" sz="2400">
                <a:solidFill>
                  <a:srgbClr val="000000"/>
                </a:solidFill>
                <a:latin typeface="Times New Roman" pitchFamily="18" charset="0"/>
              </a:endParaRPr>
            </a:p>
          </p:txBody>
        </p:sp>
        <p:sp>
          <p:nvSpPr>
            <p:cNvPr id="165926" name="Rectangle 37"/>
            <p:cNvSpPr>
              <a:spLocks noChangeArrowheads="1"/>
            </p:cNvSpPr>
            <p:nvPr/>
          </p:nvSpPr>
          <p:spPr bwMode="auto">
            <a:xfrm>
              <a:off x="6289675" y="4632325"/>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$30</a:t>
              </a:r>
              <a:endParaRPr lang="en-US" sz="2400">
                <a:solidFill>
                  <a:srgbClr val="000000"/>
                </a:solidFill>
                <a:latin typeface="Times New Roman" pitchFamily="18" charset="0"/>
              </a:endParaRPr>
            </a:p>
          </p:txBody>
        </p:sp>
        <p:sp>
          <p:nvSpPr>
            <p:cNvPr id="165927" name="Rectangle 38"/>
            <p:cNvSpPr>
              <a:spLocks noChangeArrowheads="1"/>
            </p:cNvSpPr>
            <p:nvPr/>
          </p:nvSpPr>
          <p:spPr bwMode="auto">
            <a:xfrm>
              <a:off x="7562850" y="46323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rPr>
                <a:t>$0</a:t>
              </a:r>
              <a:endParaRPr lang="en-US" sz="2400">
                <a:solidFill>
                  <a:srgbClr val="000000"/>
                </a:solidFill>
                <a:latin typeface="Times New Roman" pitchFamily="18" charset="0"/>
              </a:endParaRPr>
            </a:p>
          </p:txBody>
        </p:sp>
        <p:sp>
          <p:nvSpPr>
            <p:cNvPr id="165928" name="Line 39"/>
            <p:cNvSpPr>
              <a:spLocks noChangeShapeType="1"/>
            </p:cNvSpPr>
            <p:nvPr/>
          </p:nvSpPr>
          <p:spPr bwMode="auto">
            <a:xfrm>
              <a:off x="5037138" y="3200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29" name="Line 40"/>
            <p:cNvSpPr>
              <a:spLocks noChangeShapeType="1"/>
            </p:cNvSpPr>
            <p:nvPr/>
          </p:nvSpPr>
          <p:spPr bwMode="auto">
            <a:xfrm>
              <a:off x="6180138" y="3200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30" name="Line 41"/>
            <p:cNvSpPr>
              <a:spLocks noChangeShapeType="1"/>
            </p:cNvSpPr>
            <p:nvPr/>
          </p:nvSpPr>
          <p:spPr bwMode="auto">
            <a:xfrm>
              <a:off x="7323138" y="3200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31" name="Line 42"/>
            <p:cNvSpPr>
              <a:spLocks noChangeShapeType="1"/>
            </p:cNvSpPr>
            <p:nvPr/>
          </p:nvSpPr>
          <p:spPr bwMode="auto">
            <a:xfrm>
              <a:off x="5037138" y="3886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32" name="Line 43"/>
            <p:cNvSpPr>
              <a:spLocks noChangeShapeType="1"/>
            </p:cNvSpPr>
            <p:nvPr/>
          </p:nvSpPr>
          <p:spPr bwMode="auto">
            <a:xfrm>
              <a:off x="6180138" y="3886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33" name="Line 44"/>
            <p:cNvSpPr>
              <a:spLocks noChangeShapeType="1"/>
            </p:cNvSpPr>
            <p:nvPr/>
          </p:nvSpPr>
          <p:spPr bwMode="auto">
            <a:xfrm>
              <a:off x="7323138" y="3886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34" name="Line 45"/>
            <p:cNvSpPr>
              <a:spLocks noChangeShapeType="1"/>
            </p:cNvSpPr>
            <p:nvPr/>
          </p:nvSpPr>
          <p:spPr bwMode="auto">
            <a:xfrm>
              <a:off x="5037138" y="4648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35" name="Line 46"/>
            <p:cNvSpPr>
              <a:spLocks noChangeShapeType="1"/>
            </p:cNvSpPr>
            <p:nvPr/>
          </p:nvSpPr>
          <p:spPr bwMode="auto">
            <a:xfrm>
              <a:off x="6180138" y="4648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36" name="Line 47"/>
            <p:cNvSpPr>
              <a:spLocks noChangeShapeType="1"/>
            </p:cNvSpPr>
            <p:nvPr/>
          </p:nvSpPr>
          <p:spPr bwMode="auto">
            <a:xfrm>
              <a:off x="7323138" y="4648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5895" name="Text Box 48"/>
          <p:cNvSpPr txBox="1">
            <a:spLocks noChangeArrowheads="1"/>
          </p:cNvSpPr>
          <p:nvPr/>
        </p:nvSpPr>
        <p:spPr bwMode="auto">
          <a:xfrm>
            <a:off x="2217738" y="52959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spcBef>
                <a:spcPct val="50000"/>
              </a:spcBef>
            </a:pPr>
            <a:r>
              <a:rPr lang="en-US" sz="2400">
                <a:solidFill>
                  <a:srgbClr val="000000"/>
                </a:solidFill>
                <a:latin typeface="Times New Roman" pitchFamily="18" charset="0"/>
              </a:rPr>
              <a:t>Assume initial investment = $240</a:t>
            </a:r>
            <a:endParaRPr lang="en-US">
              <a:solidFill>
                <a:srgbClr val="000000"/>
              </a:solidFill>
              <a:latin typeface="Times New Roman" pitchFamily="18" charset="0"/>
            </a:endParaRPr>
          </a:p>
        </p:txBody>
      </p:sp>
      <p:sp>
        <p:nvSpPr>
          <p:cNvPr id="5" name="Date Placeholder 4"/>
          <p:cNvSpPr>
            <a:spLocks noGrp="1"/>
          </p:cNvSpPr>
          <p:nvPr>
            <p:ph type="dt" sz="quarter" idx="10"/>
          </p:nvPr>
        </p:nvSpPr>
        <p:spPr/>
        <p:txBody>
          <a:bodyPr/>
          <a:lstStyle/>
          <a:p>
            <a:pPr>
              <a:defRPr/>
            </a:pPr>
            <a:fld id="{B2DF7A3C-60C1-4E70-BD0F-73E1B90F88BD}"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defRPr/>
            </a:pPr>
            <a:r>
              <a:rPr lang="en-US" smtClean="0"/>
              <a:t>Example—ARR (</a:t>
            </a:r>
            <a:r>
              <a:rPr lang="en-US" i="1" smtClean="0"/>
              <a:t>continued</a:t>
            </a:r>
            <a:r>
              <a:rPr lang="en-US" smtClean="0"/>
              <a:t>)</a:t>
            </a:r>
          </a:p>
        </p:txBody>
      </p:sp>
      <p:graphicFrame>
        <p:nvGraphicFramePr>
          <p:cNvPr id="166915" name="Object 47"/>
          <p:cNvGraphicFramePr>
            <a:graphicFrameLocks noChangeAspect="1"/>
          </p:cNvGraphicFramePr>
          <p:nvPr/>
        </p:nvGraphicFramePr>
        <p:xfrm>
          <a:off x="1828800" y="1828800"/>
          <a:ext cx="6629400" cy="3594100"/>
        </p:xfrm>
        <a:graphic>
          <a:graphicData uri="http://schemas.openxmlformats.org/presentationml/2006/ole">
            <mc:AlternateContent xmlns:mc="http://schemas.openxmlformats.org/markup-compatibility/2006">
              <mc:Choice xmlns:v="urn:schemas-microsoft-com:vml" Requires="v">
                <p:oleObj spid="_x0000_s166933" name="Equation" r:id="rId4" imgW="3467100" imgH="1879600" progId="Equation.3">
                  <p:embed/>
                </p:oleObj>
              </mc:Choice>
              <mc:Fallback>
                <p:oleObj name="Equation" r:id="rId4" imgW="3467100" imgH="1879600" progId="Equation.3">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828800"/>
                        <a:ext cx="662940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fld id="{E3BD9DA6-EB88-495D-81BC-F7D45713B50A}"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defRPr/>
            </a:pPr>
            <a:r>
              <a:rPr lang="en-US" smtClean="0"/>
              <a:t>Example—ARR (</a:t>
            </a:r>
            <a:r>
              <a:rPr lang="en-US" i="1" smtClean="0"/>
              <a:t>continued</a:t>
            </a:r>
            <a:r>
              <a:rPr lang="en-US" smtClean="0"/>
              <a:t>)</a:t>
            </a:r>
          </a:p>
        </p:txBody>
      </p:sp>
      <p:graphicFrame>
        <p:nvGraphicFramePr>
          <p:cNvPr id="167939" name="Object 4"/>
          <p:cNvGraphicFramePr>
            <a:graphicFrameLocks noChangeAspect="1"/>
          </p:cNvGraphicFramePr>
          <p:nvPr/>
        </p:nvGraphicFramePr>
        <p:xfrm>
          <a:off x="3276600" y="2209800"/>
          <a:ext cx="3352800" cy="2008188"/>
        </p:xfrm>
        <a:graphic>
          <a:graphicData uri="http://schemas.openxmlformats.org/presentationml/2006/ole">
            <mc:AlternateContent xmlns:mc="http://schemas.openxmlformats.org/markup-compatibility/2006">
              <mc:Choice xmlns:v="urn:schemas-microsoft-com:vml" Requires="v">
                <p:oleObj spid="_x0000_s167957" name="Equation" r:id="rId4" imgW="1739900" imgH="1041400" progId="Equation.3">
                  <p:embed/>
                </p:oleObj>
              </mc:Choice>
              <mc:Fallback>
                <p:oleObj name="Equation" r:id="rId4" imgW="1739900" imgH="1041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09800"/>
                        <a:ext cx="3352800" cy="200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fld id="{7283C25C-ECDD-4BDF-8BFE-C00EF38BB4E1}"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GB" sz="2800" dirty="0" smtClean="0"/>
              <a:t>SOLE PROPRIETORSHIP</a:t>
            </a:r>
          </a:p>
          <a:p>
            <a:pPr marL="548640" lvl="1" indent="-182880" eaLnBrk="1" fontAlgn="auto" hangingPunct="1">
              <a:spcAft>
                <a:spcPts val="0"/>
              </a:spcAft>
              <a:defRPr/>
            </a:pPr>
            <a:r>
              <a:rPr lang="en-GB" sz="2400" dirty="0" smtClean="0"/>
              <a:t>A business owned by one person for profit making purposes.</a:t>
            </a:r>
          </a:p>
          <a:p>
            <a:pPr marL="548640" lvl="1" indent="-182880" eaLnBrk="1" fontAlgn="auto" hangingPunct="1">
              <a:spcAft>
                <a:spcPts val="0"/>
              </a:spcAft>
              <a:defRPr/>
            </a:pPr>
            <a:r>
              <a:rPr lang="en-GB" sz="2400" dirty="0" smtClean="0"/>
              <a:t>May be operated by the owner alone with other employees</a:t>
            </a:r>
          </a:p>
          <a:p>
            <a:pPr marL="548640" lvl="1" indent="-182880" eaLnBrk="1" fontAlgn="auto" hangingPunct="1">
              <a:spcAft>
                <a:spcPts val="0"/>
              </a:spcAft>
              <a:defRPr/>
            </a:pPr>
            <a:r>
              <a:rPr lang="en-GB" sz="2400" dirty="0" smtClean="0"/>
              <a:t>Owner has personal liability of debts incurred by the business</a:t>
            </a:r>
            <a:endParaRPr lang="en-GB" sz="2400" dirty="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3" name="Date Placeholder 2"/>
          <p:cNvSpPr>
            <a:spLocks noGrp="1"/>
          </p:cNvSpPr>
          <p:nvPr>
            <p:ph type="dt" sz="quarter" idx="10"/>
          </p:nvPr>
        </p:nvSpPr>
        <p:spPr/>
        <p:txBody>
          <a:bodyPr/>
          <a:lstStyle/>
          <a:p>
            <a:pPr>
              <a:defRPr/>
            </a:pPr>
            <a:fld id="{AB0103C9-A1B9-496E-9346-5166217AED24}"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p:txBody>
          <a:bodyPr/>
          <a:lstStyle/>
          <a:p>
            <a:pPr>
              <a:defRPr/>
            </a:pPr>
            <a:endParaRPr lang="en-US" smtClean="0"/>
          </a:p>
          <a:p>
            <a:pPr>
              <a:defRPr/>
            </a:pPr>
            <a:r>
              <a:rPr lang="en-US" smtClean="0"/>
              <a:t>The measure is not a ‘true’ reflection of return.</a:t>
            </a:r>
          </a:p>
          <a:p>
            <a:pPr>
              <a:defRPr/>
            </a:pPr>
            <a:endParaRPr lang="en-US" smtClean="0"/>
          </a:p>
          <a:p>
            <a:pPr>
              <a:defRPr/>
            </a:pPr>
            <a:r>
              <a:rPr lang="en-US" smtClean="0"/>
              <a:t>Time value is ignored.</a:t>
            </a:r>
          </a:p>
          <a:p>
            <a:pPr>
              <a:defRPr/>
            </a:pPr>
            <a:endParaRPr lang="en-US" smtClean="0"/>
          </a:p>
          <a:p>
            <a:pPr>
              <a:defRPr/>
            </a:pPr>
            <a:r>
              <a:rPr lang="en-US" smtClean="0"/>
              <a:t>Arbitrary determination of target average return.</a:t>
            </a:r>
          </a:p>
          <a:p>
            <a:pPr>
              <a:defRPr/>
            </a:pPr>
            <a:endParaRPr lang="en-US" smtClean="0"/>
          </a:p>
          <a:p>
            <a:pPr>
              <a:defRPr/>
            </a:pPr>
            <a:r>
              <a:rPr lang="en-US" smtClean="0"/>
              <a:t>Uses profit and book value instead of cash flow and market value.</a:t>
            </a:r>
          </a:p>
          <a:p>
            <a:pPr>
              <a:defRPr/>
            </a:pPr>
            <a:endParaRPr lang="en-US" smtClean="0"/>
          </a:p>
        </p:txBody>
      </p:sp>
      <p:sp>
        <p:nvSpPr>
          <p:cNvPr id="212994" name="Rectangle 2"/>
          <p:cNvSpPr>
            <a:spLocks noGrp="1" noChangeArrowheads="1"/>
          </p:cNvSpPr>
          <p:nvPr>
            <p:ph type="title"/>
          </p:nvPr>
        </p:nvSpPr>
        <p:spPr/>
        <p:txBody>
          <a:bodyPr/>
          <a:lstStyle/>
          <a:p>
            <a:pPr>
              <a:defRPr/>
            </a:pPr>
            <a:r>
              <a:rPr lang="en-US" smtClean="0"/>
              <a:t>Disadvantages of ARR</a:t>
            </a:r>
          </a:p>
        </p:txBody>
      </p:sp>
      <p:sp>
        <p:nvSpPr>
          <p:cNvPr id="3" name="Date Placeholder 2"/>
          <p:cNvSpPr>
            <a:spLocks noGrp="1"/>
          </p:cNvSpPr>
          <p:nvPr>
            <p:ph type="dt" sz="quarter" idx="10"/>
          </p:nvPr>
        </p:nvSpPr>
        <p:spPr/>
        <p:txBody>
          <a:bodyPr/>
          <a:lstStyle/>
          <a:p>
            <a:pPr>
              <a:defRPr/>
            </a:pPr>
            <a:fld id="{28BAD1E7-E98C-42E2-8325-A5519B3CD34D}"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p:txBody>
          <a:bodyPr/>
          <a:lstStyle/>
          <a:p>
            <a:pPr>
              <a:defRPr/>
            </a:pPr>
            <a:endParaRPr lang="en-US" smtClean="0"/>
          </a:p>
          <a:p>
            <a:pPr>
              <a:defRPr/>
            </a:pPr>
            <a:r>
              <a:rPr lang="en-US" smtClean="0"/>
              <a:t>Easy to calculate and understand.</a:t>
            </a:r>
          </a:p>
          <a:p>
            <a:pPr>
              <a:defRPr/>
            </a:pPr>
            <a:endParaRPr lang="en-US" smtClean="0"/>
          </a:p>
          <a:p>
            <a:pPr>
              <a:defRPr/>
            </a:pPr>
            <a:r>
              <a:rPr lang="en-US" smtClean="0"/>
              <a:t>Accounting information almost always available.</a:t>
            </a:r>
          </a:p>
        </p:txBody>
      </p:sp>
      <p:sp>
        <p:nvSpPr>
          <p:cNvPr id="214018" name="Rectangle 2"/>
          <p:cNvSpPr>
            <a:spLocks noGrp="1" noChangeArrowheads="1"/>
          </p:cNvSpPr>
          <p:nvPr>
            <p:ph type="title"/>
          </p:nvPr>
        </p:nvSpPr>
        <p:spPr/>
        <p:txBody>
          <a:bodyPr/>
          <a:lstStyle/>
          <a:p>
            <a:pPr>
              <a:defRPr/>
            </a:pPr>
            <a:r>
              <a:rPr lang="en-US" smtClean="0"/>
              <a:t>Advantages of ARR</a:t>
            </a:r>
          </a:p>
        </p:txBody>
      </p:sp>
      <p:sp>
        <p:nvSpPr>
          <p:cNvPr id="3" name="Date Placeholder 2"/>
          <p:cNvSpPr>
            <a:spLocks noGrp="1"/>
          </p:cNvSpPr>
          <p:nvPr>
            <p:ph type="dt" sz="quarter" idx="10"/>
          </p:nvPr>
        </p:nvSpPr>
        <p:spPr/>
        <p:txBody>
          <a:bodyPr/>
          <a:lstStyle/>
          <a:p>
            <a:pPr>
              <a:defRPr/>
            </a:pPr>
            <a:fld id="{0449F02D-7E85-4BD1-A94A-1DF345B0EA5C}"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p:txBody>
          <a:bodyPr/>
          <a:lstStyle/>
          <a:p>
            <a:pPr algn="just">
              <a:defRPr/>
            </a:pPr>
            <a:endParaRPr lang="en-US" smtClean="0"/>
          </a:p>
          <a:p>
            <a:pPr>
              <a:defRPr/>
            </a:pPr>
            <a:r>
              <a:rPr lang="en-US" smtClean="0"/>
              <a:t>Expresses a project’s benefits relative to its initial cost.</a:t>
            </a:r>
          </a:p>
          <a:p>
            <a:pPr>
              <a:defRPr/>
            </a:pPr>
            <a:endParaRPr lang="en-US" smtClean="0"/>
          </a:p>
          <a:p>
            <a:pPr>
              <a:defRPr/>
            </a:pPr>
            <a:endParaRPr lang="en-US" smtClean="0"/>
          </a:p>
          <a:p>
            <a:pPr>
              <a:defRPr/>
            </a:pPr>
            <a:endParaRPr lang="en-US" smtClean="0"/>
          </a:p>
          <a:p>
            <a:pPr>
              <a:defRPr/>
            </a:pPr>
            <a:endParaRPr lang="en-US" smtClean="0"/>
          </a:p>
          <a:p>
            <a:pPr>
              <a:defRPr/>
            </a:pPr>
            <a:endParaRPr lang="en-US" smtClean="0">
              <a:solidFill>
                <a:srgbClr val="666699"/>
              </a:solidFill>
            </a:endParaRPr>
          </a:p>
          <a:p>
            <a:pPr>
              <a:defRPr/>
            </a:pPr>
            <a:r>
              <a:rPr lang="en-US" smtClean="0">
                <a:solidFill>
                  <a:srgbClr val="666699"/>
                </a:solidFill>
              </a:rPr>
              <a:t>Accept a project with a PVI &gt; 1.0.</a:t>
            </a:r>
            <a:endParaRPr lang="en-US" smtClean="0">
              <a:solidFill>
                <a:srgbClr val="0000FF"/>
              </a:solidFill>
            </a:endParaRPr>
          </a:p>
        </p:txBody>
      </p:sp>
      <p:sp>
        <p:nvSpPr>
          <p:cNvPr id="215042" name="Rectangle 2"/>
          <p:cNvSpPr>
            <a:spLocks noGrp="1" noChangeArrowheads="1"/>
          </p:cNvSpPr>
          <p:nvPr>
            <p:ph type="title"/>
          </p:nvPr>
        </p:nvSpPr>
        <p:spPr/>
        <p:txBody>
          <a:bodyPr/>
          <a:lstStyle/>
          <a:p>
            <a:pPr>
              <a:defRPr/>
            </a:pPr>
            <a:r>
              <a:rPr lang="en-US" smtClean="0"/>
              <a:t>Present Value Index (PVI)</a:t>
            </a:r>
          </a:p>
        </p:txBody>
      </p:sp>
      <p:graphicFrame>
        <p:nvGraphicFramePr>
          <p:cNvPr id="171012" name="Object 4"/>
          <p:cNvGraphicFramePr>
            <a:graphicFrameLocks noChangeAspect="1"/>
          </p:cNvGraphicFramePr>
          <p:nvPr/>
        </p:nvGraphicFramePr>
        <p:xfrm>
          <a:off x="1603375" y="2565400"/>
          <a:ext cx="5513388" cy="1198563"/>
        </p:xfrm>
        <a:graphic>
          <a:graphicData uri="http://schemas.openxmlformats.org/presentationml/2006/ole">
            <mc:AlternateContent xmlns:mc="http://schemas.openxmlformats.org/markup-compatibility/2006">
              <mc:Choice xmlns:v="urn:schemas-microsoft-com:vml" Requires="v">
                <p:oleObj spid="_x0000_s171030" name="Equation" r:id="rId4" imgW="1803400" imgH="393700" progId="Equation.3">
                  <p:embed/>
                </p:oleObj>
              </mc:Choice>
              <mc:Fallback>
                <p:oleObj name="Equation" r:id="rId4" imgW="1803400" imgH="393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5" y="2565400"/>
                        <a:ext cx="5513388" cy="11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Date Placeholder 2"/>
          <p:cNvSpPr>
            <a:spLocks noGrp="1"/>
          </p:cNvSpPr>
          <p:nvPr>
            <p:ph type="dt" sz="quarter" idx="10"/>
          </p:nvPr>
        </p:nvSpPr>
        <p:spPr/>
        <p:txBody>
          <a:bodyPr/>
          <a:lstStyle/>
          <a:p>
            <a:pPr>
              <a:defRPr/>
            </a:pPr>
            <a:fld id="{C6600D00-F167-4777-9D68-F16A328841B9}"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defRPr/>
            </a:pPr>
            <a:r>
              <a:rPr lang="en-US" smtClean="0"/>
              <a:t>Example—PVI</a:t>
            </a:r>
          </a:p>
        </p:txBody>
      </p:sp>
      <p:sp>
        <p:nvSpPr>
          <p:cNvPr id="172035" name="Rectangle 6"/>
          <p:cNvSpPr>
            <a:spLocks noChangeArrowheads="1"/>
          </p:cNvSpPr>
          <p:nvPr/>
        </p:nvSpPr>
        <p:spPr bwMode="auto">
          <a:xfrm>
            <a:off x="2057400" y="1905000"/>
            <a:ext cx="6348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Assume you have the following information on Project X:</a:t>
            </a:r>
            <a:endParaRPr lang="en-US" sz="2400">
              <a:solidFill>
                <a:srgbClr val="000000"/>
              </a:solidFill>
              <a:latin typeface="Times New Roman" pitchFamily="18" charset="0"/>
            </a:endParaRPr>
          </a:p>
        </p:txBody>
      </p:sp>
      <p:sp>
        <p:nvSpPr>
          <p:cNvPr id="172036" name="Rectangle 7"/>
          <p:cNvSpPr>
            <a:spLocks noChangeArrowheads="1"/>
          </p:cNvSpPr>
          <p:nvPr/>
        </p:nvSpPr>
        <p:spPr bwMode="auto">
          <a:xfrm>
            <a:off x="2057400" y="2395538"/>
            <a:ext cx="3025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A81900"/>
                </a:solidFill>
              </a:rPr>
              <a:t>Initial investment = –$1100</a:t>
            </a:r>
            <a:endParaRPr lang="en-US" sz="2400">
              <a:solidFill>
                <a:srgbClr val="000000"/>
              </a:solidFill>
              <a:latin typeface="Times New Roman" pitchFamily="18" charset="0"/>
            </a:endParaRPr>
          </a:p>
        </p:txBody>
      </p:sp>
      <p:sp>
        <p:nvSpPr>
          <p:cNvPr id="172037" name="Rectangle 8"/>
          <p:cNvSpPr>
            <a:spLocks noChangeArrowheads="1"/>
          </p:cNvSpPr>
          <p:nvPr/>
        </p:nvSpPr>
        <p:spPr bwMode="auto">
          <a:xfrm>
            <a:off x="5486400" y="2362200"/>
            <a:ext cx="2559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A81900"/>
                </a:solidFill>
              </a:rPr>
              <a:t>Required return = 10%</a:t>
            </a:r>
            <a:endParaRPr lang="en-US" sz="2400">
              <a:solidFill>
                <a:srgbClr val="000000"/>
              </a:solidFill>
              <a:latin typeface="Times New Roman" pitchFamily="18" charset="0"/>
            </a:endParaRPr>
          </a:p>
        </p:txBody>
      </p:sp>
      <p:sp>
        <p:nvSpPr>
          <p:cNvPr id="172038" name="Rectangle 9"/>
          <p:cNvSpPr>
            <a:spLocks noChangeArrowheads="1"/>
          </p:cNvSpPr>
          <p:nvPr/>
        </p:nvSpPr>
        <p:spPr bwMode="auto">
          <a:xfrm>
            <a:off x="2057400" y="2887663"/>
            <a:ext cx="585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Annual cash revenues and expenses are as follows:</a:t>
            </a:r>
            <a:endParaRPr lang="en-US" sz="2400">
              <a:solidFill>
                <a:srgbClr val="000000"/>
              </a:solidFill>
              <a:latin typeface="Times New Roman" pitchFamily="18" charset="0"/>
            </a:endParaRPr>
          </a:p>
        </p:txBody>
      </p:sp>
      <p:sp>
        <p:nvSpPr>
          <p:cNvPr id="172039" name="Rectangle 10"/>
          <p:cNvSpPr>
            <a:spLocks noChangeArrowheads="1"/>
          </p:cNvSpPr>
          <p:nvPr/>
        </p:nvSpPr>
        <p:spPr bwMode="auto">
          <a:xfrm>
            <a:off x="2057400" y="3378200"/>
            <a:ext cx="349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72040" name="Rectangle 11"/>
          <p:cNvSpPr>
            <a:spLocks noChangeArrowheads="1"/>
          </p:cNvSpPr>
          <p:nvPr/>
        </p:nvSpPr>
        <p:spPr bwMode="auto">
          <a:xfrm>
            <a:off x="2411413" y="3378200"/>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u="sng">
                <a:solidFill>
                  <a:srgbClr val="000000"/>
                </a:solidFill>
              </a:rPr>
              <a:t>Year</a:t>
            </a:r>
            <a:endParaRPr lang="en-US" sz="2400">
              <a:solidFill>
                <a:srgbClr val="000000"/>
              </a:solidFill>
              <a:latin typeface="Times New Roman" pitchFamily="18" charset="0"/>
            </a:endParaRPr>
          </a:p>
        </p:txBody>
      </p:sp>
      <p:sp>
        <p:nvSpPr>
          <p:cNvPr id="172041" name="Rectangle 12"/>
          <p:cNvSpPr>
            <a:spLocks noChangeArrowheads="1"/>
          </p:cNvSpPr>
          <p:nvPr/>
        </p:nvSpPr>
        <p:spPr bwMode="auto">
          <a:xfrm>
            <a:off x="2943225" y="33782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u="sng">
                <a:solidFill>
                  <a:srgbClr val="000000"/>
                </a:solidFill>
              </a:rPr>
              <a:t>          Revenues          Expenses</a:t>
            </a:r>
            <a:endParaRPr lang="en-US" sz="2400">
              <a:solidFill>
                <a:srgbClr val="000000"/>
              </a:solidFill>
              <a:latin typeface="Times New Roman" pitchFamily="18" charset="0"/>
            </a:endParaRPr>
          </a:p>
        </p:txBody>
      </p:sp>
      <p:sp>
        <p:nvSpPr>
          <p:cNvPr id="172042" name="Rectangle 13"/>
          <p:cNvSpPr>
            <a:spLocks noChangeArrowheads="1"/>
          </p:cNvSpPr>
          <p:nvPr/>
        </p:nvSpPr>
        <p:spPr bwMode="auto">
          <a:xfrm>
            <a:off x="2057400" y="3860800"/>
            <a:ext cx="839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1   </a:t>
            </a:r>
            <a:endParaRPr lang="en-US" sz="2400">
              <a:solidFill>
                <a:srgbClr val="000000"/>
              </a:solidFill>
              <a:latin typeface="Times New Roman" pitchFamily="18" charset="0"/>
            </a:endParaRPr>
          </a:p>
        </p:txBody>
      </p:sp>
      <p:sp>
        <p:nvSpPr>
          <p:cNvPr id="172043" name="Rectangle 14"/>
          <p:cNvSpPr>
            <a:spLocks noChangeArrowheads="1"/>
          </p:cNvSpPr>
          <p:nvPr/>
        </p:nvSpPr>
        <p:spPr bwMode="auto">
          <a:xfrm>
            <a:off x="2900363" y="38608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72044" name="Rectangle 15"/>
          <p:cNvSpPr>
            <a:spLocks noChangeArrowheads="1"/>
          </p:cNvSpPr>
          <p:nvPr/>
        </p:nvSpPr>
        <p:spPr bwMode="auto">
          <a:xfrm>
            <a:off x="3743325" y="3860800"/>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666699"/>
                </a:solidFill>
              </a:rPr>
              <a:t>$1000</a:t>
            </a:r>
            <a:endParaRPr lang="en-US" sz="2400">
              <a:solidFill>
                <a:srgbClr val="000000"/>
              </a:solidFill>
              <a:latin typeface="Times New Roman" pitchFamily="18" charset="0"/>
            </a:endParaRPr>
          </a:p>
        </p:txBody>
      </p:sp>
      <p:sp>
        <p:nvSpPr>
          <p:cNvPr id="172045" name="Rectangle 16"/>
          <p:cNvSpPr>
            <a:spLocks noChangeArrowheads="1"/>
          </p:cNvSpPr>
          <p:nvPr/>
        </p:nvSpPr>
        <p:spPr bwMode="auto">
          <a:xfrm>
            <a:off x="5110163" y="3860800"/>
            <a:ext cx="119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4A94"/>
                </a:solidFill>
              </a:rPr>
              <a:t>         </a:t>
            </a:r>
            <a:r>
              <a:rPr lang="en-US" sz="2000">
                <a:solidFill>
                  <a:srgbClr val="666699"/>
                </a:solidFill>
              </a:rPr>
              <a:t>$500</a:t>
            </a:r>
            <a:endParaRPr lang="en-US" sz="2400">
              <a:solidFill>
                <a:srgbClr val="000000"/>
              </a:solidFill>
              <a:latin typeface="Times New Roman" pitchFamily="18" charset="0"/>
            </a:endParaRPr>
          </a:p>
        </p:txBody>
      </p:sp>
      <p:sp>
        <p:nvSpPr>
          <p:cNvPr id="172046" name="Rectangle 17"/>
          <p:cNvSpPr>
            <a:spLocks noChangeArrowheads="1"/>
          </p:cNvSpPr>
          <p:nvPr/>
        </p:nvSpPr>
        <p:spPr bwMode="auto">
          <a:xfrm>
            <a:off x="2057400" y="4225925"/>
            <a:ext cx="839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2   </a:t>
            </a:r>
            <a:endParaRPr lang="en-US" sz="2400">
              <a:solidFill>
                <a:srgbClr val="000000"/>
              </a:solidFill>
              <a:latin typeface="Times New Roman" pitchFamily="18" charset="0"/>
            </a:endParaRPr>
          </a:p>
        </p:txBody>
      </p:sp>
      <p:sp>
        <p:nvSpPr>
          <p:cNvPr id="172047" name="Rectangle 18"/>
          <p:cNvSpPr>
            <a:spLocks noChangeArrowheads="1"/>
          </p:cNvSpPr>
          <p:nvPr/>
        </p:nvSpPr>
        <p:spPr bwMode="auto">
          <a:xfrm>
            <a:off x="2900363" y="4225925"/>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rPr>
              <a:t>              </a:t>
            </a:r>
            <a:endParaRPr lang="en-US" sz="2400">
              <a:solidFill>
                <a:srgbClr val="000000"/>
              </a:solidFill>
              <a:latin typeface="Times New Roman" pitchFamily="18" charset="0"/>
            </a:endParaRPr>
          </a:p>
        </p:txBody>
      </p:sp>
      <p:sp>
        <p:nvSpPr>
          <p:cNvPr id="172048" name="Rectangle 19"/>
          <p:cNvSpPr>
            <a:spLocks noChangeArrowheads="1"/>
          </p:cNvSpPr>
          <p:nvPr/>
        </p:nvSpPr>
        <p:spPr bwMode="auto">
          <a:xfrm>
            <a:off x="3887788" y="422592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666699"/>
                </a:solidFill>
              </a:rPr>
              <a:t>2000</a:t>
            </a:r>
            <a:endParaRPr lang="en-US" sz="2400">
              <a:solidFill>
                <a:srgbClr val="000000"/>
              </a:solidFill>
              <a:latin typeface="Times New Roman" pitchFamily="18" charset="0"/>
            </a:endParaRPr>
          </a:p>
        </p:txBody>
      </p:sp>
      <p:sp>
        <p:nvSpPr>
          <p:cNvPr id="172049" name="Rectangle 20"/>
          <p:cNvSpPr>
            <a:spLocks noChangeArrowheads="1"/>
          </p:cNvSpPr>
          <p:nvPr/>
        </p:nvSpPr>
        <p:spPr bwMode="auto">
          <a:xfrm>
            <a:off x="5110163" y="4225925"/>
            <a:ext cx="119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a:solidFill>
                  <a:srgbClr val="666699"/>
                </a:solidFill>
              </a:rPr>
              <a:t>         1000</a:t>
            </a:r>
            <a:endParaRPr lang="en-US" sz="2400">
              <a:solidFill>
                <a:srgbClr val="000000"/>
              </a:solidFill>
              <a:latin typeface="Times New Roman" pitchFamily="18" charset="0"/>
            </a:endParaRPr>
          </a:p>
        </p:txBody>
      </p:sp>
      <p:sp>
        <p:nvSpPr>
          <p:cNvPr id="4" name="Date Placeholder 3"/>
          <p:cNvSpPr>
            <a:spLocks noGrp="1"/>
          </p:cNvSpPr>
          <p:nvPr>
            <p:ph type="dt" sz="quarter" idx="10"/>
          </p:nvPr>
        </p:nvSpPr>
        <p:spPr/>
        <p:txBody>
          <a:bodyPr/>
          <a:lstStyle/>
          <a:p>
            <a:pPr>
              <a:defRPr/>
            </a:pPr>
            <a:fld id="{88E5A641-C9BB-404E-AB23-34821F421DEB}"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20"/>
          <p:cNvSpPr>
            <a:spLocks noGrp="1" noChangeArrowheads="1"/>
          </p:cNvSpPr>
          <p:nvPr>
            <p:ph idx="1"/>
          </p:nvPr>
        </p:nvSpPr>
        <p:spPr/>
        <p:txBody>
          <a:bodyPr/>
          <a:lstStyle/>
          <a:p>
            <a:pPr>
              <a:defRPr/>
            </a:pPr>
            <a:endParaRPr lang="en-AU" smtClean="0"/>
          </a:p>
          <a:p>
            <a:pPr>
              <a:defRPr/>
            </a:pPr>
            <a:endParaRPr lang="en-AU" smtClean="0"/>
          </a:p>
        </p:txBody>
      </p:sp>
      <p:sp>
        <p:nvSpPr>
          <p:cNvPr id="217090" name="Rectangle 2"/>
          <p:cNvSpPr>
            <a:spLocks noGrp="1" noChangeArrowheads="1"/>
          </p:cNvSpPr>
          <p:nvPr>
            <p:ph type="title"/>
          </p:nvPr>
        </p:nvSpPr>
        <p:spPr/>
        <p:txBody>
          <a:bodyPr/>
          <a:lstStyle/>
          <a:p>
            <a:pPr>
              <a:defRPr/>
            </a:pPr>
            <a:r>
              <a:rPr lang="en-US" smtClean="0"/>
              <a:t>Example—PVI (</a:t>
            </a:r>
            <a:r>
              <a:rPr lang="en-US" i="1" smtClean="0"/>
              <a:t>continued</a:t>
            </a:r>
            <a:r>
              <a:rPr lang="en-US" smtClean="0"/>
              <a:t>)</a:t>
            </a:r>
          </a:p>
        </p:txBody>
      </p:sp>
      <p:graphicFrame>
        <p:nvGraphicFramePr>
          <p:cNvPr id="173060" name="Object 19"/>
          <p:cNvGraphicFramePr>
            <a:graphicFrameLocks noChangeAspect="1"/>
          </p:cNvGraphicFramePr>
          <p:nvPr/>
        </p:nvGraphicFramePr>
        <p:xfrm>
          <a:off x="3124200" y="1676400"/>
          <a:ext cx="3130550" cy="2646363"/>
        </p:xfrm>
        <a:graphic>
          <a:graphicData uri="http://schemas.openxmlformats.org/presentationml/2006/ole">
            <mc:AlternateContent xmlns:mc="http://schemas.openxmlformats.org/markup-compatibility/2006">
              <mc:Choice xmlns:v="urn:schemas-microsoft-com:vml" Requires="v">
                <p:oleObj spid="_x0000_s173079" name="Equation" r:id="rId4" imgW="1231366" imgH="1040948" progId="Equation.3">
                  <p:embed/>
                </p:oleObj>
              </mc:Choice>
              <mc:Fallback>
                <p:oleObj name="Equation" r:id="rId4" imgW="1231366" imgH="1040948"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76400"/>
                        <a:ext cx="3130550" cy="264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1" name="Rectangle 21"/>
          <p:cNvSpPr>
            <a:spLocks noChangeArrowheads="1"/>
          </p:cNvSpPr>
          <p:nvPr/>
        </p:nvSpPr>
        <p:spPr bwMode="auto">
          <a:xfrm>
            <a:off x="1692275" y="4484688"/>
            <a:ext cx="58324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buClr>
                <a:srgbClr val="000000"/>
              </a:buClr>
              <a:buSzPct val="90000"/>
            </a:pPr>
            <a:r>
              <a:rPr kumimoji="1" lang="en-US" sz="2000" b="1">
                <a:solidFill>
                  <a:srgbClr val="000000"/>
                </a:solidFill>
                <a:latin typeface="Times New Roman" pitchFamily="18" charset="0"/>
              </a:rPr>
              <a:t>Net Present Value Index</a:t>
            </a:r>
          </a:p>
          <a:p>
            <a:pPr eaLnBrk="0" hangingPunct="0">
              <a:spcBef>
                <a:spcPct val="20000"/>
              </a:spcBef>
              <a:buClr>
                <a:srgbClr val="000000"/>
              </a:buClr>
              <a:buSzPct val="90000"/>
            </a:pPr>
            <a:r>
              <a:rPr kumimoji="1" lang="en-US" sz="2000" b="1">
                <a:solidFill>
                  <a:srgbClr val="000000"/>
                </a:solidFill>
                <a:latin typeface="Times New Roman" pitchFamily="18" charset="0"/>
              </a:rPr>
              <a:t>= </a:t>
            </a:r>
            <a:r>
              <a:rPr kumimoji="1" lang="en-US" sz="2000" b="1" u="sng">
                <a:solidFill>
                  <a:srgbClr val="000000"/>
                </a:solidFill>
                <a:latin typeface="Times New Roman" pitchFamily="18" charset="0"/>
              </a:rPr>
              <a:t>181</a:t>
            </a:r>
          </a:p>
          <a:p>
            <a:pPr eaLnBrk="0" hangingPunct="0">
              <a:spcBef>
                <a:spcPct val="20000"/>
              </a:spcBef>
              <a:buClr>
                <a:srgbClr val="000000"/>
              </a:buClr>
              <a:buSzPct val="90000"/>
            </a:pPr>
            <a:r>
              <a:rPr kumimoji="1" lang="en-US" sz="2000" b="1">
                <a:solidFill>
                  <a:srgbClr val="000000"/>
                </a:solidFill>
                <a:latin typeface="Times New Roman" pitchFamily="18" charset="0"/>
              </a:rPr>
              <a:t>   1100</a:t>
            </a:r>
          </a:p>
          <a:p>
            <a:pPr eaLnBrk="0" hangingPunct="0">
              <a:spcBef>
                <a:spcPct val="20000"/>
              </a:spcBef>
              <a:buClr>
                <a:srgbClr val="000000"/>
              </a:buClr>
              <a:buSzPct val="90000"/>
            </a:pPr>
            <a:r>
              <a:rPr kumimoji="1" lang="en-US" sz="2000" b="1">
                <a:solidFill>
                  <a:srgbClr val="000000"/>
                </a:solidFill>
                <a:latin typeface="Times New Roman" pitchFamily="18" charset="0"/>
              </a:rPr>
              <a:t>= 0.1645</a:t>
            </a:r>
            <a:endParaRPr kumimoji="1" lang="en-US" sz="1600" b="1">
              <a:solidFill>
                <a:srgbClr val="000000"/>
              </a:solidFill>
              <a:latin typeface="Times New Roman" pitchFamily="18" charset="0"/>
            </a:endParaRPr>
          </a:p>
        </p:txBody>
      </p:sp>
      <p:sp>
        <p:nvSpPr>
          <p:cNvPr id="3" name="Date Placeholder 2"/>
          <p:cNvSpPr>
            <a:spLocks noGrp="1"/>
          </p:cNvSpPr>
          <p:nvPr>
            <p:ph type="dt" sz="quarter" idx="10"/>
          </p:nvPr>
        </p:nvSpPr>
        <p:spPr/>
        <p:txBody>
          <a:bodyPr/>
          <a:lstStyle/>
          <a:p>
            <a:pPr>
              <a:defRPr/>
            </a:pPr>
            <a:fld id="{CB4B8F19-C35F-4CE4-9BF9-639A3BDDBC1C}"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5" name="Rectangle 3"/>
          <p:cNvSpPr>
            <a:spLocks noGrp="1" noChangeArrowheads="1"/>
          </p:cNvSpPr>
          <p:nvPr>
            <p:ph idx="1"/>
          </p:nvPr>
        </p:nvSpPr>
        <p:spPr/>
        <p:txBody>
          <a:bodyPr/>
          <a:lstStyle/>
          <a:p>
            <a:pPr algn="just">
              <a:defRPr/>
            </a:pPr>
            <a:endParaRPr lang="en-US" smtClean="0"/>
          </a:p>
          <a:p>
            <a:pPr>
              <a:buFontTx/>
              <a:buNone/>
              <a:defRPr/>
            </a:pPr>
            <a:r>
              <a:rPr lang="en-US" smtClean="0">
                <a:solidFill>
                  <a:srgbClr val="666699"/>
                </a:solidFill>
              </a:rPr>
              <a:t>Is this a good project? If so, why?</a:t>
            </a:r>
            <a:endParaRPr lang="en-US" smtClean="0"/>
          </a:p>
          <a:p>
            <a:pPr>
              <a:defRPr/>
            </a:pPr>
            <a:endParaRPr lang="en-US" smtClean="0"/>
          </a:p>
          <a:p>
            <a:pPr>
              <a:defRPr/>
            </a:pPr>
            <a:r>
              <a:rPr lang="en-US" i="1" smtClean="0"/>
              <a:t>This is a good project because the present value of the inflows exceeds the outlay.</a:t>
            </a:r>
          </a:p>
          <a:p>
            <a:pPr>
              <a:defRPr/>
            </a:pPr>
            <a:endParaRPr lang="en-US" i="1" smtClean="0"/>
          </a:p>
          <a:p>
            <a:pPr>
              <a:defRPr/>
            </a:pPr>
            <a:r>
              <a:rPr lang="en-US" i="1" smtClean="0"/>
              <a:t>Each dollar invested generates $1.1645 in value or $0.1645 in NPV.</a:t>
            </a:r>
            <a:endParaRPr lang="en-US" i="1" smtClean="0">
              <a:solidFill>
                <a:srgbClr val="0000FF"/>
              </a:solidFill>
            </a:endParaRPr>
          </a:p>
        </p:txBody>
      </p:sp>
      <p:sp>
        <p:nvSpPr>
          <p:cNvPr id="218114" name="Rectangle 2"/>
          <p:cNvSpPr>
            <a:spLocks noGrp="1" noChangeArrowheads="1"/>
          </p:cNvSpPr>
          <p:nvPr>
            <p:ph type="title"/>
          </p:nvPr>
        </p:nvSpPr>
        <p:spPr/>
        <p:txBody>
          <a:bodyPr/>
          <a:lstStyle/>
          <a:p>
            <a:pPr>
              <a:defRPr/>
            </a:pPr>
            <a:r>
              <a:rPr lang="en-US" smtClean="0"/>
              <a:t>Example—PVI (</a:t>
            </a:r>
            <a:r>
              <a:rPr lang="en-US" i="1" smtClean="0"/>
              <a:t>continued</a:t>
            </a:r>
            <a:r>
              <a:rPr lang="en-US" smtClean="0"/>
              <a:t>)</a:t>
            </a:r>
          </a:p>
        </p:txBody>
      </p:sp>
      <p:sp>
        <p:nvSpPr>
          <p:cNvPr id="3" name="Date Placeholder 2"/>
          <p:cNvSpPr>
            <a:spLocks noGrp="1"/>
          </p:cNvSpPr>
          <p:nvPr>
            <p:ph type="dt" sz="quarter" idx="10"/>
          </p:nvPr>
        </p:nvSpPr>
        <p:spPr/>
        <p:txBody>
          <a:bodyPr/>
          <a:lstStyle/>
          <a:p>
            <a:pPr>
              <a:defRPr/>
            </a:pPr>
            <a:fld id="{E739692F-CF12-4CF5-A16A-43467D2765B3}"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a:xfrm>
            <a:off x="381000" y="1719263"/>
            <a:ext cx="4191000" cy="4406900"/>
          </a:xfrm>
        </p:spPr>
        <p:txBody>
          <a:bodyPr/>
          <a:lstStyle/>
          <a:p>
            <a:pPr>
              <a:defRPr/>
            </a:pPr>
            <a:r>
              <a:rPr lang="en-US" dirty="0" smtClean="0"/>
              <a:t>Advantages</a:t>
            </a:r>
          </a:p>
          <a:p>
            <a:pPr>
              <a:defRPr/>
            </a:pPr>
            <a:endParaRPr lang="en-US" dirty="0" smtClean="0"/>
          </a:p>
          <a:p>
            <a:pPr>
              <a:buFontTx/>
              <a:buNone/>
              <a:defRPr/>
            </a:pPr>
            <a:r>
              <a:rPr lang="en-US" dirty="0" smtClean="0"/>
              <a:t>-	Closely related to NPV, generally leading to identical decisions.</a:t>
            </a:r>
          </a:p>
          <a:p>
            <a:pPr>
              <a:buFontTx/>
              <a:buNone/>
              <a:defRPr/>
            </a:pPr>
            <a:endParaRPr lang="en-US" dirty="0" smtClean="0"/>
          </a:p>
          <a:p>
            <a:pPr>
              <a:buFontTx/>
              <a:buNone/>
              <a:defRPr/>
            </a:pPr>
            <a:r>
              <a:rPr lang="en-US" dirty="0" smtClean="0"/>
              <a:t>-	Easy to understand.</a:t>
            </a:r>
          </a:p>
          <a:p>
            <a:pPr>
              <a:buFontTx/>
              <a:buNone/>
              <a:defRPr/>
            </a:pPr>
            <a:endParaRPr lang="en-US" dirty="0" smtClean="0"/>
          </a:p>
          <a:p>
            <a:pPr>
              <a:buFontTx/>
              <a:buNone/>
              <a:defRPr/>
            </a:pPr>
            <a:r>
              <a:rPr lang="en-US" dirty="0" smtClean="0"/>
              <a:t>-	May be useful when available investment funds are limited.</a:t>
            </a:r>
          </a:p>
          <a:p>
            <a:pPr>
              <a:buFontTx/>
              <a:buNone/>
              <a:defRPr/>
            </a:pPr>
            <a:endParaRPr lang="en-AU" dirty="0" smtClean="0"/>
          </a:p>
        </p:txBody>
      </p:sp>
      <p:sp>
        <p:nvSpPr>
          <p:cNvPr id="219138" name="Rectangle 2"/>
          <p:cNvSpPr>
            <a:spLocks noGrp="1" noChangeArrowheads="1"/>
          </p:cNvSpPr>
          <p:nvPr>
            <p:ph type="title"/>
          </p:nvPr>
        </p:nvSpPr>
        <p:spPr/>
        <p:txBody>
          <a:bodyPr/>
          <a:lstStyle/>
          <a:p>
            <a:pPr>
              <a:defRPr/>
            </a:pPr>
            <a:r>
              <a:rPr lang="en-US" smtClean="0"/>
              <a:t>Advantages and Disadvantages of PVI (and NPVI)</a:t>
            </a:r>
            <a:endParaRPr lang="en-AU" smtClean="0"/>
          </a:p>
        </p:txBody>
      </p:sp>
      <p:sp>
        <p:nvSpPr>
          <p:cNvPr id="219140" name="Rectangle 4"/>
          <p:cNvSpPr>
            <a:spLocks noGrp="1" noChangeArrowheads="1"/>
          </p:cNvSpPr>
          <p:nvPr>
            <p:ph sz="half" idx="4294967295"/>
          </p:nvPr>
        </p:nvSpPr>
        <p:spPr>
          <a:xfrm>
            <a:off x="5105400" y="1981200"/>
            <a:ext cx="4038600" cy="4406900"/>
          </a:xfrm>
        </p:spPr>
        <p:txBody>
          <a:bodyPr/>
          <a:lstStyle/>
          <a:p>
            <a:pPr>
              <a:defRPr/>
            </a:pPr>
            <a:r>
              <a:rPr lang="en-US" dirty="0" smtClean="0"/>
              <a:t>Disadvantages</a:t>
            </a:r>
          </a:p>
          <a:p>
            <a:pPr>
              <a:defRPr/>
            </a:pPr>
            <a:endParaRPr lang="en-US" dirty="0" smtClean="0"/>
          </a:p>
          <a:p>
            <a:pPr>
              <a:buFontTx/>
              <a:buNone/>
              <a:defRPr/>
            </a:pPr>
            <a:r>
              <a:rPr lang="en-US" sz="1600" b="1" dirty="0" smtClean="0"/>
              <a:t>-	</a:t>
            </a:r>
            <a:r>
              <a:rPr lang="en-US" dirty="0" smtClean="0"/>
              <a:t>May lead to incorrect decisions in comparisons of mutually exclusive investments.</a:t>
            </a:r>
            <a:endParaRPr lang="en-AU" b="1" dirty="0" smtClean="0"/>
          </a:p>
        </p:txBody>
      </p:sp>
      <p:sp>
        <p:nvSpPr>
          <p:cNvPr id="3" name="Date Placeholder 2"/>
          <p:cNvSpPr>
            <a:spLocks noGrp="1"/>
          </p:cNvSpPr>
          <p:nvPr>
            <p:ph type="dt" sz="quarter" idx="10"/>
          </p:nvPr>
        </p:nvSpPr>
        <p:spPr/>
        <p:txBody>
          <a:bodyPr/>
          <a:lstStyle/>
          <a:p>
            <a:pPr>
              <a:defRPr/>
            </a:pPr>
            <a:fld id="{104ACBD0-4018-426E-A583-C936B5157278}"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p:txBody>
          <a:bodyPr/>
          <a:lstStyle/>
          <a:p>
            <a:pPr>
              <a:defRPr/>
            </a:pPr>
            <a:r>
              <a:rPr lang="en-US" smtClean="0"/>
              <a:t>We should consider several investment criteria when making decisions.</a:t>
            </a:r>
          </a:p>
          <a:p>
            <a:pPr>
              <a:defRPr/>
            </a:pPr>
            <a:endParaRPr lang="en-US" smtClean="0"/>
          </a:p>
          <a:p>
            <a:pPr>
              <a:defRPr/>
            </a:pPr>
            <a:r>
              <a:rPr lang="en-US" smtClean="0"/>
              <a:t>NPV and IRR are the most commonly used primary investment criteria.</a:t>
            </a:r>
          </a:p>
          <a:p>
            <a:pPr>
              <a:defRPr/>
            </a:pPr>
            <a:endParaRPr lang="en-US" smtClean="0"/>
          </a:p>
          <a:p>
            <a:pPr>
              <a:defRPr/>
            </a:pPr>
            <a:r>
              <a:rPr lang="en-US" smtClean="0"/>
              <a:t>Payback is a commonly used secondary investment criteria.</a:t>
            </a:r>
            <a:endParaRPr lang="en-AU" smtClean="0"/>
          </a:p>
        </p:txBody>
      </p:sp>
      <p:sp>
        <p:nvSpPr>
          <p:cNvPr id="220162" name="Rectangle 2"/>
          <p:cNvSpPr>
            <a:spLocks noGrp="1" noChangeArrowheads="1"/>
          </p:cNvSpPr>
          <p:nvPr>
            <p:ph type="title"/>
          </p:nvPr>
        </p:nvSpPr>
        <p:spPr/>
        <p:txBody>
          <a:bodyPr/>
          <a:lstStyle/>
          <a:p>
            <a:pPr>
              <a:defRPr/>
            </a:pPr>
            <a:r>
              <a:rPr lang="en-US" smtClean="0"/>
              <a:t>Capital Budgeting in Practice</a:t>
            </a:r>
            <a:endParaRPr lang="en-AU" smtClean="0"/>
          </a:p>
        </p:txBody>
      </p:sp>
      <p:sp>
        <p:nvSpPr>
          <p:cNvPr id="3" name="Date Placeholder 2"/>
          <p:cNvSpPr>
            <a:spLocks noGrp="1"/>
          </p:cNvSpPr>
          <p:nvPr>
            <p:ph type="dt" sz="quarter" idx="10"/>
          </p:nvPr>
        </p:nvSpPr>
        <p:spPr/>
        <p:txBody>
          <a:bodyPr/>
          <a:lstStyle/>
          <a:p>
            <a:pPr>
              <a:defRPr/>
            </a:pPr>
            <a:fld id="{8D015844-DCAB-4F81-97DD-B9D625E381D4}" type="datetime1">
              <a:rPr lang="en-US"/>
              <a:pPr>
                <a:defRPr/>
              </a:pPr>
              <a:t>2/17/2015</a:t>
            </a:fld>
            <a:endParaRPr lang="en-US"/>
          </a:p>
        </p:txBody>
      </p:sp>
    </p:spTree>
  </p:cSld>
  <p:clrMapOvr>
    <a:masterClrMapping/>
  </p:clrMapOvr>
  <p:transition spd="slow"/>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800" dirty="0" smtClean="0"/>
              <a:t>Project X is a new type of audiophile-grade stereo amplifier. We think we can sell 500 units per year at a price of 10 </a:t>
            </a:r>
            <a:r>
              <a:rPr lang="en-US" sz="2800" dirty="0" err="1" smtClean="0"/>
              <a:t>cedis</a:t>
            </a:r>
            <a:r>
              <a:rPr lang="en-US" sz="2800" dirty="0" smtClean="0"/>
              <a:t> each. Variable costs will run about 5 </a:t>
            </a:r>
            <a:r>
              <a:rPr lang="en-US" sz="2800" dirty="0" err="1" smtClean="0"/>
              <a:t>cedis</a:t>
            </a:r>
            <a:r>
              <a:rPr lang="en-US" sz="2800" dirty="0" smtClean="0"/>
              <a:t> per unit, and the product should have a four year life. Fixed costs for the project will run about 610 </a:t>
            </a:r>
            <a:r>
              <a:rPr lang="en-US" sz="2800" dirty="0" err="1" smtClean="0"/>
              <a:t>cedis</a:t>
            </a:r>
            <a:r>
              <a:rPr lang="en-US" sz="2800" dirty="0" smtClean="0"/>
              <a:t> per year. Further, we will need to invest a total of 1100 </a:t>
            </a:r>
            <a:r>
              <a:rPr lang="en-US" sz="2800" dirty="0" err="1" smtClean="0"/>
              <a:t>cedis</a:t>
            </a:r>
            <a:r>
              <a:rPr lang="en-US" sz="2800" dirty="0" smtClean="0"/>
              <a:t> in manufacturing equipment. </a:t>
            </a:r>
            <a:endParaRPr lang="en-US" sz="2800" dirty="0"/>
          </a:p>
        </p:txBody>
      </p:sp>
      <p:sp>
        <p:nvSpPr>
          <p:cNvPr id="3" name="Title 2"/>
          <p:cNvSpPr>
            <a:spLocks noGrp="1"/>
          </p:cNvSpPr>
          <p:nvPr>
            <p:ph type="title"/>
          </p:nvPr>
        </p:nvSpPr>
        <p:spPr/>
        <p:txBody>
          <a:bodyPr/>
          <a:lstStyle/>
          <a:p>
            <a:pPr>
              <a:defRPr/>
            </a:pPr>
            <a:r>
              <a:rPr lang="en-US" dirty="0" smtClean="0"/>
              <a:t>Trial question on investment appraisal</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3200" dirty="0" smtClean="0"/>
              <a:t>This equipment will be depreciated over the four years using the straight line method. In four years the equipment will be worth about half what we paid for it. We will have to invest 900 </a:t>
            </a:r>
            <a:r>
              <a:rPr lang="en-US" sz="3200" dirty="0" err="1" smtClean="0"/>
              <a:t>cedis</a:t>
            </a:r>
            <a:r>
              <a:rPr lang="en-US" sz="3200" dirty="0" smtClean="0"/>
              <a:t> in net working capital at </a:t>
            </a:r>
            <a:r>
              <a:rPr lang="en-US" sz="3200" dirty="0"/>
              <a:t>t</a:t>
            </a:r>
            <a:r>
              <a:rPr lang="en-US" sz="3200" dirty="0" smtClean="0"/>
              <a:t>he start  of the project. After that net working capital requirements will be 30% of sales.</a:t>
            </a:r>
          </a:p>
          <a:p>
            <a:pPr>
              <a:defRPr/>
            </a:pPr>
            <a:endParaRPr lang="en-US" sz="3200" dirty="0"/>
          </a:p>
        </p:txBody>
      </p:sp>
      <p:sp>
        <p:nvSpPr>
          <p:cNvPr id="3" name="Title 2"/>
          <p:cNvSpPr>
            <a:spLocks noGrp="1"/>
          </p:cNvSpPr>
          <p:nvPr>
            <p:ph type="title"/>
          </p:nvPr>
        </p:nvSpPr>
        <p:spPr/>
        <p:txBody>
          <a:bodyPr/>
          <a:lstStyle/>
          <a:p>
            <a:pPr>
              <a:defRPr/>
            </a:pPr>
            <a:r>
              <a:rPr lang="en-US" dirty="0" smtClean="0"/>
              <a:t>Trial question on investment appraisal</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pPr eaLnBrk="1" fontAlgn="auto" hangingPunct="1">
              <a:spcAft>
                <a:spcPts val="0"/>
              </a:spcAft>
              <a:defRPr/>
            </a:pPr>
            <a:r>
              <a:rPr lang="en-GB" dirty="0" smtClean="0"/>
              <a:t>ADVANTAGES</a:t>
            </a:r>
            <a:endParaRPr lang="en-GB" dirty="0"/>
          </a:p>
        </p:txBody>
      </p:sp>
      <p:sp>
        <p:nvSpPr>
          <p:cNvPr id="2" name="Content Placeholder 1"/>
          <p:cNvSpPr>
            <a:spLocks noGrp="1"/>
          </p:cNvSpPr>
          <p:nvPr>
            <p:ph sz="half" idx="2"/>
          </p:nvPr>
        </p:nvSpPr>
        <p:spPr>
          <a:xfrm>
            <a:off x="457200" y="2438400"/>
            <a:ext cx="4040188" cy="3687763"/>
          </a:xfrm>
        </p:spPr>
        <p:txBody>
          <a:bodyPr/>
          <a:lstStyle/>
          <a:p>
            <a:pPr marL="568325" lvl="1" indent="-223838" defTabSz="809625" eaLnBrk="1" fontAlgn="auto" hangingPunct="1">
              <a:spcAft>
                <a:spcPts val="0"/>
              </a:spcAft>
              <a:defRPr/>
            </a:pPr>
            <a:r>
              <a:rPr lang="en-US" sz="2400" dirty="0"/>
              <a:t>Easiest to start</a:t>
            </a:r>
          </a:p>
          <a:p>
            <a:pPr marL="568325" lvl="1" indent="-223838" defTabSz="809625" eaLnBrk="1" fontAlgn="auto" hangingPunct="1">
              <a:spcAft>
                <a:spcPts val="0"/>
              </a:spcAft>
              <a:defRPr/>
            </a:pPr>
            <a:r>
              <a:rPr lang="en-US" sz="2400" dirty="0"/>
              <a:t>Least regulated</a:t>
            </a:r>
          </a:p>
          <a:p>
            <a:pPr marL="568325" lvl="1" indent="-223838" defTabSz="809625" eaLnBrk="1" fontAlgn="auto" hangingPunct="1">
              <a:spcAft>
                <a:spcPts val="0"/>
              </a:spcAft>
              <a:defRPr/>
            </a:pPr>
            <a:r>
              <a:rPr lang="en-US" sz="2400" dirty="0"/>
              <a:t>Single owner keeps all of the profits</a:t>
            </a:r>
          </a:p>
          <a:p>
            <a:pPr marL="568325" lvl="1" indent="-223838" defTabSz="809625" eaLnBrk="1" fontAlgn="auto" hangingPunct="1">
              <a:spcAft>
                <a:spcPts val="0"/>
              </a:spcAft>
              <a:defRPr/>
            </a:pPr>
            <a:r>
              <a:rPr lang="en-US" sz="2400" dirty="0"/>
              <a:t>Taxed once as personal income</a:t>
            </a:r>
          </a:p>
          <a:p>
            <a:pPr marL="45720" indent="0" eaLnBrk="1" fontAlgn="auto" hangingPunct="1">
              <a:spcAft>
                <a:spcPts val="0"/>
              </a:spcAft>
              <a:buFont typeface="Wingdings 2" pitchFamily="18" charset="2"/>
              <a:buNone/>
              <a:defRPr/>
            </a:pPr>
            <a:endParaRPr lang="en-GB" dirty="0"/>
          </a:p>
        </p:txBody>
      </p:sp>
      <p:sp>
        <p:nvSpPr>
          <p:cNvPr id="12" name="Text Placeholder 11"/>
          <p:cNvSpPr>
            <a:spLocks noGrp="1"/>
          </p:cNvSpPr>
          <p:nvPr>
            <p:ph type="body" sz="quarter" idx="3"/>
          </p:nvPr>
        </p:nvSpPr>
        <p:spPr/>
        <p:txBody>
          <a:bodyPr/>
          <a:lstStyle/>
          <a:p>
            <a:pPr eaLnBrk="1" fontAlgn="auto" hangingPunct="1">
              <a:spcAft>
                <a:spcPts val="0"/>
              </a:spcAft>
              <a:defRPr/>
            </a:pPr>
            <a:r>
              <a:rPr lang="en-GB" dirty="0" smtClean="0"/>
              <a:t>DISADVANTAGES</a:t>
            </a:r>
            <a:endParaRPr lang="en-GB" dirty="0"/>
          </a:p>
        </p:txBody>
      </p:sp>
      <p:sp>
        <p:nvSpPr>
          <p:cNvPr id="13" name="Content Placeholder 12"/>
          <p:cNvSpPr>
            <a:spLocks noGrp="1"/>
          </p:cNvSpPr>
          <p:nvPr>
            <p:ph sz="quarter" idx="4"/>
          </p:nvPr>
        </p:nvSpPr>
        <p:spPr>
          <a:xfrm>
            <a:off x="4645025" y="2438400"/>
            <a:ext cx="4041775" cy="3687763"/>
          </a:xfrm>
        </p:spPr>
        <p:txBody>
          <a:bodyPr>
            <a:noAutofit/>
          </a:bodyPr>
          <a:lstStyle/>
          <a:p>
            <a:pPr marL="568325" lvl="1" indent="-223838" defTabSz="809625" eaLnBrk="1" fontAlgn="auto" hangingPunct="1">
              <a:spcAft>
                <a:spcPts val="0"/>
              </a:spcAft>
              <a:defRPr/>
            </a:pPr>
            <a:r>
              <a:rPr lang="en-US" sz="2400" dirty="0"/>
              <a:t>Limited to life of owner</a:t>
            </a:r>
          </a:p>
          <a:p>
            <a:pPr marL="568325" lvl="1" indent="-223838" defTabSz="809625" eaLnBrk="1" fontAlgn="auto" hangingPunct="1">
              <a:spcAft>
                <a:spcPts val="0"/>
              </a:spcAft>
              <a:defRPr/>
            </a:pPr>
            <a:r>
              <a:rPr lang="en-US" sz="2400" dirty="0"/>
              <a:t>Equity capital limited to owner’s personal wealth</a:t>
            </a:r>
          </a:p>
          <a:p>
            <a:pPr marL="568325" lvl="1" indent="-223838" defTabSz="809625" eaLnBrk="1" fontAlgn="auto" hangingPunct="1">
              <a:spcAft>
                <a:spcPts val="0"/>
              </a:spcAft>
              <a:defRPr/>
            </a:pPr>
            <a:r>
              <a:rPr lang="en-US" sz="2400" dirty="0"/>
              <a:t>Unlimited liability</a:t>
            </a:r>
          </a:p>
          <a:p>
            <a:pPr marL="568325" lvl="1" indent="-223838" defTabSz="809625" eaLnBrk="1" fontAlgn="auto" hangingPunct="1">
              <a:spcAft>
                <a:spcPts val="0"/>
              </a:spcAft>
              <a:defRPr/>
            </a:pPr>
            <a:r>
              <a:rPr lang="en-US" sz="2400" dirty="0"/>
              <a:t>Difficult to sell ownership interest</a:t>
            </a:r>
          </a:p>
          <a:p>
            <a:pPr marL="274320" eaLnBrk="1" fontAlgn="auto" hangingPunct="1">
              <a:spcAft>
                <a:spcPts val="0"/>
              </a:spcAft>
              <a:defRPr/>
            </a:pPr>
            <a:endParaRPr lang="en-GB" sz="2800" dirty="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14" name="Text Placeholder 10"/>
          <p:cNvSpPr txBox="1">
            <a:spLocks/>
          </p:cNvSpPr>
          <p:nvPr/>
        </p:nvSpPr>
        <p:spPr>
          <a:xfrm>
            <a:off x="2284413" y="1371600"/>
            <a:ext cx="4497387" cy="639763"/>
          </a:xfrm>
          <a:prstGeom prst="rect">
            <a:avLst/>
          </a:prstGeom>
        </p:spPr>
        <p:txBody>
          <a:bodyPr anchor="b">
            <a:normAutofit fontScale="92500"/>
          </a:bodyPr>
          <a:lstStyle>
            <a:lvl1pPr marL="0" indent="0" algn="ctr" defTabSz="914400" rtl="0" eaLnBrk="1" latinLnBrk="0" hangingPunct="1">
              <a:spcBef>
                <a:spcPct val="20000"/>
              </a:spcBef>
              <a:buClr>
                <a:schemeClr val="accent1"/>
              </a:buClr>
              <a:buFont typeface="Wingdings 2" pitchFamily="18" charset="2"/>
              <a:buNone/>
              <a:defRPr sz="2400" b="0" kern="1200" spc="150" baseline="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2000" b="1" kern="1200" spc="100" baseline="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800" b="1" kern="1200" spc="100" baseline="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600" b="1" kern="1200" spc="1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600" b="1" kern="1200">
                <a:solidFill>
                  <a:schemeClr val="tx2"/>
                </a:solidFill>
                <a:latin typeface="+mn-lt"/>
                <a:ea typeface="+mn-ea"/>
                <a:cs typeface="+mn-cs"/>
              </a:defRPr>
            </a:lvl9pPr>
          </a:lstStyle>
          <a:p>
            <a:pPr fontAlgn="auto">
              <a:spcAft>
                <a:spcPts val="0"/>
              </a:spcAft>
              <a:defRPr/>
            </a:pPr>
            <a:r>
              <a:rPr lang="en-GB" b="1" dirty="0" smtClean="0"/>
              <a:t>SOLE PROPRIETORSHIP</a:t>
            </a:r>
            <a:endParaRPr lang="en-GB" b="1" dirty="0"/>
          </a:p>
        </p:txBody>
      </p:sp>
      <p:sp>
        <p:nvSpPr>
          <p:cNvPr id="3" name="Date Placeholder 2"/>
          <p:cNvSpPr>
            <a:spLocks noGrp="1"/>
          </p:cNvSpPr>
          <p:nvPr>
            <p:ph type="dt" sz="quarter" idx="10"/>
          </p:nvPr>
        </p:nvSpPr>
        <p:spPr/>
        <p:txBody>
          <a:bodyPr/>
          <a:lstStyle/>
          <a:p>
            <a:pPr>
              <a:defRPr/>
            </a:pPr>
            <a:fld id="{A88EC3C3-EE72-433B-8583-71072B9C705C}"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sz="3300" dirty="0" smtClean="0"/>
              <a:t>if the required rate of return on this project is 10% and tax rate for the company is 30%, </a:t>
            </a:r>
          </a:p>
          <a:p>
            <a:pPr>
              <a:defRPr/>
            </a:pPr>
            <a:r>
              <a:rPr lang="en-US" sz="3300" dirty="0" smtClean="0"/>
              <a:t>Required:</a:t>
            </a:r>
          </a:p>
          <a:p>
            <a:pPr lvl="1">
              <a:defRPr/>
            </a:pPr>
            <a:r>
              <a:rPr lang="en-US" sz="2800" dirty="0" smtClean="0"/>
              <a:t>Compute the operating cash flow for this project</a:t>
            </a:r>
          </a:p>
          <a:p>
            <a:pPr lvl="1">
              <a:defRPr/>
            </a:pPr>
            <a:r>
              <a:rPr lang="en-US" sz="2800" dirty="0" smtClean="0"/>
              <a:t>Compute the total cash flows for the project after making the necessary adjustments</a:t>
            </a:r>
          </a:p>
          <a:p>
            <a:pPr lvl="1">
              <a:defRPr/>
            </a:pPr>
            <a:r>
              <a:rPr lang="en-US" sz="2800" dirty="0" smtClean="0"/>
              <a:t>Determine the NPV of this project. Is the project acceptable? </a:t>
            </a:r>
          </a:p>
          <a:p>
            <a:pPr lvl="1">
              <a:defRPr/>
            </a:pPr>
            <a:r>
              <a:rPr lang="en-US" sz="2800" dirty="0" smtClean="0"/>
              <a:t>Determine the payback period for the project</a:t>
            </a:r>
          </a:p>
          <a:p>
            <a:pPr lvl="1">
              <a:defRPr/>
            </a:pP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
        <p:nvSpPr>
          <p:cNvPr id="5" name="Title 2"/>
          <p:cNvSpPr>
            <a:spLocks noGrp="1"/>
          </p:cNvSpPr>
          <p:nvPr>
            <p:ph type="title"/>
          </p:nvPr>
        </p:nvSpPr>
        <p:spPr/>
        <p:txBody>
          <a:bodyPr/>
          <a:lstStyle/>
          <a:p>
            <a:pPr>
              <a:defRPr/>
            </a:pPr>
            <a:r>
              <a:rPr lang="en-US" dirty="0" smtClean="0"/>
              <a:t>Trial question on investment appraisal</a:t>
            </a: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r>
              <a:rPr lang="en-US" sz="3000" dirty="0" smtClean="0"/>
              <a:t>Determine the discounted payback period</a:t>
            </a:r>
          </a:p>
          <a:p>
            <a:pPr lvl="1">
              <a:defRPr/>
            </a:pPr>
            <a:r>
              <a:rPr lang="en-US" sz="3000" dirty="0" smtClean="0"/>
              <a:t>Calculate the present value index for the project. Is the project acceptable</a:t>
            </a:r>
          </a:p>
          <a:p>
            <a:pPr lvl="1">
              <a:defRPr/>
            </a:pPr>
            <a:r>
              <a:rPr lang="en-US" sz="3000" dirty="0" smtClean="0"/>
              <a:t>Compute the Internal rate of return for the project. Is the project acceptable.</a:t>
            </a:r>
          </a:p>
          <a:p>
            <a:pPr lvl="1">
              <a:defRPr/>
            </a:pPr>
            <a:r>
              <a:rPr lang="en-US" sz="3000" dirty="0" smtClean="0"/>
              <a:t>Compute the modified Internal Rate of Return  </a:t>
            </a:r>
          </a:p>
          <a:p>
            <a:pPr>
              <a:defRPr/>
            </a:pPr>
            <a:endParaRPr lang="en-US" dirty="0"/>
          </a:p>
        </p:txBody>
      </p:sp>
      <p:sp>
        <p:nvSpPr>
          <p:cNvPr id="3" name="Title 2"/>
          <p:cNvSpPr>
            <a:spLocks noGrp="1"/>
          </p:cNvSpPr>
          <p:nvPr>
            <p:ph type="title"/>
          </p:nvPr>
        </p:nvSpPr>
        <p:spPr/>
        <p:txBody>
          <a:bodyPr/>
          <a:lstStyle/>
          <a:p>
            <a:pPr>
              <a:defRPr/>
            </a:pPr>
            <a:r>
              <a:rPr lang="en-US" dirty="0" smtClean="0"/>
              <a:t>Trial question on investment appraisal</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2638"/>
            <a:ext cx="6324600" cy="1828800"/>
          </a:xfrm>
        </p:spPr>
        <p:txBody>
          <a:bodyPr/>
          <a:lstStyle/>
          <a:p>
            <a:pPr algn="ctr">
              <a:defRPr/>
            </a:pPr>
            <a:r>
              <a:rPr lang="en-US" dirty="0" smtClean="0"/>
              <a:t>END OF CHAPTER 11</a:t>
            </a:r>
            <a:br>
              <a:rPr lang="en-US" dirty="0" smtClean="0"/>
            </a:br>
            <a:r>
              <a:rPr lang="en-US" dirty="0" smtClean="0"/>
              <a:t>Thank You</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052638"/>
            <a:ext cx="6324600" cy="1828800"/>
          </a:xfrm>
        </p:spPr>
        <p:txBody>
          <a:bodyPr/>
          <a:lstStyle/>
          <a:p>
            <a:pPr algn="ctr">
              <a:defRPr/>
            </a:pPr>
            <a:r>
              <a:rPr lang="en-US" b="1" dirty="0" smtClean="0"/>
              <a:t>Part two:</a:t>
            </a:r>
            <a:r>
              <a:rPr lang="en-US" dirty="0" smtClean="0"/>
              <a:t/>
            </a:r>
            <a:br>
              <a:rPr lang="en-US" dirty="0" smtClean="0"/>
            </a:br>
            <a:r>
              <a:rPr lang="en-US" dirty="0" smtClean="0"/>
              <a:t>financing decisions</a:t>
            </a:r>
            <a:endParaRPr lang="en-US" dirty="0"/>
          </a:p>
        </p:txBody>
      </p:sp>
    </p:spTree>
  </p:cSld>
  <p:clrMapOvr>
    <a:masterClrMapping/>
  </p:clrMapOvr>
  <p:transition spd="slow">
    <p:push di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7010400" y="2052638"/>
            <a:ext cx="1981200" cy="1828800"/>
          </a:xfrm>
        </p:spPr>
        <p:txBody>
          <a:bodyPr/>
          <a:lstStyle/>
          <a:p>
            <a:pPr>
              <a:defRPr/>
            </a:pPr>
            <a:r>
              <a:rPr lang="en-US" sz="2400" b="1" dirty="0" smtClean="0"/>
              <a:t>Chapter 5</a:t>
            </a:r>
            <a:endParaRPr lang="en-US" b="1" dirty="0"/>
          </a:p>
        </p:txBody>
      </p:sp>
      <p:sp>
        <p:nvSpPr>
          <p:cNvPr id="7" name="Title 6"/>
          <p:cNvSpPr>
            <a:spLocks noGrp="1"/>
          </p:cNvSpPr>
          <p:nvPr>
            <p:ph type="title"/>
          </p:nvPr>
        </p:nvSpPr>
        <p:spPr>
          <a:xfrm>
            <a:off x="457200" y="2052638"/>
            <a:ext cx="6324600" cy="1828800"/>
          </a:xfrm>
        </p:spPr>
        <p:txBody>
          <a:bodyPr/>
          <a:lstStyle/>
          <a:p>
            <a:pPr algn="ctr">
              <a:defRPr/>
            </a:pPr>
            <a:r>
              <a:rPr lang="en-US" b="1" dirty="0" smtClean="0"/>
              <a:t>Part two:</a:t>
            </a:r>
            <a:r>
              <a:rPr lang="en-US" dirty="0" smtClean="0"/>
              <a:t/>
            </a:r>
            <a:br>
              <a:rPr lang="en-US" dirty="0" smtClean="0"/>
            </a:br>
            <a:r>
              <a:rPr lang="en-US" dirty="0" smtClean="0"/>
              <a:t>sources of finance</a:t>
            </a:r>
            <a:endParaRPr lang="en-US" dirty="0"/>
          </a:p>
        </p:txBody>
      </p:sp>
    </p:spTree>
  </p:cSld>
  <p:clrMapOvr>
    <a:masterClrMapping/>
  </p:clrMapOvr>
  <p:transition spd="slow">
    <p:push dir="u"/>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Sources of finance</a:t>
            </a:r>
          </a:p>
          <a:p>
            <a:pPr>
              <a:defRPr/>
            </a:pPr>
            <a:r>
              <a:rPr lang="en-US" sz="2800" dirty="0" smtClean="0"/>
              <a:t>Equity finance</a:t>
            </a:r>
          </a:p>
          <a:p>
            <a:pPr>
              <a:defRPr/>
            </a:pPr>
            <a:r>
              <a:rPr lang="en-US" sz="2800" dirty="0" smtClean="0"/>
              <a:t>Sources of equity finance</a:t>
            </a:r>
          </a:p>
          <a:p>
            <a:pPr>
              <a:defRPr/>
            </a:pPr>
            <a:r>
              <a:rPr lang="en-US" sz="2800" dirty="0" smtClean="0"/>
              <a:t>Choosing between sources of equity finance</a:t>
            </a:r>
          </a:p>
          <a:p>
            <a:pPr>
              <a:defRPr/>
            </a:pPr>
            <a:r>
              <a:rPr lang="en-US" sz="2800" dirty="0" smtClean="0"/>
              <a:t>Advantages of equity finance</a:t>
            </a:r>
          </a:p>
          <a:p>
            <a:pPr>
              <a:defRPr/>
            </a:pPr>
            <a:r>
              <a:rPr lang="en-US" sz="2800" dirty="0" smtClean="0"/>
              <a:t>Disadvantages of equity finance</a:t>
            </a:r>
          </a:p>
          <a:p>
            <a:pPr>
              <a:defRPr/>
            </a:pPr>
            <a:r>
              <a:rPr lang="en-US" sz="2800" dirty="0" smtClean="0"/>
              <a:t>Debt finance</a:t>
            </a:r>
          </a:p>
        </p:txBody>
      </p:sp>
      <p:sp>
        <p:nvSpPr>
          <p:cNvPr id="3" name="Title 2"/>
          <p:cNvSpPr>
            <a:spLocks noGrp="1"/>
          </p:cNvSpPr>
          <p:nvPr>
            <p:ph type="title"/>
          </p:nvPr>
        </p:nvSpPr>
        <p:spPr/>
        <p:txBody>
          <a:bodyPr/>
          <a:lstStyle/>
          <a:p>
            <a:pPr>
              <a:defRPr/>
            </a:pPr>
            <a:r>
              <a:rPr lang="en-US" dirty="0" smtClean="0"/>
              <a:t>outline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Sources of debt finance</a:t>
            </a:r>
          </a:p>
          <a:p>
            <a:pPr>
              <a:defRPr/>
            </a:pPr>
            <a:r>
              <a:rPr lang="en-US" sz="2800" dirty="0" smtClean="0"/>
              <a:t>Advantages of debt finance</a:t>
            </a:r>
          </a:p>
          <a:p>
            <a:pPr>
              <a:defRPr/>
            </a:pPr>
            <a:r>
              <a:rPr lang="en-US" sz="2800" dirty="0" smtClean="0"/>
              <a:t>Disadvantages of debt finance</a:t>
            </a:r>
          </a:p>
          <a:p>
            <a:pPr>
              <a:defRPr/>
            </a:pPr>
            <a:r>
              <a:rPr lang="en-US" sz="2800" dirty="0" smtClean="0"/>
              <a:t>Debt and Equity finance compared</a:t>
            </a:r>
          </a:p>
          <a:p>
            <a:pPr>
              <a:defRPr/>
            </a:pPr>
            <a:r>
              <a:rPr lang="en-US" sz="2800" dirty="0" smtClean="0"/>
              <a:t>Criteria for choosing between sources of finance</a:t>
            </a:r>
          </a:p>
          <a:p>
            <a:pPr>
              <a:defRPr/>
            </a:pPr>
            <a:endParaRPr lang="en-US" dirty="0"/>
          </a:p>
        </p:txBody>
      </p:sp>
      <p:sp>
        <p:nvSpPr>
          <p:cNvPr id="3" name="Title 2"/>
          <p:cNvSpPr>
            <a:spLocks noGrp="1"/>
          </p:cNvSpPr>
          <p:nvPr>
            <p:ph type="title"/>
          </p:nvPr>
        </p:nvSpPr>
        <p:spPr/>
        <p:txBody>
          <a:bodyPr/>
          <a:lstStyle/>
          <a:p>
            <a:pPr>
              <a:defRPr/>
            </a:pPr>
            <a:r>
              <a:rPr lang="en-US" dirty="0" smtClean="0"/>
              <a:t>outline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Equity finance or</a:t>
            </a:r>
          </a:p>
          <a:p>
            <a:pPr>
              <a:defRPr/>
            </a:pPr>
            <a:r>
              <a:rPr lang="en-US" sz="2800" dirty="0" smtClean="0"/>
              <a:t>Debt finance</a:t>
            </a:r>
          </a:p>
          <a:p>
            <a:pPr>
              <a:defRPr/>
            </a:pPr>
            <a:endParaRPr lang="en-US" sz="2800" dirty="0"/>
          </a:p>
          <a:p>
            <a:pPr>
              <a:defRPr/>
            </a:pPr>
            <a:r>
              <a:rPr lang="en-US" sz="2800" dirty="0" smtClean="0"/>
              <a:t>These source of finance are needed to finance </a:t>
            </a:r>
          </a:p>
          <a:p>
            <a:pPr lvl="1">
              <a:defRPr/>
            </a:pPr>
            <a:r>
              <a:rPr lang="en-US" sz="2400" dirty="0" smtClean="0"/>
              <a:t>Working capital investments</a:t>
            </a:r>
          </a:p>
          <a:p>
            <a:pPr lvl="1">
              <a:defRPr/>
            </a:pPr>
            <a:r>
              <a:rPr lang="en-US" sz="2400" dirty="0" smtClean="0"/>
              <a:t>Capital expenditure projects</a:t>
            </a:r>
            <a:endParaRPr lang="en-US" sz="2400" dirty="0"/>
          </a:p>
        </p:txBody>
      </p:sp>
      <p:sp>
        <p:nvSpPr>
          <p:cNvPr id="3" name="Title 2"/>
          <p:cNvSpPr>
            <a:spLocks noGrp="1"/>
          </p:cNvSpPr>
          <p:nvPr>
            <p:ph type="title"/>
          </p:nvPr>
        </p:nvSpPr>
        <p:spPr/>
        <p:txBody>
          <a:bodyPr/>
          <a:lstStyle/>
          <a:p>
            <a:pPr>
              <a:defRPr/>
            </a:pPr>
            <a:r>
              <a:rPr lang="en-US" dirty="0" smtClean="0"/>
              <a:t>Sources of finance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Equity is the term commonly used to describe the ordinary share capital of a business.</a:t>
            </a:r>
          </a:p>
          <a:p>
            <a:pPr>
              <a:defRPr/>
            </a:pPr>
            <a:r>
              <a:rPr lang="en-US" sz="2800" dirty="0" smtClean="0"/>
              <a:t>This class of stakeholders are normally entitled to all distributed profits of the firm.</a:t>
            </a:r>
          </a:p>
          <a:p>
            <a:pPr>
              <a:defRPr/>
            </a:pPr>
            <a:r>
              <a:rPr lang="en-US" sz="2800" dirty="0" smtClean="0"/>
              <a:t>Equity finance is a way of raising capital from investors in return for handing over an ownership right in the business.</a:t>
            </a:r>
            <a:endParaRPr lang="en-US" sz="2800" dirty="0"/>
          </a:p>
        </p:txBody>
      </p:sp>
      <p:sp>
        <p:nvSpPr>
          <p:cNvPr id="3" name="Title 2"/>
          <p:cNvSpPr>
            <a:spLocks noGrp="1"/>
          </p:cNvSpPr>
          <p:nvPr>
            <p:ph type="title"/>
          </p:nvPr>
        </p:nvSpPr>
        <p:spPr/>
        <p:txBody>
          <a:bodyPr/>
          <a:lstStyle/>
          <a:p>
            <a:pPr>
              <a:defRPr/>
            </a:pPr>
            <a:r>
              <a:rPr lang="en-US" dirty="0" smtClean="0"/>
              <a:t>Equity finance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Retained profits (Internally Generated Funds)</a:t>
            </a:r>
          </a:p>
          <a:p>
            <a:pPr>
              <a:defRPr/>
            </a:pPr>
            <a:endParaRPr lang="en-US" sz="2800" dirty="0" smtClean="0"/>
          </a:p>
          <a:p>
            <a:pPr>
              <a:defRPr/>
            </a:pPr>
            <a:r>
              <a:rPr lang="en-US" sz="2800" dirty="0" smtClean="0"/>
              <a:t>Rights issue</a:t>
            </a:r>
          </a:p>
          <a:p>
            <a:pPr lvl="1">
              <a:defRPr/>
            </a:pPr>
            <a:r>
              <a:rPr lang="en-US" sz="2600" dirty="0" smtClean="0"/>
              <a:t>Issue of shares to existing shareholders</a:t>
            </a:r>
            <a:endParaRPr lang="en-US" sz="2600" dirty="0"/>
          </a:p>
          <a:p>
            <a:pPr marL="365125" lvl="1" indent="0">
              <a:buFont typeface="Wingdings" pitchFamily="2" charset="2"/>
              <a:buNone/>
              <a:defRPr/>
            </a:pPr>
            <a:endParaRPr lang="en-US" sz="2800" dirty="0" smtClean="0"/>
          </a:p>
          <a:p>
            <a:pPr>
              <a:defRPr/>
            </a:pPr>
            <a:r>
              <a:rPr lang="en-US" sz="2800" dirty="0" smtClean="0"/>
              <a:t>New issue of shares to the general public (IPO)</a:t>
            </a:r>
          </a:p>
          <a:p>
            <a:pPr lvl="1">
              <a:defRPr/>
            </a:pPr>
            <a:r>
              <a:rPr lang="en-US" sz="2600" dirty="0" smtClean="0"/>
              <a:t>Placement</a:t>
            </a:r>
          </a:p>
        </p:txBody>
      </p:sp>
      <p:sp>
        <p:nvSpPr>
          <p:cNvPr id="3" name="Title 2"/>
          <p:cNvSpPr>
            <a:spLocks noGrp="1"/>
          </p:cNvSpPr>
          <p:nvPr>
            <p:ph type="title"/>
          </p:nvPr>
        </p:nvSpPr>
        <p:spPr/>
        <p:txBody>
          <a:bodyPr/>
          <a:lstStyle/>
          <a:p>
            <a:pPr>
              <a:defRPr/>
            </a:pPr>
            <a:r>
              <a:rPr lang="en-US" dirty="0" smtClean="0"/>
              <a:t>Sources of equity finance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274320" eaLnBrk="1" fontAlgn="auto" hangingPunct="1">
              <a:spcAft>
                <a:spcPts val="0"/>
              </a:spcAft>
              <a:defRPr/>
            </a:pPr>
            <a:r>
              <a:rPr lang="en-GB" sz="2800" dirty="0" smtClean="0"/>
              <a:t>PARTNERSHIP</a:t>
            </a:r>
          </a:p>
          <a:p>
            <a:pPr marL="548640" lvl="1" indent="-182880" eaLnBrk="1" fontAlgn="auto" hangingPunct="1">
              <a:spcAft>
                <a:spcPts val="0"/>
              </a:spcAft>
              <a:defRPr/>
            </a:pPr>
            <a:r>
              <a:rPr lang="en-GB" sz="2400" dirty="0" smtClean="0"/>
              <a:t>A business in which two or more people pull resources together to operate for a common goal – most often to make profit.</a:t>
            </a:r>
          </a:p>
          <a:p>
            <a:pPr marL="548640" lvl="1" indent="-182880" eaLnBrk="1" fontAlgn="auto" hangingPunct="1">
              <a:spcAft>
                <a:spcPts val="0"/>
              </a:spcAft>
              <a:defRPr/>
            </a:pPr>
            <a:r>
              <a:rPr lang="en-GB" sz="2400" dirty="0" smtClean="0"/>
              <a:t>Each partner has a personal liability </a:t>
            </a:r>
          </a:p>
          <a:p>
            <a:pPr marL="548640" lvl="1" indent="-182880" eaLnBrk="1" fontAlgn="auto" hangingPunct="1">
              <a:spcAft>
                <a:spcPts val="0"/>
              </a:spcAft>
              <a:defRPr/>
            </a:pPr>
            <a:r>
              <a:rPr lang="en-GB" sz="2400" dirty="0" smtClean="0"/>
              <a:t>Profits are shared in proportion of contributions agreed upon in the partnership deed</a:t>
            </a:r>
          </a:p>
          <a:p>
            <a:pPr marL="365760" lvl="1" indent="0" eaLnBrk="1" fontAlgn="auto" hangingPunct="1">
              <a:spcAft>
                <a:spcPts val="0"/>
              </a:spcAft>
              <a:buFont typeface="Wingdings" pitchFamily="2" charset="2"/>
              <a:buNone/>
              <a:defRPr/>
            </a:pPr>
            <a:endParaRPr lang="en-GB" dirty="0"/>
          </a:p>
        </p:txBody>
      </p:sp>
      <p:sp>
        <p:nvSpPr>
          <p:cNvPr id="10" name="Title 9"/>
          <p:cNvSpPr>
            <a:spLocks noGrp="1"/>
          </p:cNvSpPr>
          <p:nvPr>
            <p:ph type="title"/>
          </p:nvPr>
        </p:nvSpPr>
        <p:spPr/>
        <p:txBody>
          <a:bodyPr/>
          <a:lstStyle/>
          <a:p>
            <a:pPr eaLnBrk="1" fontAlgn="auto" hangingPunct="1">
              <a:spcAft>
                <a:spcPts val="0"/>
              </a:spcAft>
              <a:defRPr/>
            </a:pPr>
            <a:r>
              <a:rPr lang="en-GB" dirty="0"/>
              <a:t>Business organizations</a:t>
            </a:r>
          </a:p>
        </p:txBody>
      </p:sp>
      <p:sp>
        <p:nvSpPr>
          <p:cNvPr id="2" name="Date Placeholder 1"/>
          <p:cNvSpPr>
            <a:spLocks noGrp="1"/>
          </p:cNvSpPr>
          <p:nvPr>
            <p:ph type="dt" sz="quarter" idx="10"/>
          </p:nvPr>
        </p:nvSpPr>
        <p:spPr/>
        <p:txBody>
          <a:bodyPr/>
          <a:lstStyle/>
          <a:p>
            <a:pPr>
              <a:defRPr/>
            </a:pPr>
            <a:fld id="{F18E4945-2249-478E-963C-FE8AB717C7F9}"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3200" dirty="0" smtClean="0"/>
              <a:t>Factors to consider</a:t>
            </a:r>
          </a:p>
          <a:p>
            <a:pPr lvl="1">
              <a:defRPr/>
            </a:pPr>
            <a:r>
              <a:rPr lang="en-US" sz="2800" dirty="0" smtClean="0"/>
              <a:t>Company ability to raise equity</a:t>
            </a:r>
          </a:p>
          <a:p>
            <a:pPr lvl="1">
              <a:defRPr/>
            </a:pPr>
            <a:r>
              <a:rPr lang="en-US" sz="2800" dirty="0" smtClean="0"/>
              <a:t>Amount of finance required</a:t>
            </a:r>
          </a:p>
          <a:p>
            <a:pPr lvl="1">
              <a:defRPr/>
            </a:pPr>
            <a:r>
              <a:rPr lang="en-US" sz="2800" dirty="0" smtClean="0"/>
              <a:t>Cost and complexity of issuing process</a:t>
            </a:r>
          </a:p>
          <a:p>
            <a:pPr lvl="1">
              <a:defRPr/>
            </a:pPr>
            <a:r>
              <a:rPr lang="en-US" sz="2800" dirty="0" smtClean="0"/>
              <a:t>Pricing of shares</a:t>
            </a:r>
          </a:p>
          <a:p>
            <a:pPr lvl="1">
              <a:defRPr/>
            </a:pPr>
            <a:r>
              <a:rPr lang="en-US" sz="2800" dirty="0" smtClean="0"/>
              <a:t>Control of the company</a:t>
            </a:r>
          </a:p>
          <a:p>
            <a:pPr lvl="1">
              <a:defRPr/>
            </a:pPr>
            <a:r>
              <a:rPr lang="en-US" sz="2800" dirty="0" smtClean="0"/>
              <a:t>Dividend Policy Matters</a:t>
            </a:r>
          </a:p>
          <a:p>
            <a:pPr marL="365125" lvl="1" indent="0">
              <a:buFont typeface="Wingdings" pitchFamily="2" charset="2"/>
              <a:buNone/>
              <a:defRPr/>
            </a:pPr>
            <a:endParaRPr lang="en-US" dirty="0" smtClean="0"/>
          </a:p>
          <a:p>
            <a:pPr lvl="1">
              <a:defRPr/>
            </a:pPr>
            <a:endParaRPr lang="en-US" dirty="0"/>
          </a:p>
        </p:txBody>
      </p:sp>
      <p:sp>
        <p:nvSpPr>
          <p:cNvPr id="3" name="Title 2"/>
          <p:cNvSpPr>
            <a:spLocks noGrp="1"/>
          </p:cNvSpPr>
          <p:nvPr>
            <p:ph type="title"/>
          </p:nvPr>
        </p:nvSpPr>
        <p:spPr/>
        <p:txBody>
          <a:bodyPr/>
          <a:lstStyle/>
          <a:p>
            <a:pPr>
              <a:defRPr/>
            </a:pPr>
            <a:r>
              <a:rPr lang="en-US" dirty="0" smtClean="0"/>
              <a:t>Choosing between sources of equity finance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400" dirty="0" smtClean="0"/>
              <a:t>Investors only realize their investment if the business is doing well</a:t>
            </a:r>
          </a:p>
          <a:p>
            <a:pPr>
              <a:defRPr/>
            </a:pPr>
            <a:r>
              <a:rPr lang="en-US" sz="2400" dirty="0" smtClean="0"/>
              <a:t>Compared with bank loans or debt finance, investors will not have to keep up with cost of servicing loans</a:t>
            </a:r>
          </a:p>
          <a:p>
            <a:pPr>
              <a:defRPr/>
            </a:pPr>
            <a:r>
              <a:rPr lang="en-US" sz="2400" dirty="0" smtClean="0"/>
              <a:t>The right mix of shareholders can add considerable value to the company</a:t>
            </a:r>
          </a:p>
          <a:p>
            <a:pPr>
              <a:defRPr/>
            </a:pPr>
            <a:r>
              <a:rPr lang="en-US" sz="2400" dirty="0" smtClean="0"/>
              <a:t>The ownership right compels investors to seek the welfare of the company. </a:t>
            </a:r>
          </a:p>
          <a:p>
            <a:pPr>
              <a:defRPr/>
            </a:pPr>
            <a:r>
              <a:rPr lang="en-US" sz="2400" dirty="0" smtClean="0"/>
              <a:t>Investors may also be willing to provide follow-up funding in times when the business is growing.</a:t>
            </a:r>
            <a:endParaRPr lang="en-US" sz="2400" dirty="0"/>
          </a:p>
        </p:txBody>
      </p:sp>
      <p:sp>
        <p:nvSpPr>
          <p:cNvPr id="3" name="Title 2"/>
          <p:cNvSpPr>
            <a:spLocks noGrp="1"/>
          </p:cNvSpPr>
          <p:nvPr>
            <p:ph type="title"/>
          </p:nvPr>
        </p:nvSpPr>
        <p:spPr/>
        <p:txBody>
          <a:bodyPr/>
          <a:lstStyle/>
          <a:p>
            <a:pPr>
              <a:defRPr/>
            </a:pPr>
            <a:r>
              <a:rPr lang="en-US" dirty="0" smtClean="0"/>
              <a:t>Advantages of equity finance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400" dirty="0" smtClean="0"/>
              <a:t>Raising equity finance is demanding, costly and time consuming.</a:t>
            </a:r>
          </a:p>
          <a:p>
            <a:pPr>
              <a:defRPr/>
            </a:pPr>
            <a:r>
              <a:rPr lang="en-US" sz="2400" dirty="0" smtClean="0"/>
              <a:t>Potential investors may have to probe into the history of the company to clear all doubts. This is done regardless of whether the fund raising is successful of not</a:t>
            </a:r>
          </a:p>
          <a:p>
            <a:pPr>
              <a:defRPr/>
            </a:pPr>
            <a:r>
              <a:rPr lang="en-US" sz="2400" dirty="0" smtClean="0"/>
              <a:t>Decision making powers and control may be lost in some cases</a:t>
            </a:r>
          </a:p>
          <a:p>
            <a:pPr>
              <a:defRPr/>
            </a:pPr>
            <a:r>
              <a:rPr lang="en-US" sz="2400" dirty="0" smtClean="0"/>
              <a:t>Rigorous legal and regulatory issues when issuing shares</a:t>
            </a:r>
          </a:p>
          <a:p>
            <a:pPr marL="44450" indent="0">
              <a:buFont typeface="Wingdings 2" pitchFamily="18" charset="2"/>
              <a:buNone/>
              <a:defRPr/>
            </a:pPr>
            <a:endParaRPr lang="en-US" sz="2400" dirty="0"/>
          </a:p>
        </p:txBody>
      </p:sp>
      <p:sp>
        <p:nvSpPr>
          <p:cNvPr id="3" name="Title 2"/>
          <p:cNvSpPr>
            <a:spLocks noGrp="1"/>
          </p:cNvSpPr>
          <p:nvPr>
            <p:ph type="title"/>
          </p:nvPr>
        </p:nvSpPr>
        <p:spPr/>
        <p:txBody>
          <a:bodyPr/>
          <a:lstStyle/>
          <a:p>
            <a:pPr>
              <a:defRPr/>
            </a:pPr>
            <a:r>
              <a:rPr lang="en-US" dirty="0" smtClean="0"/>
              <a:t>Disadvantages</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Debt is borrowing money from an outside source with the promise of repaying the principal and interest over time.</a:t>
            </a:r>
          </a:p>
          <a:p>
            <a:pPr marL="44450" indent="0">
              <a:buFont typeface="Wingdings 2" pitchFamily="18" charset="2"/>
              <a:buNone/>
              <a:defRPr/>
            </a:pPr>
            <a:endParaRPr lang="en-US" sz="2800" dirty="0" smtClean="0"/>
          </a:p>
          <a:p>
            <a:pPr>
              <a:defRPr/>
            </a:pPr>
            <a:r>
              <a:rPr lang="en-US" sz="2800" dirty="0" smtClean="0"/>
              <a:t>The term “Debt” is sometimes referred to as “Leverage”</a:t>
            </a:r>
          </a:p>
          <a:p>
            <a:pPr marL="44450" indent="0">
              <a:buFont typeface="Wingdings 2" pitchFamily="18" charset="2"/>
              <a:buNone/>
              <a:defRPr/>
            </a:pPr>
            <a:endParaRPr lang="en-US" sz="2800" dirty="0" smtClean="0"/>
          </a:p>
          <a:p>
            <a:pPr>
              <a:defRPr/>
            </a:pPr>
            <a:r>
              <a:rPr lang="en-US" sz="2800" dirty="0" smtClean="0"/>
              <a:t>This can be done through the sale of Bonds, loan notes, lease etc.</a:t>
            </a:r>
          </a:p>
          <a:p>
            <a:pPr>
              <a:defRPr/>
            </a:pPr>
            <a:endParaRPr lang="en-US" sz="2800" dirty="0" smtClean="0"/>
          </a:p>
          <a:p>
            <a:pPr>
              <a:defRPr/>
            </a:pPr>
            <a:endParaRPr lang="en-US" sz="2800" dirty="0"/>
          </a:p>
        </p:txBody>
      </p:sp>
      <p:sp>
        <p:nvSpPr>
          <p:cNvPr id="3" name="Title 2"/>
          <p:cNvSpPr>
            <a:spLocks noGrp="1"/>
          </p:cNvSpPr>
          <p:nvPr>
            <p:ph type="title"/>
          </p:nvPr>
        </p:nvSpPr>
        <p:spPr/>
        <p:txBody>
          <a:bodyPr/>
          <a:lstStyle/>
          <a:p>
            <a:pPr>
              <a:defRPr/>
            </a:pPr>
            <a:r>
              <a:rPr lang="en-US" dirty="0" smtClean="0"/>
              <a:t>Debt finance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407400" cy="4406900"/>
          </a:xfrm>
        </p:spPr>
        <p:txBody>
          <a:bodyPr>
            <a:noAutofit/>
          </a:bodyPr>
          <a:lstStyle/>
          <a:p>
            <a:pPr>
              <a:defRPr/>
            </a:pPr>
            <a:r>
              <a:rPr lang="en-US" sz="2400" dirty="0" smtClean="0"/>
              <a:t>Bank lending</a:t>
            </a:r>
          </a:p>
          <a:p>
            <a:pPr>
              <a:defRPr/>
            </a:pPr>
            <a:r>
              <a:rPr lang="en-US" sz="2400" dirty="0" smtClean="0"/>
              <a:t>Credit unions </a:t>
            </a:r>
          </a:p>
          <a:p>
            <a:pPr>
              <a:defRPr/>
            </a:pPr>
            <a:r>
              <a:rPr lang="en-US" sz="2400" dirty="0" smtClean="0"/>
              <a:t>Savings and loans</a:t>
            </a:r>
          </a:p>
          <a:p>
            <a:pPr>
              <a:defRPr/>
            </a:pPr>
            <a:r>
              <a:rPr lang="en-US" sz="2400" dirty="0" smtClean="0"/>
              <a:t>Finance companies</a:t>
            </a:r>
          </a:p>
          <a:p>
            <a:pPr>
              <a:defRPr/>
            </a:pPr>
            <a:r>
              <a:rPr lang="en-US" sz="2400" dirty="0" smtClean="0"/>
              <a:t>Government assistance</a:t>
            </a:r>
          </a:p>
          <a:p>
            <a:pPr>
              <a:defRPr/>
            </a:pPr>
            <a:r>
              <a:rPr lang="en-US" sz="2400" dirty="0" smtClean="0"/>
              <a:t>Leasing </a:t>
            </a:r>
          </a:p>
          <a:p>
            <a:pPr>
              <a:defRPr/>
            </a:pPr>
            <a:r>
              <a:rPr lang="en-US" sz="2400" dirty="0" smtClean="0"/>
              <a:t>Venture capital</a:t>
            </a:r>
          </a:p>
          <a:p>
            <a:pPr>
              <a:defRPr/>
            </a:pPr>
            <a:r>
              <a:rPr lang="en-US" sz="2400" dirty="0" smtClean="0"/>
              <a:t>Hire purchase</a:t>
            </a:r>
          </a:p>
          <a:p>
            <a:pPr>
              <a:defRPr/>
            </a:pPr>
            <a:r>
              <a:rPr lang="en-US" sz="2400" dirty="0" smtClean="0"/>
              <a:t>Franchising</a:t>
            </a:r>
          </a:p>
          <a:p>
            <a:pPr>
              <a:defRPr/>
            </a:pPr>
            <a:r>
              <a:rPr lang="en-US" sz="2400" dirty="0" smtClean="0"/>
              <a:t>Trade credit</a:t>
            </a:r>
          </a:p>
          <a:p>
            <a:pPr>
              <a:defRPr/>
            </a:pPr>
            <a:r>
              <a:rPr lang="en-US" sz="2400" dirty="0" smtClean="0"/>
              <a:t>Relatives and Friends</a:t>
            </a:r>
            <a:endParaRPr lang="en-US" sz="2400" dirty="0"/>
          </a:p>
        </p:txBody>
      </p:sp>
      <p:sp>
        <p:nvSpPr>
          <p:cNvPr id="3" name="Title 2"/>
          <p:cNvSpPr>
            <a:spLocks noGrp="1"/>
          </p:cNvSpPr>
          <p:nvPr>
            <p:ph type="title"/>
          </p:nvPr>
        </p:nvSpPr>
        <p:spPr/>
        <p:txBody>
          <a:bodyPr/>
          <a:lstStyle/>
          <a:p>
            <a:pPr>
              <a:defRPr/>
            </a:pPr>
            <a:r>
              <a:rPr lang="en-US" dirty="0" smtClean="0"/>
              <a:t>Sources of debt finance</a:t>
            </a:r>
            <a:endParaRPr lang="en-US" dirty="0"/>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800" dirty="0" smtClean="0"/>
              <a:t>Long Term Debt</a:t>
            </a:r>
          </a:p>
          <a:p>
            <a:pPr lvl="1">
              <a:defRPr/>
            </a:pPr>
            <a:r>
              <a:rPr lang="en-US" sz="2400" dirty="0" smtClean="0"/>
              <a:t>Debenture </a:t>
            </a:r>
          </a:p>
          <a:p>
            <a:pPr lvl="1">
              <a:defRPr/>
            </a:pPr>
            <a:r>
              <a:rPr lang="en-US" sz="2400" dirty="0" smtClean="0"/>
              <a:t>Bonds</a:t>
            </a:r>
          </a:p>
          <a:p>
            <a:pPr>
              <a:defRPr/>
            </a:pPr>
            <a:r>
              <a:rPr lang="en-US" sz="2800" dirty="0" smtClean="0"/>
              <a:t>Medium Term</a:t>
            </a:r>
          </a:p>
          <a:p>
            <a:pPr lvl="1">
              <a:defRPr/>
            </a:pPr>
            <a:r>
              <a:rPr lang="en-US" sz="2400" dirty="0" smtClean="0"/>
              <a:t>Bank Loans</a:t>
            </a:r>
          </a:p>
          <a:p>
            <a:pPr lvl="1">
              <a:defRPr/>
            </a:pPr>
            <a:r>
              <a:rPr lang="en-US" sz="2400" dirty="0" smtClean="0"/>
              <a:t>Leasing</a:t>
            </a:r>
          </a:p>
          <a:p>
            <a:pPr>
              <a:defRPr/>
            </a:pPr>
            <a:r>
              <a:rPr lang="en-US" sz="2800" dirty="0" smtClean="0"/>
              <a:t>Short term </a:t>
            </a:r>
          </a:p>
          <a:p>
            <a:pPr lvl="1">
              <a:defRPr/>
            </a:pPr>
            <a:r>
              <a:rPr lang="en-US" sz="2400" dirty="0" smtClean="0"/>
              <a:t>Bank Overdraft facility</a:t>
            </a:r>
          </a:p>
          <a:p>
            <a:pPr lvl="1">
              <a:defRPr/>
            </a:pPr>
            <a:r>
              <a:rPr lang="en-US" sz="2400" dirty="0" smtClean="0"/>
              <a:t>Trade credit</a:t>
            </a:r>
          </a:p>
          <a:p>
            <a:pPr lvl="1">
              <a:defRPr/>
            </a:pPr>
            <a:r>
              <a:rPr lang="en-US" sz="2400" dirty="0" smtClean="0"/>
              <a:t>Short term government grants and loans</a:t>
            </a:r>
          </a:p>
        </p:txBody>
      </p:sp>
      <p:sp>
        <p:nvSpPr>
          <p:cNvPr id="4" name="Date Placeholder 3"/>
          <p:cNvSpPr>
            <a:spLocks noGrp="1"/>
          </p:cNvSpPr>
          <p:nvPr>
            <p:ph type="dt" sz="quarter" idx="10"/>
          </p:nvPr>
        </p:nvSpPr>
        <p:spPr/>
        <p:txBody>
          <a:bodyPr/>
          <a:lstStyle/>
          <a:p>
            <a:pPr>
              <a:defRPr/>
            </a:pPr>
            <a:fld id="{E2A9B33F-5F45-48A8-AEC5-9C29842433D3}" type="datetime1">
              <a:rPr lang="en-US" smtClean="0"/>
              <a:pPr>
                <a:defRPr/>
              </a:pPr>
              <a:t>2/17/2015</a:t>
            </a:fld>
            <a:endParaRPr lang="en-US" dirty="0"/>
          </a:p>
        </p:txBody>
      </p:sp>
      <p:sp>
        <p:nvSpPr>
          <p:cNvPr id="5" name="Title 2"/>
          <p:cNvSpPr>
            <a:spLocks noGrp="1"/>
          </p:cNvSpPr>
          <p:nvPr>
            <p:ph type="title"/>
          </p:nvPr>
        </p:nvSpPr>
        <p:spPr/>
        <p:txBody>
          <a:bodyPr/>
          <a:lstStyle/>
          <a:p>
            <a:pPr>
              <a:defRPr/>
            </a:pPr>
            <a:r>
              <a:rPr lang="en-US" dirty="0" smtClean="0"/>
              <a:t>Sources of debt finance</a:t>
            </a:r>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3200" dirty="0" smtClean="0"/>
              <a:t>Long Term Sources - Debenture and Bonds</a:t>
            </a:r>
          </a:p>
          <a:p>
            <a:pPr lvl="1">
              <a:defRPr/>
            </a:pPr>
            <a:r>
              <a:rPr lang="en-US" sz="2800" dirty="0" smtClean="0"/>
              <a:t>A debenture is a written acknowledgement of a debt by a company, usually containing provision as to payment of interest and terms of repayment of principal. Also referred to as corporate bond or loan stock</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
        <p:nvSpPr>
          <p:cNvPr id="5" name="Title 2"/>
          <p:cNvSpPr>
            <a:spLocks noGrp="1"/>
          </p:cNvSpPr>
          <p:nvPr>
            <p:ph type="title"/>
          </p:nvPr>
        </p:nvSpPr>
        <p:spPr/>
        <p:txBody>
          <a:bodyPr/>
          <a:lstStyle/>
          <a:p>
            <a:pPr>
              <a:defRPr/>
            </a:pPr>
            <a:r>
              <a:rPr lang="en-US" dirty="0" smtClean="0"/>
              <a:t>Sources of debt finance</a:t>
            </a:r>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dirty="0" smtClean="0"/>
              <a:t>Medium and short term sources of debt finance</a:t>
            </a:r>
          </a:p>
          <a:p>
            <a:pPr lvl="1">
              <a:defRPr/>
            </a:pPr>
            <a:r>
              <a:rPr lang="en-US" sz="2000" dirty="0" smtClean="0"/>
              <a:t>Bank lending</a:t>
            </a:r>
          </a:p>
          <a:p>
            <a:pPr lvl="2">
              <a:defRPr/>
            </a:pPr>
            <a:r>
              <a:rPr lang="en-US" sz="1800" dirty="0" smtClean="0"/>
              <a:t>Overdraft facilities</a:t>
            </a:r>
          </a:p>
          <a:p>
            <a:pPr lvl="2">
              <a:defRPr/>
            </a:pPr>
            <a:r>
              <a:rPr lang="en-US" sz="1800" dirty="0" smtClean="0"/>
              <a:t>Short term loan (up to three years)</a:t>
            </a:r>
          </a:p>
          <a:p>
            <a:pPr lvl="2">
              <a:defRPr/>
            </a:pPr>
            <a:r>
              <a:rPr lang="en-US" sz="1800" dirty="0" smtClean="0"/>
              <a:t>Medium term loans (3-10 years)</a:t>
            </a:r>
          </a:p>
          <a:p>
            <a:pPr marL="639762" lvl="2" indent="0">
              <a:buFont typeface="Wingdings" pitchFamily="2" charset="2"/>
              <a:buNone/>
              <a:defRPr/>
            </a:pPr>
            <a:r>
              <a:rPr lang="en-US" sz="1800" dirty="0" smtClean="0"/>
              <a:t>The rates chargeable on bank loans depend on the set margin, which in turn depends on the riskiness of the borrower. </a:t>
            </a:r>
          </a:p>
          <a:p>
            <a:pPr marL="639762" lvl="2" indent="0">
              <a:buFont typeface="Wingdings" pitchFamily="2" charset="2"/>
              <a:buNone/>
              <a:defRPr/>
            </a:pPr>
            <a:r>
              <a:rPr lang="en-US" sz="1800" dirty="0" smtClean="0"/>
              <a:t>The rate may also be fixed or floating (variable rate)</a:t>
            </a:r>
          </a:p>
          <a:p>
            <a:pPr marL="630238" lvl="2" indent="-276225">
              <a:defRPr/>
            </a:pPr>
            <a:r>
              <a:rPr lang="en-US" sz="1800" dirty="0" smtClean="0"/>
              <a:t>Factors to consider before lending</a:t>
            </a:r>
          </a:p>
          <a:p>
            <a:pPr lvl="2">
              <a:defRPr/>
            </a:pPr>
            <a:r>
              <a:rPr lang="en-US" sz="1800" dirty="0" smtClean="0"/>
              <a:t>Purpose </a:t>
            </a:r>
          </a:p>
          <a:p>
            <a:pPr lvl="2">
              <a:defRPr/>
            </a:pPr>
            <a:r>
              <a:rPr lang="en-US" sz="1800" dirty="0" smtClean="0"/>
              <a:t>Amount</a:t>
            </a:r>
          </a:p>
          <a:p>
            <a:pPr lvl="2">
              <a:defRPr/>
            </a:pPr>
            <a:r>
              <a:rPr lang="en-US" sz="1800" dirty="0" smtClean="0"/>
              <a:t>Repayment</a:t>
            </a:r>
          </a:p>
          <a:p>
            <a:pPr lvl="2">
              <a:defRPr/>
            </a:pPr>
            <a:r>
              <a:rPr lang="en-US" sz="1800" dirty="0" smtClean="0"/>
              <a:t>Term- security.</a:t>
            </a:r>
          </a:p>
          <a:p>
            <a:pPr>
              <a:defRPr/>
            </a:pPr>
            <a:endParaRPr lang="en-US" dirty="0" smtClean="0"/>
          </a:p>
          <a:p>
            <a:pPr>
              <a:defRPr/>
            </a:pPr>
            <a:endParaRPr lang="en-US" dirty="0"/>
          </a:p>
        </p:txBody>
      </p:sp>
      <p:sp>
        <p:nvSpPr>
          <p:cNvPr id="3" name="Title 2"/>
          <p:cNvSpPr>
            <a:spLocks noGrp="1"/>
          </p:cNvSpPr>
          <p:nvPr>
            <p:ph type="title"/>
          </p:nvPr>
        </p:nvSpPr>
        <p:spPr/>
        <p:txBody>
          <a:bodyPr/>
          <a:lstStyle/>
          <a:p>
            <a:pPr>
              <a:defRPr/>
            </a:pPr>
            <a:r>
              <a:rPr lang="en-US" dirty="0" smtClean="0"/>
              <a:t>Sources of debt finance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Leasing</a:t>
            </a:r>
          </a:p>
          <a:p>
            <a:pPr lvl="1">
              <a:defRPr/>
            </a:pPr>
            <a:r>
              <a:rPr lang="en-US" sz="2400" dirty="0" smtClean="0"/>
              <a:t>An agreement between two parties, lessor and lessee, under which the lessor allows the lessee to use his capital equipment for specified period  in exchange for some agreed regular sum of payments. </a:t>
            </a:r>
          </a:p>
          <a:p>
            <a:pPr lvl="1">
              <a:defRPr/>
            </a:pPr>
            <a:endParaRPr lang="en-US" sz="2400" dirty="0"/>
          </a:p>
          <a:p>
            <a:pPr lvl="1">
              <a:defRPr/>
            </a:pPr>
            <a:r>
              <a:rPr lang="en-US" sz="2400" dirty="0" smtClean="0"/>
              <a:t>The lease can be  an “ operating lease” or “ finance lease”</a:t>
            </a:r>
          </a:p>
          <a:p>
            <a:pPr lvl="1">
              <a:defRPr/>
            </a:pPr>
            <a:r>
              <a:rPr lang="en-US" sz="2400" dirty="0" smtClean="0"/>
              <a:t>Advantages and disadvantages</a:t>
            </a:r>
          </a:p>
          <a:p>
            <a:pPr marL="44450" indent="0">
              <a:buFont typeface="Wingdings 2" pitchFamily="18" charset="2"/>
              <a:buNone/>
              <a:defRPr/>
            </a:pPr>
            <a:endParaRPr lang="en-US" sz="2800" dirty="0"/>
          </a:p>
        </p:txBody>
      </p:sp>
      <p:sp>
        <p:nvSpPr>
          <p:cNvPr id="3" name="Title 2"/>
          <p:cNvSpPr>
            <a:spLocks noGrp="1"/>
          </p:cNvSpPr>
          <p:nvPr>
            <p:ph type="title"/>
          </p:nvPr>
        </p:nvSpPr>
        <p:spPr/>
        <p:txBody>
          <a:bodyPr/>
          <a:lstStyle/>
          <a:p>
            <a:pPr>
              <a:defRPr/>
            </a:pPr>
            <a:r>
              <a:rPr lang="en-US" dirty="0" smtClean="0"/>
              <a:t>Sources of debt finance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Hire Purchase </a:t>
            </a:r>
          </a:p>
          <a:p>
            <a:pPr lvl="1">
              <a:defRPr/>
            </a:pPr>
            <a:r>
              <a:rPr lang="en-US" sz="2400" dirty="0" smtClean="0"/>
              <a:t>This is a form of installment credit</a:t>
            </a:r>
          </a:p>
          <a:p>
            <a:pPr lvl="1">
              <a:defRPr/>
            </a:pPr>
            <a:r>
              <a:rPr lang="en-US" sz="2400" dirty="0" smtClean="0"/>
              <a:t>Similar to leasing, with the exception that the ownership of the goods pass on to the high purchase customer.</a:t>
            </a:r>
          </a:p>
          <a:p>
            <a:pPr lvl="1">
              <a:defRPr/>
            </a:pPr>
            <a:r>
              <a:rPr lang="en-US" sz="2400" dirty="0" smtClean="0"/>
              <a:t>Usually involves finance houses.</a:t>
            </a:r>
          </a:p>
          <a:p>
            <a:pPr>
              <a:defRPr/>
            </a:pPr>
            <a:r>
              <a:rPr lang="en-US" sz="2800" dirty="0" smtClean="0"/>
              <a:t>Government Assistance</a:t>
            </a:r>
          </a:p>
          <a:p>
            <a:pPr lvl="1">
              <a:defRPr/>
            </a:pPr>
            <a:r>
              <a:rPr lang="en-US" sz="2400" dirty="0" smtClean="0"/>
              <a:t>Cash grants</a:t>
            </a:r>
          </a:p>
          <a:p>
            <a:pPr lvl="1">
              <a:defRPr/>
            </a:pPr>
            <a:r>
              <a:rPr lang="en-US" sz="2400" dirty="0" smtClean="0"/>
              <a:t>Direct assistance</a:t>
            </a:r>
          </a:p>
        </p:txBody>
      </p:sp>
      <p:sp>
        <p:nvSpPr>
          <p:cNvPr id="3" name="Title 2"/>
          <p:cNvSpPr>
            <a:spLocks noGrp="1"/>
          </p:cNvSpPr>
          <p:nvPr>
            <p:ph type="title"/>
          </p:nvPr>
        </p:nvSpPr>
        <p:spPr/>
        <p:txBody>
          <a:bodyPr/>
          <a:lstStyle/>
          <a:p>
            <a:pPr>
              <a:defRPr/>
            </a:pPr>
            <a:r>
              <a:rPr lang="en-US" dirty="0" smtClean="0"/>
              <a:t>Sources of debt finance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eaLnBrk="1" fontAlgn="auto" hangingPunct="1">
              <a:spcAft>
                <a:spcPts val="0"/>
              </a:spcAft>
              <a:defRPr/>
            </a:pPr>
            <a:r>
              <a:rPr lang="en-GB" dirty="0" smtClean="0"/>
              <a:t>ADVANTAGES</a:t>
            </a:r>
            <a:endParaRPr lang="en-GB" dirty="0"/>
          </a:p>
        </p:txBody>
      </p:sp>
      <p:sp>
        <p:nvSpPr>
          <p:cNvPr id="2" name="Content Placeholder 1"/>
          <p:cNvSpPr>
            <a:spLocks noGrp="1"/>
          </p:cNvSpPr>
          <p:nvPr>
            <p:ph sz="half" idx="2"/>
          </p:nvPr>
        </p:nvSpPr>
        <p:spPr>
          <a:xfrm>
            <a:off x="457200" y="2438400"/>
            <a:ext cx="4040188" cy="3687763"/>
          </a:xfrm>
        </p:spPr>
        <p:txBody>
          <a:bodyPr/>
          <a:lstStyle/>
          <a:p>
            <a:pPr marL="568325" lvl="1" indent="-223838" defTabSz="809625" eaLnBrk="1" fontAlgn="auto" hangingPunct="1">
              <a:spcAft>
                <a:spcPts val="0"/>
              </a:spcAft>
              <a:defRPr/>
            </a:pPr>
            <a:r>
              <a:rPr lang="en-US" dirty="0"/>
              <a:t>Two or more owners</a:t>
            </a:r>
          </a:p>
          <a:p>
            <a:pPr marL="568325" lvl="1" indent="-223838" defTabSz="809625" eaLnBrk="1" fontAlgn="auto" hangingPunct="1">
              <a:spcAft>
                <a:spcPts val="0"/>
              </a:spcAft>
              <a:defRPr/>
            </a:pPr>
            <a:r>
              <a:rPr lang="en-US" dirty="0"/>
              <a:t>More capital available</a:t>
            </a:r>
          </a:p>
          <a:p>
            <a:pPr marL="568325" lvl="1" indent="-223838" defTabSz="809625" eaLnBrk="1" fontAlgn="auto" hangingPunct="1">
              <a:spcAft>
                <a:spcPts val="0"/>
              </a:spcAft>
              <a:defRPr/>
            </a:pPr>
            <a:r>
              <a:rPr lang="en-US" dirty="0"/>
              <a:t>Relatively easy to start</a:t>
            </a:r>
          </a:p>
          <a:p>
            <a:pPr marL="568325" lvl="1" indent="-223838" defTabSz="809625" eaLnBrk="1" fontAlgn="auto" hangingPunct="1">
              <a:spcAft>
                <a:spcPts val="0"/>
              </a:spcAft>
              <a:defRPr/>
            </a:pPr>
            <a:r>
              <a:rPr lang="en-US" dirty="0"/>
              <a:t>Income taxed once as personal income</a:t>
            </a:r>
          </a:p>
          <a:p>
            <a:pPr marL="274320" eaLnBrk="1" fontAlgn="auto" hangingPunct="1">
              <a:spcAft>
                <a:spcPts val="0"/>
              </a:spcAft>
              <a:defRPr/>
            </a:pPr>
            <a:endParaRPr lang="en-US" dirty="0" smtClean="0"/>
          </a:p>
          <a:p>
            <a:pPr marL="274320" eaLnBrk="1" fontAlgn="auto" hangingPunct="1">
              <a:spcAft>
                <a:spcPts val="0"/>
              </a:spcAft>
              <a:defRPr/>
            </a:pPr>
            <a:endParaRPr lang="en-GB" dirty="0"/>
          </a:p>
        </p:txBody>
      </p:sp>
      <p:sp>
        <p:nvSpPr>
          <p:cNvPr id="9" name="Text Placeholder 8"/>
          <p:cNvSpPr>
            <a:spLocks noGrp="1"/>
          </p:cNvSpPr>
          <p:nvPr>
            <p:ph type="body" sz="quarter" idx="3"/>
          </p:nvPr>
        </p:nvSpPr>
        <p:spPr/>
        <p:txBody>
          <a:bodyPr/>
          <a:lstStyle/>
          <a:p>
            <a:pPr eaLnBrk="1" fontAlgn="auto" hangingPunct="1">
              <a:spcAft>
                <a:spcPts val="0"/>
              </a:spcAft>
              <a:defRPr/>
            </a:pPr>
            <a:r>
              <a:rPr lang="en-GB" dirty="0" smtClean="0"/>
              <a:t>DISADVANTAGES</a:t>
            </a:r>
            <a:endParaRPr lang="en-GB" dirty="0"/>
          </a:p>
        </p:txBody>
      </p:sp>
      <p:sp>
        <p:nvSpPr>
          <p:cNvPr id="10" name="Content Placeholder 9"/>
          <p:cNvSpPr>
            <a:spLocks noGrp="1"/>
          </p:cNvSpPr>
          <p:nvPr>
            <p:ph sz="quarter" idx="4"/>
          </p:nvPr>
        </p:nvSpPr>
        <p:spPr>
          <a:xfrm>
            <a:off x="4645025" y="2438400"/>
            <a:ext cx="4041775" cy="3687763"/>
          </a:xfrm>
        </p:spPr>
        <p:txBody>
          <a:bodyPr/>
          <a:lstStyle/>
          <a:p>
            <a:pPr marL="568325" lvl="1" indent="-223838" defTabSz="809625" eaLnBrk="1" fontAlgn="auto" hangingPunct="1">
              <a:spcAft>
                <a:spcPts val="0"/>
              </a:spcAft>
              <a:defRPr/>
            </a:pPr>
            <a:r>
              <a:rPr lang="en-US" dirty="0"/>
              <a:t>Unlimited liability</a:t>
            </a:r>
          </a:p>
          <a:p>
            <a:pPr marL="912813" lvl="2" indent="-225425" defTabSz="809625" eaLnBrk="1" fontAlgn="auto" hangingPunct="1">
              <a:spcAft>
                <a:spcPts val="0"/>
              </a:spcAft>
              <a:buClr>
                <a:schemeClr val="accent3"/>
              </a:buClr>
              <a:defRPr/>
            </a:pPr>
            <a:r>
              <a:rPr lang="en-US" dirty="0"/>
              <a:t>General partnership</a:t>
            </a:r>
          </a:p>
          <a:p>
            <a:pPr marL="912813" lvl="2" indent="-225425" defTabSz="809625" eaLnBrk="1" fontAlgn="auto" hangingPunct="1">
              <a:spcAft>
                <a:spcPts val="0"/>
              </a:spcAft>
              <a:buClr>
                <a:schemeClr val="accent3"/>
              </a:buClr>
              <a:defRPr/>
            </a:pPr>
            <a:r>
              <a:rPr lang="en-US" dirty="0"/>
              <a:t>Limited partnership</a:t>
            </a:r>
          </a:p>
          <a:p>
            <a:pPr marL="568325" lvl="1" indent="-223838" defTabSz="809625" eaLnBrk="1" fontAlgn="auto" hangingPunct="1">
              <a:spcAft>
                <a:spcPts val="0"/>
              </a:spcAft>
              <a:defRPr/>
            </a:pPr>
            <a:r>
              <a:rPr lang="en-US" dirty="0"/>
              <a:t>Partnership dissolves when one partner dies or wishes to sell</a:t>
            </a:r>
          </a:p>
          <a:p>
            <a:pPr marL="568325" lvl="1" indent="-223838" defTabSz="809625" eaLnBrk="1" fontAlgn="auto" hangingPunct="1">
              <a:spcAft>
                <a:spcPts val="0"/>
              </a:spcAft>
              <a:defRPr/>
            </a:pPr>
            <a:r>
              <a:rPr lang="en-US" dirty="0"/>
              <a:t>Difficult to transfer ownership</a:t>
            </a:r>
          </a:p>
          <a:p>
            <a:pPr marL="274320" eaLnBrk="1" fontAlgn="auto" hangingPunct="1">
              <a:spcAft>
                <a:spcPts val="0"/>
              </a:spcAft>
              <a:defRPr/>
            </a:pP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11" name="Text Placeholder 7"/>
          <p:cNvSpPr txBox="1">
            <a:spLocks/>
          </p:cNvSpPr>
          <p:nvPr/>
        </p:nvSpPr>
        <p:spPr>
          <a:xfrm>
            <a:off x="2208213" y="1371600"/>
            <a:ext cx="4040187" cy="639763"/>
          </a:xfrm>
          <a:prstGeom prst="rect">
            <a:avLst/>
          </a:prstGeom>
        </p:spPr>
        <p:txBody>
          <a:bodyPr anchor="b">
            <a:normAutofit/>
          </a:bodyPr>
          <a:lstStyle>
            <a:lvl1pPr marL="0" indent="0" algn="ctr" defTabSz="914400" rtl="0" eaLnBrk="1" latinLnBrk="0" hangingPunct="1">
              <a:spcBef>
                <a:spcPct val="20000"/>
              </a:spcBef>
              <a:buClr>
                <a:schemeClr val="accent1"/>
              </a:buClr>
              <a:buFont typeface="Wingdings 2" pitchFamily="18" charset="2"/>
              <a:buNone/>
              <a:defRPr sz="2400" b="0" kern="1200" spc="150" baseline="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2000" b="1" kern="1200" spc="100" baseline="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800" b="1" kern="1200" spc="100" baseline="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600" b="1" kern="1200" spc="1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600" b="1" kern="1200">
                <a:solidFill>
                  <a:schemeClr val="tx2"/>
                </a:solidFill>
                <a:latin typeface="+mn-lt"/>
                <a:ea typeface="+mn-ea"/>
                <a:cs typeface="+mn-cs"/>
              </a:defRPr>
            </a:lvl9pPr>
          </a:lstStyle>
          <a:p>
            <a:pPr fontAlgn="auto">
              <a:spcAft>
                <a:spcPts val="0"/>
              </a:spcAft>
              <a:defRPr/>
            </a:pPr>
            <a:r>
              <a:rPr lang="en-GB" b="1" dirty="0" smtClean="0"/>
              <a:t>PARTNERSHIP</a:t>
            </a:r>
            <a:endParaRPr lang="en-GB" b="1" dirty="0"/>
          </a:p>
        </p:txBody>
      </p:sp>
      <p:sp>
        <p:nvSpPr>
          <p:cNvPr id="3" name="Date Placeholder 2"/>
          <p:cNvSpPr>
            <a:spLocks noGrp="1"/>
          </p:cNvSpPr>
          <p:nvPr>
            <p:ph type="dt" sz="quarter" idx="10"/>
          </p:nvPr>
        </p:nvSpPr>
        <p:spPr/>
        <p:txBody>
          <a:bodyPr/>
          <a:lstStyle/>
          <a:p>
            <a:pPr>
              <a:defRPr/>
            </a:pPr>
            <a:fld id="{6E477965-8635-497A-95E8-FE6392B6C849}"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dirty="0" smtClean="0"/>
              <a:t>Venture Capitalist</a:t>
            </a:r>
          </a:p>
          <a:p>
            <a:pPr lvl="1">
              <a:defRPr/>
            </a:pPr>
            <a:r>
              <a:rPr lang="en-US" sz="2000" dirty="0" smtClean="0"/>
              <a:t>Money provided by investors to startup firms and small businesses with perceived long-term growth potential.</a:t>
            </a:r>
          </a:p>
          <a:p>
            <a:pPr lvl="1">
              <a:defRPr/>
            </a:pPr>
            <a:r>
              <a:rPr lang="en-US" sz="2000" dirty="0" smtClean="0"/>
              <a:t>Venture capitalist usually get a say in the company decisions or control</a:t>
            </a:r>
          </a:p>
          <a:p>
            <a:pPr>
              <a:defRPr/>
            </a:pPr>
            <a:r>
              <a:rPr lang="en-US" sz="2400" dirty="0" smtClean="0"/>
              <a:t>Franchising</a:t>
            </a:r>
          </a:p>
          <a:p>
            <a:pPr lvl="1">
              <a:defRPr/>
            </a:pPr>
            <a:r>
              <a:rPr lang="en-US" sz="2000" dirty="0" smtClean="0"/>
              <a:t>Trying to expand business on less capital than would otherwise require.</a:t>
            </a:r>
          </a:p>
          <a:p>
            <a:pPr lvl="1">
              <a:defRPr/>
            </a:pPr>
            <a:r>
              <a:rPr lang="en-US" sz="2000" dirty="0" smtClean="0"/>
              <a:t>Under a franchising agreement, the franchisee pays the franchisor for the right to operate a local business under the franchisor’s trade name. The franchisor must bear certain costs.</a:t>
            </a:r>
          </a:p>
        </p:txBody>
      </p:sp>
      <p:sp>
        <p:nvSpPr>
          <p:cNvPr id="3" name="Title 2"/>
          <p:cNvSpPr>
            <a:spLocks noGrp="1"/>
          </p:cNvSpPr>
          <p:nvPr>
            <p:ph type="title"/>
          </p:nvPr>
        </p:nvSpPr>
        <p:spPr/>
        <p:txBody>
          <a:bodyPr/>
          <a:lstStyle/>
          <a:p>
            <a:pPr>
              <a:defRPr/>
            </a:pPr>
            <a:r>
              <a:rPr lang="en-US" dirty="0" smtClean="0"/>
              <a:t>Sources of debt finance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3200" dirty="0" smtClean="0"/>
              <a:t>Trade Credit</a:t>
            </a:r>
          </a:p>
          <a:p>
            <a:pPr lvl="1">
              <a:defRPr/>
            </a:pPr>
            <a:r>
              <a:rPr lang="en-US" sz="2800" dirty="0" smtClean="0"/>
              <a:t>This is simply an arrangement between businesses to buy goods on credit, that is without making immediate payment.</a:t>
            </a:r>
          </a:p>
          <a:p>
            <a:pPr marL="44450" indent="0">
              <a:buFont typeface="Wingdings 2" pitchFamily="18" charset="2"/>
              <a:buNone/>
              <a:defRPr/>
            </a:pPr>
            <a:endParaRPr lang="en-US" sz="3200" dirty="0"/>
          </a:p>
        </p:txBody>
      </p:sp>
      <p:sp>
        <p:nvSpPr>
          <p:cNvPr id="3" name="Title 2"/>
          <p:cNvSpPr>
            <a:spLocks noGrp="1"/>
          </p:cNvSpPr>
          <p:nvPr>
            <p:ph type="title"/>
          </p:nvPr>
        </p:nvSpPr>
        <p:spPr/>
        <p:txBody>
          <a:bodyPr/>
          <a:lstStyle/>
          <a:p>
            <a:pPr>
              <a:defRPr/>
            </a:pPr>
            <a:r>
              <a:rPr lang="en-US" dirty="0" smtClean="0"/>
              <a:t>Sources of debt finance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Low or cheap cost of debt</a:t>
            </a:r>
          </a:p>
          <a:p>
            <a:pPr>
              <a:defRPr/>
            </a:pPr>
            <a:r>
              <a:rPr lang="en-US" sz="2800" dirty="0" smtClean="0"/>
              <a:t>Maintain ownership</a:t>
            </a:r>
          </a:p>
          <a:p>
            <a:pPr>
              <a:defRPr/>
            </a:pPr>
            <a:r>
              <a:rPr lang="en-US" sz="2800" dirty="0" smtClean="0"/>
              <a:t>Tax deduction (Tax deductibility) </a:t>
            </a:r>
          </a:p>
        </p:txBody>
      </p:sp>
      <p:sp>
        <p:nvSpPr>
          <p:cNvPr id="3" name="Title 2"/>
          <p:cNvSpPr>
            <a:spLocks noGrp="1"/>
          </p:cNvSpPr>
          <p:nvPr>
            <p:ph type="title"/>
          </p:nvPr>
        </p:nvSpPr>
        <p:spPr/>
        <p:txBody>
          <a:bodyPr/>
          <a:lstStyle/>
          <a:p>
            <a:pPr>
              <a:defRPr/>
            </a:pPr>
            <a:r>
              <a:rPr lang="en-US" dirty="0" smtClean="0"/>
              <a:t>advantages of debt finance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Repayment</a:t>
            </a:r>
          </a:p>
          <a:p>
            <a:pPr>
              <a:defRPr/>
            </a:pPr>
            <a:r>
              <a:rPr lang="en-US" sz="2800" dirty="0" smtClean="0"/>
              <a:t>High rate</a:t>
            </a:r>
          </a:p>
          <a:p>
            <a:pPr>
              <a:defRPr/>
            </a:pPr>
            <a:r>
              <a:rPr lang="en-US" sz="2800" dirty="0" smtClean="0"/>
              <a:t>Impact on credit rating</a:t>
            </a:r>
          </a:p>
          <a:p>
            <a:pPr>
              <a:defRPr/>
            </a:pPr>
            <a:r>
              <a:rPr lang="en-US" sz="2800" dirty="0" smtClean="0"/>
              <a:t>Collateral and Cash</a:t>
            </a:r>
          </a:p>
          <a:p>
            <a:pPr>
              <a:defRPr/>
            </a:pPr>
            <a:r>
              <a:rPr lang="en-US" sz="2800" dirty="0" smtClean="0"/>
              <a:t>Risk faced by shareholders may go up with the increase use of debt.</a:t>
            </a:r>
            <a:endParaRPr lang="en-US" sz="2800" dirty="0"/>
          </a:p>
        </p:txBody>
      </p:sp>
      <p:sp>
        <p:nvSpPr>
          <p:cNvPr id="3" name="Title 2"/>
          <p:cNvSpPr>
            <a:spLocks noGrp="1"/>
          </p:cNvSpPr>
          <p:nvPr>
            <p:ph type="title"/>
          </p:nvPr>
        </p:nvSpPr>
        <p:spPr/>
        <p:txBody>
          <a:bodyPr/>
          <a:lstStyle/>
          <a:p>
            <a:pPr>
              <a:defRPr/>
            </a:pPr>
            <a:r>
              <a:rPr lang="en-US" dirty="0" smtClean="0"/>
              <a:t>disadvantages of debt finance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Cheapness</a:t>
            </a:r>
          </a:p>
          <a:p>
            <a:pPr>
              <a:defRPr/>
            </a:pPr>
            <a:r>
              <a:rPr lang="en-US" sz="2800" dirty="0" smtClean="0"/>
              <a:t>Flexibility</a:t>
            </a:r>
          </a:p>
          <a:p>
            <a:pPr>
              <a:defRPr/>
            </a:pPr>
            <a:r>
              <a:rPr lang="en-US" sz="2800" dirty="0" smtClean="0"/>
              <a:t>Retention of control</a:t>
            </a:r>
          </a:p>
          <a:p>
            <a:pPr>
              <a:defRPr/>
            </a:pPr>
            <a:r>
              <a:rPr lang="en-US" sz="2800" dirty="0" smtClean="0"/>
              <a:t>Repayment risk</a:t>
            </a:r>
          </a:p>
          <a:p>
            <a:pPr>
              <a:defRPr/>
            </a:pPr>
            <a:r>
              <a:rPr lang="en-US" sz="2800" dirty="0" smtClean="0"/>
              <a:t>Interest risk</a:t>
            </a:r>
          </a:p>
          <a:p>
            <a:pPr>
              <a:defRPr/>
            </a:pPr>
            <a:r>
              <a:rPr lang="en-US" sz="2800" dirty="0" smtClean="0"/>
              <a:t>Gearing </a:t>
            </a:r>
            <a:endParaRPr lang="en-US" sz="2800" dirty="0"/>
          </a:p>
        </p:txBody>
      </p:sp>
      <p:sp>
        <p:nvSpPr>
          <p:cNvPr id="3" name="Title 2"/>
          <p:cNvSpPr>
            <a:spLocks noGrp="1"/>
          </p:cNvSpPr>
          <p:nvPr>
            <p:ph type="title"/>
          </p:nvPr>
        </p:nvSpPr>
        <p:spPr/>
        <p:txBody>
          <a:bodyPr/>
          <a:lstStyle/>
          <a:p>
            <a:pPr>
              <a:defRPr/>
            </a:pPr>
            <a:r>
              <a:rPr lang="en-US" dirty="0" smtClean="0"/>
              <a:t>Debt and equity finance compared</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Cost </a:t>
            </a:r>
          </a:p>
          <a:p>
            <a:pPr>
              <a:defRPr/>
            </a:pPr>
            <a:r>
              <a:rPr lang="en-US" sz="2800" dirty="0" smtClean="0"/>
              <a:t>Duration</a:t>
            </a:r>
          </a:p>
          <a:p>
            <a:pPr>
              <a:defRPr/>
            </a:pPr>
            <a:r>
              <a:rPr lang="en-US" sz="2800" dirty="0" smtClean="0"/>
              <a:t>Term structure of interest rate</a:t>
            </a:r>
          </a:p>
          <a:p>
            <a:pPr>
              <a:defRPr/>
            </a:pPr>
            <a:r>
              <a:rPr lang="en-US" sz="2800" dirty="0" smtClean="0"/>
              <a:t>Gearing</a:t>
            </a:r>
          </a:p>
          <a:p>
            <a:pPr>
              <a:defRPr/>
            </a:pPr>
            <a:r>
              <a:rPr lang="en-US" sz="2800" dirty="0" smtClean="0"/>
              <a:t>accessibility</a:t>
            </a:r>
          </a:p>
        </p:txBody>
      </p:sp>
      <p:sp>
        <p:nvSpPr>
          <p:cNvPr id="3" name="Title 2"/>
          <p:cNvSpPr>
            <a:spLocks noGrp="1"/>
          </p:cNvSpPr>
          <p:nvPr>
            <p:ph type="title"/>
          </p:nvPr>
        </p:nvSpPr>
        <p:spPr/>
        <p:txBody>
          <a:bodyPr/>
          <a:lstStyle/>
          <a:p>
            <a:pPr>
              <a:defRPr/>
            </a:pPr>
            <a:r>
              <a:rPr lang="en-US" dirty="0" smtClean="0"/>
              <a:t>Criteria for choosing between sources of finance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010400" y="2052638"/>
            <a:ext cx="1981200" cy="1828800"/>
          </a:xfrm>
        </p:spPr>
        <p:txBody>
          <a:bodyPr/>
          <a:lstStyle/>
          <a:p>
            <a:pPr>
              <a:defRPr/>
            </a:pPr>
            <a:r>
              <a:rPr lang="en-US" sz="2400" dirty="0" smtClean="0"/>
              <a:t>Chapter 6</a:t>
            </a:r>
            <a:endParaRPr lang="en-US" sz="2400" dirty="0"/>
          </a:p>
        </p:txBody>
      </p:sp>
      <p:sp>
        <p:nvSpPr>
          <p:cNvPr id="5" name="Title 4"/>
          <p:cNvSpPr>
            <a:spLocks noGrp="1"/>
          </p:cNvSpPr>
          <p:nvPr>
            <p:ph type="title"/>
          </p:nvPr>
        </p:nvSpPr>
        <p:spPr>
          <a:xfrm>
            <a:off x="457200" y="2052638"/>
            <a:ext cx="6324600" cy="1828800"/>
          </a:xfrm>
        </p:spPr>
        <p:txBody>
          <a:bodyPr/>
          <a:lstStyle/>
          <a:p>
            <a:pPr algn="ctr">
              <a:defRPr/>
            </a:pPr>
            <a:r>
              <a:rPr lang="en-US" dirty="0" smtClean="0"/>
              <a:t>cost of capital</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Concept of cost of capital</a:t>
            </a:r>
          </a:p>
          <a:p>
            <a:pPr>
              <a:defRPr/>
            </a:pPr>
            <a:r>
              <a:rPr lang="en-US" sz="2800" dirty="0" smtClean="0"/>
              <a:t>Risk and return relationship</a:t>
            </a:r>
          </a:p>
          <a:p>
            <a:pPr>
              <a:defRPr/>
            </a:pPr>
            <a:r>
              <a:rPr lang="en-US" sz="2800" dirty="0" smtClean="0"/>
              <a:t>Risk-free rate of return</a:t>
            </a:r>
          </a:p>
          <a:p>
            <a:pPr>
              <a:defRPr/>
            </a:pPr>
            <a:r>
              <a:rPr lang="en-US" sz="2800" dirty="0" smtClean="0"/>
              <a:t>Return on risky investments- loan notes and equities</a:t>
            </a:r>
          </a:p>
          <a:p>
            <a:pPr>
              <a:defRPr/>
            </a:pPr>
            <a:r>
              <a:rPr lang="en-US" sz="2800" dirty="0" smtClean="0"/>
              <a:t>Weighted average cost of capital (WACC)</a:t>
            </a:r>
          </a:p>
          <a:p>
            <a:pPr>
              <a:defRPr/>
            </a:pPr>
            <a:r>
              <a:rPr lang="en-US" sz="2800" dirty="0" smtClean="0"/>
              <a:t>Estimating the cost of equity finance</a:t>
            </a:r>
          </a:p>
          <a:p>
            <a:pPr>
              <a:defRPr/>
            </a:pPr>
            <a:r>
              <a:rPr lang="en-US" sz="2800" dirty="0" smtClean="0"/>
              <a:t>Estimating the cost of debt finance</a:t>
            </a:r>
          </a:p>
          <a:p>
            <a:pPr>
              <a:defRPr/>
            </a:pPr>
            <a:endParaRPr lang="en-US" dirty="0"/>
          </a:p>
        </p:txBody>
      </p:sp>
      <p:sp>
        <p:nvSpPr>
          <p:cNvPr id="3" name="Title 2"/>
          <p:cNvSpPr>
            <a:spLocks noGrp="1"/>
          </p:cNvSpPr>
          <p:nvPr>
            <p:ph type="title"/>
          </p:nvPr>
        </p:nvSpPr>
        <p:spPr/>
        <p:txBody>
          <a:bodyPr/>
          <a:lstStyle/>
          <a:p>
            <a:pPr>
              <a:defRPr/>
            </a:pPr>
            <a:r>
              <a:rPr lang="en-US" dirty="0" smtClean="0"/>
              <a:t>outline</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sz="2800" dirty="0" smtClean="0"/>
              <a:t>The cost of capital of a company is the average rate of return required by investors who provide funds (equity, preference shares, and debt). </a:t>
            </a:r>
          </a:p>
          <a:p>
            <a:pPr marL="44450" indent="0">
              <a:buFont typeface="Wingdings 2" pitchFamily="18" charset="2"/>
              <a:buNone/>
              <a:defRPr/>
            </a:pPr>
            <a:endParaRPr lang="en-US" sz="2800" dirty="0"/>
          </a:p>
          <a:p>
            <a:pPr>
              <a:defRPr/>
            </a:pPr>
            <a:r>
              <a:rPr lang="en-US" sz="2800" dirty="0" smtClean="0"/>
              <a:t>Cost of capital is important for two reasons:</a:t>
            </a:r>
          </a:p>
          <a:p>
            <a:pPr lvl="1">
              <a:defRPr/>
            </a:pPr>
            <a:r>
              <a:rPr lang="en-US" sz="2400" dirty="0" smtClean="0"/>
              <a:t>For project evaluation/appraisal (</a:t>
            </a:r>
            <a:r>
              <a:rPr lang="en-US" sz="2400" dirty="0" err="1" smtClean="0"/>
              <a:t>e.g</a:t>
            </a:r>
            <a:r>
              <a:rPr lang="en-US" sz="2400" dirty="0" smtClean="0"/>
              <a:t> in NPV analysis)</a:t>
            </a:r>
          </a:p>
          <a:p>
            <a:pPr lvl="1">
              <a:defRPr/>
            </a:pPr>
            <a:r>
              <a:rPr lang="en-US" sz="2400" dirty="0" smtClean="0"/>
              <a:t>To maximize the value of the firm</a:t>
            </a:r>
          </a:p>
          <a:p>
            <a:pPr marL="44450" indent="0">
              <a:buFont typeface="Wingdings 2" pitchFamily="18" charset="2"/>
              <a:buNone/>
              <a:defRPr/>
            </a:pPr>
            <a:endParaRPr lang="en-US" sz="2800" dirty="0" smtClean="0"/>
          </a:p>
        </p:txBody>
      </p:sp>
      <p:sp>
        <p:nvSpPr>
          <p:cNvPr id="3" name="Title 2"/>
          <p:cNvSpPr>
            <a:spLocks noGrp="1"/>
          </p:cNvSpPr>
          <p:nvPr>
            <p:ph type="title"/>
          </p:nvPr>
        </p:nvSpPr>
        <p:spPr/>
        <p:txBody>
          <a:bodyPr/>
          <a:lstStyle/>
          <a:p>
            <a:pPr>
              <a:defRPr/>
            </a:pPr>
            <a:r>
              <a:rPr lang="en-US" dirty="0" smtClean="0"/>
              <a:t>Concept of cost of capital</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sz="2800" dirty="0" smtClean="0"/>
              <a:t>Cost of Capital depends on two factors</a:t>
            </a:r>
          </a:p>
          <a:p>
            <a:pPr lvl="1">
              <a:defRPr/>
            </a:pPr>
            <a:r>
              <a:rPr lang="en-US" sz="2400" dirty="0" smtClean="0"/>
              <a:t>Risk-free rate of return</a:t>
            </a:r>
          </a:p>
          <a:p>
            <a:pPr lvl="1">
              <a:defRPr/>
            </a:pPr>
            <a:r>
              <a:rPr lang="en-US" sz="2400" dirty="0" smtClean="0"/>
              <a:t>Reward or return investors require for risky projects</a:t>
            </a:r>
          </a:p>
          <a:p>
            <a:pPr>
              <a:defRPr/>
            </a:pPr>
            <a:endParaRPr lang="en-US" sz="2800" dirty="0" smtClean="0"/>
          </a:p>
          <a:p>
            <a:pPr>
              <a:defRPr/>
            </a:pPr>
            <a:r>
              <a:rPr lang="en-US" sz="2800" dirty="0" smtClean="0"/>
              <a:t>Two Conditions for the use of a chosen COC in project evaluation</a:t>
            </a:r>
          </a:p>
          <a:p>
            <a:pPr lvl="1">
              <a:defRPr/>
            </a:pPr>
            <a:r>
              <a:rPr lang="en-US" sz="2400" dirty="0" smtClean="0"/>
              <a:t>Riskiness of new project must be same as the average existing investment</a:t>
            </a:r>
          </a:p>
          <a:p>
            <a:pPr lvl="1">
              <a:defRPr/>
            </a:pPr>
            <a:r>
              <a:rPr lang="en-US" sz="2400" dirty="0" smtClean="0"/>
              <a:t>The capital structure will not be affected by the new project</a:t>
            </a:r>
          </a:p>
          <a:p>
            <a:pPr marL="44450" indent="0">
              <a:buFont typeface="Wingdings 2" pitchFamily="18" charset="2"/>
              <a:buNone/>
              <a:defRPr/>
            </a:pPr>
            <a:endParaRPr lang="en-US" dirty="0"/>
          </a:p>
        </p:txBody>
      </p:sp>
      <p:sp>
        <p:nvSpPr>
          <p:cNvPr id="3" name="Title 2"/>
          <p:cNvSpPr>
            <a:spLocks noGrp="1"/>
          </p:cNvSpPr>
          <p:nvPr>
            <p:ph type="title"/>
          </p:nvPr>
        </p:nvSpPr>
        <p:spPr/>
        <p:txBody>
          <a:bodyPr/>
          <a:lstStyle/>
          <a:p>
            <a:pPr>
              <a:defRPr/>
            </a:pPr>
            <a:r>
              <a:rPr lang="en-US" dirty="0" smtClean="0"/>
              <a:t>Concept of cost of capital</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274320" eaLnBrk="1" fontAlgn="auto" hangingPunct="1">
              <a:spcAft>
                <a:spcPts val="0"/>
              </a:spcAft>
              <a:defRPr/>
            </a:pPr>
            <a:r>
              <a:rPr lang="en-GB" sz="2400" dirty="0" smtClean="0"/>
              <a:t>COMPANY</a:t>
            </a:r>
          </a:p>
          <a:p>
            <a:pPr marL="548640" lvl="1" indent="-182880" eaLnBrk="1" fontAlgn="auto" hangingPunct="1">
              <a:spcAft>
                <a:spcPts val="0"/>
              </a:spcAft>
              <a:defRPr/>
            </a:pPr>
            <a:r>
              <a:rPr lang="en-GB" sz="2000" dirty="0" smtClean="0"/>
              <a:t>A company is either a limited or unlimited liability entity that has a separate legal personality from its members. </a:t>
            </a:r>
            <a:endParaRPr lang="en-GB" sz="2000" dirty="0"/>
          </a:p>
          <a:p>
            <a:pPr marL="548640" lvl="1" indent="-182880" eaLnBrk="1" fontAlgn="auto" hangingPunct="1">
              <a:spcAft>
                <a:spcPts val="0"/>
              </a:spcAft>
              <a:defRPr/>
            </a:pPr>
            <a:r>
              <a:rPr lang="en-GB" sz="2000" dirty="0" smtClean="0"/>
              <a:t>A company can be organized for-profit or not-for-profit purposes</a:t>
            </a:r>
          </a:p>
          <a:p>
            <a:pPr marL="548640" lvl="1" indent="-182880" eaLnBrk="1" fontAlgn="auto" hangingPunct="1">
              <a:spcAft>
                <a:spcPts val="0"/>
              </a:spcAft>
              <a:defRPr/>
            </a:pPr>
            <a:r>
              <a:rPr lang="en-GB" sz="2000" dirty="0" smtClean="0"/>
              <a:t>Can be owned by multiple shareholders or members</a:t>
            </a:r>
          </a:p>
          <a:p>
            <a:pPr marL="548640" lvl="1" indent="-182880" eaLnBrk="1" fontAlgn="auto" hangingPunct="1">
              <a:spcAft>
                <a:spcPts val="0"/>
              </a:spcAft>
              <a:defRPr/>
            </a:pPr>
            <a:r>
              <a:rPr lang="en-GB" sz="2000" dirty="0" smtClean="0"/>
              <a:t>A board of directors may be appointed in most cases</a:t>
            </a:r>
            <a:endParaRPr lang="en-GB" sz="2000" dirty="0"/>
          </a:p>
        </p:txBody>
      </p:sp>
      <p:sp>
        <p:nvSpPr>
          <p:cNvPr id="10" name="Title 9"/>
          <p:cNvSpPr>
            <a:spLocks noGrp="1"/>
          </p:cNvSpPr>
          <p:nvPr>
            <p:ph type="title"/>
          </p:nvPr>
        </p:nvSpPr>
        <p:spPr/>
        <p:txBody>
          <a:bodyPr/>
          <a:lstStyle/>
          <a:p>
            <a:pPr eaLnBrk="1" fontAlgn="auto" hangingPunct="1">
              <a:spcAft>
                <a:spcPts val="0"/>
              </a:spcAft>
              <a:defRPr/>
            </a:pPr>
            <a:r>
              <a:rPr lang="en-GB" dirty="0"/>
              <a:t>Business organizations</a:t>
            </a:r>
          </a:p>
        </p:txBody>
      </p:sp>
      <p:sp>
        <p:nvSpPr>
          <p:cNvPr id="2" name="Date Placeholder 1"/>
          <p:cNvSpPr>
            <a:spLocks noGrp="1"/>
          </p:cNvSpPr>
          <p:nvPr>
            <p:ph type="dt" sz="quarter" idx="10"/>
          </p:nvPr>
        </p:nvSpPr>
        <p:spPr/>
        <p:txBody>
          <a:bodyPr/>
          <a:lstStyle/>
          <a:p>
            <a:pPr>
              <a:defRPr/>
            </a:pPr>
            <a:fld id="{6F524623-19C7-4378-8BC8-B9B0A4899FF3}"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3200" dirty="0" smtClean="0"/>
              <a:t>Risk</a:t>
            </a:r>
          </a:p>
          <a:p>
            <a:pPr lvl="1">
              <a:defRPr/>
            </a:pPr>
            <a:r>
              <a:rPr lang="en-US" sz="2800" dirty="0" smtClean="0"/>
              <a:t>The likelihood of actual returns varying from the forecast returns.</a:t>
            </a:r>
          </a:p>
          <a:p>
            <a:pPr lvl="1">
              <a:defRPr/>
            </a:pPr>
            <a:r>
              <a:rPr lang="en-US" sz="2800" dirty="0" smtClean="0"/>
              <a:t>Return is the reward for assuming risk</a:t>
            </a:r>
          </a:p>
          <a:p>
            <a:pPr lvl="1">
              <a:defRPr/>
            </a:pPr>
            <a:r>
              <a:rPr lang="en-US" sz="2800" dirty="0" smtClean="0"/>
              <a:t>Risk – Return relationship is positive for the rational investor.</a:t>
            </a:r>
          </a:p>
          <a:p>
            <a:pPr marL="44450" indent="0">
              <a:buFont typeface="Wingdings 2" pitchFamily="18" charset="2"/>
              <a:buNone/>
              <a:defRPr/>
            </a:pPr>
            <a:endParaRPr lang="en-US" dirty="0"/>
          </a:p>
        </p:txBody>
      </p:sp>
      <p:sp>
        <p:nvSpPr>
          <p:cNvPr id="3" name="Title 2"/>
          <p:cNvSpPr>
            <a:spLocks noGrp="1"/>
          </p:cNvSpPr>
          <p:nvPr>
            <p:ph type="title"/>
          </p:nvPr>
        </p:nvSpPr>
        <p:spPr/>
        <p:txBody>
          <a:bodyPr/>
          <a:lstStyle/>
          <a:p>
            <a:pPr>
              <a:defRPr/>
            </a:pPr>
            <a:r>
              <a:rPr lang="en-US" dirty="0" smtClean="0"/>
              <a:t>Risk Return Relationship</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This is the minimum rate of return required by all investors for an investment whose returns are certain such as the return on Treasury bills (T-bills)</a:t>
            </a:r>
          </a:p>
          <a:p>
            <a:pPr>
              <a:defRPr/>
            </a:pPr>
            <a:endParaRPr lang="en-US" dirty="0"/>
          </a:p>
          <a:p>
            <a:pPr>
              <a:defRPr/>
            </a:pPr>
            <a:r>
              <a:rPr lang="en-US" dirty="0" smtClean="0"/>
              <a:t>This is referred to as risk-free rate of return because there is virtually little or no risk assumed by the investor</a:t>
            </a:r>
          </a:p>
          <a:p>
            <a:pPr>
              <a:defRPr/>
            </a:pPr>
            <a:endParaRPr lang="en-US" dirty="0"/>
          </a:p>
          <a:p>
            <a:pPr>
              <a:defRPr/>
            </a:pPr>
            <a:r>
              <a:rPr lang="en-US" dirty="0" smtClean="0"/>
              <a:t>The risk-free rate is normally a bench mark against which all other investments can be measured.</a:t>
            </a:r>
            <a:endParaRPr lang="en-US" dirty="0"/>
          </a:p>
        </p:txBody>
      </p:sp>
      <p:sp>
        <p:nvSpPr>
          <p:cNvPr id="3" name="Title 2"/>
          <p:cNvSpPr>
            <a:spLocks noGrp="1"/>
          </p:cNvSpPr>
          <p:nvPr>
            <p:ph type="title"/>
          </p:nvPr>
        </p:nvSpPr>
        <p:spPr/>
        <p:txBody>
          <a:bodyPr/>
          <a:lstStyle/>
          <a:p>
            <a:pPr>
              <a:defRPr/>
            </a:pPr>
            <a:r>
              <a:rPr lang="en-US" dirty="0" smtClean="0"/>
              <a:t>Risk-free rate of return</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3200" dirty="0" smtClean="0"/>
              <a:t>Risky investments include: </a:t>
            </a:r>
          </a:p>
          <a:p>
            <a:pPr lvl="1">
              <a:defRPr/>
            </a:pPr>
            <a:r>
              <a:rPr lang="en-US" sz="2800" dirty="0" smtClean="0"/>
              <a:t>Loan notes and equity investments</a:t>
            </a:r>
          </a:p>
          <a:p>
            <a:pPr>
              <a:defRPr/>
            </a:pPr>
            <a:r>
              <a:rPr lang="en-US" sz="3200" dirty="0" smtClean="0"/>
              <a:t>Loan notes are less risky for the following reasons</a:t>
            </a:r>
          </a:p>
          <a:p>
            <a:pPr lvl="1">
              <a:defRPr/>
            </a:pPr>
            <a:r>
              <a:rPr lang="en-US" sz="2800" dirty="0" smtClean="0"/>
              <a:t>Interest is legal and binding</a:t>
            </a:r>
          </a:p>
          <a:p>
            <a:pPr lvl="1">
              <a:defRPr/>
            </a:pPr>
            <a:r>
              <a:rPr lang="en-US" sz="2800" dirty="0" smtClean="0"/>
              <a:t>Interests are paid before dividends</a:t>
            </a:r>
          </a:p>
          <a:p>
            <a:pPr lvl="1">
              <a:defRPr/>
            </a:pPr>
            <a:r>
              <a:rPr lang="en-US" sz="2800" dirty="0" smtClean="0"/>
              <a:t>Loans are often secured against company’s assets</a:t>
            </a:r>
          </a:p>
          <a:p>
            <a:pPr>
              <a:defRPr/>
            </a:pPr>
            <a:endParaRPr lang="en-US" dirty="0" smtClean="0"/>
          </a:p>
          <a:p>
            <a:pPr marL="44450" indent="0">
              <a:buFont typeface="Wingdings 2" pitchFamily="18" charset="2"/>
              <a:buNone/>
              <a:defRPr/>
            </a:pPr>
            <a:endParaRPr lang="en-US" dirty="0"/>
          </a:p>
        </p:txBody>
      </p:sp>
      <p:sp>
        <p:nvSpPr>
          <p:cNvPr id="3" name="Title 2"/>
          <p:cNvSpPr>
            <a:spLocks noGrp="1"/>
          </p:cNvSpPr>
          <p:nvPr>
            <p:ph type="title"/>
          </p:nvPr>
        </p:nvSpPr>
        <p:spPr/>
        <p:txBody>
          <a:bodyPr/>
          <a:lstStyle/>
          <a:p>
            <a:pPr>
              <a:defRPr/>
            </a:pPr>
            <a:r>
              <a:rPr lang="en-US" dirty="0" smtClean="0"/>
              <a:t>Return on risky investment</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2800" dirty="0"/>
              <a:t>Equity investors face much higher risk than debt investors. This is because they are normally last in the priority list of liquidation:</a:t>
            </a:r>
          </a:p>
          <a:p>
            <a:pPr lvl="1">
              <a:defRPr/>
            </a:pPr>
            <a:r>
              <a:rPr lang="en-US" sz="2400" dirty="0"/>
              <a:t>Secured loans</a:t>
            </a:r>
          </a:p>
          <a:p>
            <a:pPr lvl="1">
              <a:defRPr/>
            </a:pPr>
            <a:r>
              <a:rPr lang="en-US" sz="2400" dirty="0"/>
              <a:t>Legally-protected creditors</a:t>
            </a:r>
          </a:p>
          <a:p>
            <a:pPr lvl="1">
              <a:defRPr/>
            </a:pPr>
            <a:r>
              <a:rPr lang="en-US" sz="2400" dirty="0"/>
              <a:t>Unsecured creditors</a:t>
            </a:r>
          </a:p>
          <a:p>
            <a:pPr lvl="1">
              <a:defRPr/>
            </a:pPr>
            <a:r>
              <a:rPr lang="en-US" sz="2400" dirty="0"/>
              <a:t>Preference shareholders</a:t>
            </a:r>
          </a:p>
          <a:p>
            <a:pPr lvl="1">
              <a:defRPr/>
            </a:pPr>
            <a:r>
              <a:rPr lang="en-US" sz="2400" dirty="0"/>
              <a:t>Ordinary shareholders</a:t>
            </a:r>
          </a:p>
          <a:p>
            <a:endParaRPr lang="en-US" sz="2800"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149836236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3200" dirty="0" smtClean="0"/>
              <a:t>The return required to entice investors into buying risky securities (shares, bonds, loan notes etc.) can be computed as follows:</a:t>
            </a:r>
          </a:p>
          <a:p>
            <a:pPr>
              <a:defRPr/>
            </a:pPr>
            <a:endParaRPr lang="en-US" sz="3200" dirty="0"/>
          </a:p>
          <a:p>
            <a:pPr lvl="1">
              <a:defRPr/>
            </a:pPr>
            <a:r>
              <a:rPr lang="en-US" sz="2000" dirty="0" smtClean="0"/>
              <a:t>Required rate of return = risk-free rate + risk premium</a:t>
            </a:r>
          </a:p>
          <a:p>
            <a:pPr marL="365125" lvl="1" indent="0">
              <a:buFont typeface="Wingdings" pitchFamily="2" charset="2"/>
              <a:buNone/>
              <a:defRPr/>
            </a:pPr>
            <a:endParaRPr lang="en-US" sz="2800"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
        <p:nvSpPr>
          <p:cNvPr id="7" name="Title 2"/>
          <p:cNvSpPr>
            <a:spLocks noGrp="1"/>
          </p:cNvSpPr>
          <p:nvPr>
            <p:ph type="title"/>
          </p:nvPr>
        </p:nvSpPr>
        <p:spPr/>
        <p:txBody>
          <a:bodyPr/>
          <a:lstStyle/>
          <a:p>
            <a:pPr>
              <a:defRPr/>
            </a:pPr>
            <a:r>
              <a:rPr lang="en-US" dirty="0" smtClean="0"/>
              <a:t>Return on risky investment</a:t>
            </a: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73" t="-692" r="-798" b="-830"/>
            </a:stretch>
          </a:blipFill>
        </p:spPr>
        <p:txBody>
          <a:bodyPr/>
          <a:lstStyle/>
          <a:p>
            <a:r>
              <a:rPr lang="en-US">
                <a:noFill/>
              </a:rPr>
              <a:t> </a:t>
            </a:r>
          </a:p>
        </p:txBody>
      </p:sp>
      <p:sp>
        <p:nvSpPr>
          <p:cNvPr id="3" name="Title 2"/>
          <p:cNvSpPr>
            <a:spLocks noGrp="1"/>
          </p:cNvSpPr>
          <p:nvPr>
            <p:ph type="title"/>
          </p:nvPr>
        </p:nvSpPr>
        <p:spPr/>
        <p:txBody>
          <a:bodyPr/>
          <a:lstStyle/>
          <a:p>
            <a:pPr>
              <a:defRPr/>
            </a:pPr>
            <a:r>
              <a:rPr lang="en-US" dirty="0" smtClean="0"/>
              <a:t>Weighted average cost of capital (WACC)</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3200" dirty="0" smtClean="0"/>
              <a:t>The cost of equity can be estimated using one of two approaches</a:t>
            </a:r>
          </a:p>
          <a:p>
            <a:pPr lvl="1">
              <a:defRPr/>
            </a:pPr>
            <a:r>
              <a:rPr lang="en-US" sz="2800" dirty="0" smtClean="0"/>
              <a:t>Dividend Valuation Models</a:t>
            </a:r>
          </a:p>
          <a:p>
            <a:pPr lvl="2">
              <a:defRPr/>
            </a:pPr>
            <a:r>
              <a:rPr lang="en-US" sz="2400" dirty="0" smtClean="0"/>
              <a:t>No growth model (constant dividends – preference shares)</a:t>
            </a:r>
          </a:p>
          <a:p>
            <a:pPr lvl="2">
              <a:defRPr/>
            </a:pPr>
            <a:r>
              <a:rPr lang="en-US" sz="2400" dirty="0" smtClean="0"/>
              <a:t>Constant growth model (growth model)</a:t>
            </a:r>
          </a:p>
          <a:p>
            <a:pPr lvl="2">
              <a:defRPr/>
            </a:pPr>
            <a:r>
              <a:rPr lang="en-US" sz="2400" dirty="0" smtClean="0"/>
              <a:t>Non-constant/haphazard growth model</a:t>
            </a:r>
          </a:p>
          <a:p>
            <a:pPr lvl="1">
              <a:defRPr/>
            </a:pPr>
            <a:r>
              <a:rPr lang="en-US" sz="2800" dirty="0" smtClean="0"/>
              <a:t>Capital Asset Pricing Model (CAPM)</a:t>
            </a:r>
            <a:endParaRPr lang="en-US" sz="2800" dirty="0"/>
          </a:p>
          <a:p>
            <a:pPr marL="639762" lvl="2" indent="0">
              <a:buNone/>
              <a:defRPr/>
            </a:pPr>
            <a:endParaRPr lang="en-US" sz="2800" dirty="0" smtClean="0"/>
          </a:p>
        </p:txBody>
      </p:sp>
      <p:sp>
        <p:nvSpPr>
          <p:cNvPr id="3" name="Title 2"/>
          <p:cNvSpPr>
            <a:spLocks noGrp="1"/>
          </p:cNvSpPr>
          <p:nvPr>
            <p:ph type="title"/>
          </p:nvPr>
        </p:nvSpPr>
        <p:spPr/>
        <p:txBody>
          <a:bodyPr/>
          <a:lstStyle/>
          <a:p>
            <a:pPr>
              <a:defRPr/>
            </a:pPr>
            <a:r>
              <a:rPr lang="en-US" dirty="0" smtClean="0"/>
              <a:t>ESTIMATING COST OF EQUITY</a:t>
            </a:r>
            <a:endParaRPr lang="en-US" dirty="0"/>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2400" dirty="0" smtClean="0"/>
              <a:t>Dividend Valuation Model (DVM)</a:t>
            </a:r>
          </a:p>
          <a:p>
            <a:pPr>
              <a:defRPr/>
            </a:pPr>
            <a:r>
              <a:rPr lang="en-US" sz="2400" dirty="0" smtClean="0"/>
              <a:t>Assumptions</a:t>
            </a:r>
          </a:p>
          <a:p>
            <a:pPr lvl="1">
              <a:defRPr/>
            </a:pPr>
            <a:r>
              <a:rPr lang="en-US" sz="2400" dirty="0" smtClean="0"/>
              <a:t>Future income stream to shareholders consist of dividends and future share price</a:t>
            </a:r>
          </a:p>
          <a:p>
            <a:pPr lvl="1">
              <a:defRPr/>
            </a:pPr>
            <a:r>
              <a:rPr lang="en-US" sz="2400" dirty="0" smtClean="0"/>
              <a:t>Dividends will be paid forever</a:t>
            </a:r>
          </a:p>
          <a:p>
            <a:pPr lvl="1">
              <a:defRPr/>
            </a:pPr>
            <a:r>
              <a:rPr lang="en-US" sz="2400" dirty="0" smtClean="0"/>
              <a:t>Dividends will be constant or grow at a fixed rate </a:t>
            </a:r>
            <a:endParaRPr lang="en-US" sz="2400" dirty="0"/>
          </a:p>
        </p:txBody>
      </p:sp>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20000"/>
              </a:bodyPr>
              <a:lstStyle/>
              <a:p>
                <a:pPr>
                  <a:defRPr/>
                </a:pPr>
                <a:r>
                  <a:rPr lang="en-US" sz="2800" dirty="0" smtClean="0"/>
                  <a:t>Basic DVM</a:t>
                </a:r>
              </a:p>
              <a:p>
                <a:pPr>
                  <a:defRPr/>
                </a:pPr>
                <a:r>
                  <a:rPr lang="en-US" sz="2800" dirty="0"/>
                  <a:t> </a:t>
                </a:r>
                <a:r>
                  <a:rPr lang="en-US" sz="2800" dirty="0" smtClean="0"/>
                  <a:t>Share Price = Dividend/Cost </a:t>
                </a:r>
                <a:r>
                  <a:rPr lang="en-US" sz="2800" smtClean="0"/>
                  <a:t>of Equity</a:t>
                </a:r>
                <a:endParaRPr lang="en-US" sz="2800" dirty="0" smtClean="0"/>
              </a:p>
              <a:p>
                <a:pPr>
                  <a:defRPr/>
                </a:pPr>
                <a:endParaRPr lang="en-US" sz="2800" dirty="0"/>
              </a:p>
              <a:p>
                <a:pPr>
                  <a:defRPr/>
                </a:pPr>
                <a14:m>
                  <m:oMath xmlns:m="http://schemas.openxmlformats.org/officeDocument/2006/math">
                    <m:sSub>
                      <m:sSubPr>
                        <m:ctrlPr>
                          <a:rPr lang="en-US" sz="2800" i="1" smtClean="0">
                            <a:latin typeface="Cambria Math"/>
                          </a:rPr>
                        </m:ctrlPr>
                      </m:sSubPr>
                      <m:e>
                        <m:r>
                          <a:rPr lang="en-US" sz="2800" b="0" i="1" smtClean="0">
                            <a:latin typeface="Cambria Math"/>
                          </a:rPr>
                          <m:t>𝑃</m:t>
                        </m:r>
                      </m:e>
                      <m:sub>
                        <m:r>
                          <a:rPr lang="en-US" sz="2800" b="0" i="1" smtClean="0">
                            <a:latin typeface="Cambria Math"/>
                          </a:rPr>
                          <m:t>𝑜</m:t>
                        </m:r>
                      </m:sub>
                    </m:sSub>
                    <m:r>
                      <a:rPr lang="en-US" sz="2800" b="0" i="1" smtClean="0">
                        <a:latin typeface="Cambria Math"/>
                      </a:rPr>
                      <m:t>= </m:t>
                    </m:r>
                    <m:f>
                      <m:fPr>
                        <m:ctrlPr>
                          <a:rPr lang="en-US" sz="2800" b="0" i="1" smtClean="0">
                            <a:latin typeface="Cambria Math"/>
                          </a:rPr>
                        </m:ctrlPr>
                      </m:fPr>
                      <m:num>
                        <m:r>
                          <a:rPr lang="en-US" sz="2800" b="0" i="1" smtClean="0">
                            <a:latin typeface="Cambria Math"/>
                          </a:rPr>
                          <m:t>𝐷</m:t>
                        </m:r>
                      </m:num>
                      <m:den>
                        <m:sSub>
                          <m:sSubPr>
                            <m:ctrlPr>
                              <a:rPr lang="en-US" sz="2800" b="0" i="1" smtClean="0">
                                <a:latin typeface="Cambria Math"/>
                              </a:rPr>
                            </m:ctrlPr>
                          </m:sSubPr>
                          <m:e>
                            <m:r>
                              <a:rPr lang="en-US" sz="2800" b="0" i="1" smtClean="0">
                                <a:latin typeface="Cambria Math"/>
                              </a:rPr>
                              <m:t>𝐾</m:t>
                            </m:r>
                          </m:e>
                          <m:sub>
                            <m:r>
                              <a:rPr lang="en-US" sz="2800" b="0" i="1" smtClean="0">
                                <a:latin typeface="Cambria Math"/>
                              </a:rPr>
                              <m:t>𝑒</m:t>
                            </m:r>
                          </m:sub>
                        </m:sSub>
                      </m:den>
                    </m:f>
                    <m:r>
                      <a:rPr lang="en-US" sz="2800" b="0" i="1" smtClean="0">
                        <a:latin typeface="Cambria Math"/>
                      </a:rPr>
                      <m:t> </m:t>
                    </m:r>
                  </m:oMath>
                </a14:m>
                <a:endParaRPr lang="en-US" sz="2800" b="0" dirty="0" smtClean="0"/>
              </a:p>
              <a:p>
                <a:pPr>
                  <a:defRPr/>
                </a:pPr>
                <a:r>
                  <a:rPr lang="en-US" sz="2800" dirty="0" smtClean="0"/>
                  <a:t>By making </a:t>
                </a:r>
                <a14:m>
                  <m:oMath xmlns:m="http://schemas.openxmlformats.org/officeDocument/2006/math">
                    <m:sSub>
                      <m:sSubPr>
                        <m:ctrlPr>
                          <a:rPr lang="en-US" sz="2800" i="1" smtClean="0">
                            <a:latin typeface="Cambria Math"/>
                          </a:rPr>
                        </m:ctrlPr>
                      </m:sSubPr>
                      <m:e>
                        <m:r>
                          <a:rPr lang="en-US" sz="2800" b="0" i="1" smtClean="0">
                            <a:latin typeface="Cambria Math"/>
                          </a:rPr>
                          <m:t>𝐾</m:t>
                        </m:r>
                      </m:e>
                      <m:sub>
                        <m:r>
                          <a:rPr lang="en-US" sz="2800" b="0" i="1" smtClean="0">
                            <a:latin typeface="Cambria Math"/>
                          </a:rPr>
                          <m:t>𝑒</m:t>
                        </m:r>
                      </m:sub>
                    </m:sSub>
                  </m:oMath>
                </a14:m>
                <a:r>
                  <a:rPr lang="en-US" sz="2800" dirty="0" smtClean="0"/>
                  <a:t> the subject</a:t>
                </a:r>
              </a:p>
              <a:p>
                <a:pPr>
                  <a:defRPr/>
                </a:pPr>
                <a14:m>
                  <m:oMath xmlns:m="http://schemas.openxmlformats.org/officeDocument/2006/math">
                    <m:sSub>
                      <m:sSubPr>
                        <m:ctrlPr>
                          <a:rPr lang="en-US" sz="2800" i="1" smtClean="0">
                            <a:latin typeface="Cambria Math"/>
                          </a:rPr>
                        </m:ctrlPr>
                      </m:sSubPr>
                      <m:e>
                        <m:r>
                          <a:rPr lang="en-US" sz="2800" b="0" i="1" smtClean="0">
                            <a:latin typeface="Cambria Math"/>
                          </a:rPr>
                          <m:t>𝐾</m:t>
                        </m:r>
                      </m:e>
                      <m:sub>
                        <m:r>
                          <a:rPr lang="en-US" sz="2800" b="0" i="1" smtClean="0">
                            <a:latin typeface="Cambria Math"/>
                          </a:rPr>
                          <m:t>𝑒</m:t>
                        </m:r>
                      </m:sub>
                    </m:sSub>
                    <m:r>
                      <a:rPr lang="en-US" sz="2800" i="1">
                        <a:latin typeface="Cambria Math"/>
                      </a:rPr>
                      <m:t>= </m:t>
                    </m:r>
                    <m:f>
                      <m:fPr>
                        <m:ctrlPr>
                          <a:rPr lang="en-US" sz="2800" i="1">
                            <a:latin typeface="Cambria Math"/>
                          </a:rPr>
                        </m:ctrlPr>
                      </m:fPr>
                      <m:num>
                        <m:r>
                          <a:rPr lang="en-US" sz="2800" i="1">
                            <a:latin typeface="Cambria Math"/>
                          </a:rPr>
                          <m:t>𝐷</m:t>
                        </m:r>
                      </m:num>
                      <m:den>
                        <m:sSub>
                          <m:sSubPr>
                            <m:ctrlPr>
                              <a:rPr lang="en-US" sz="2800" i="1" smtClean="0">
                                <a:latin typeface="Cambria Math"/>
                              </a:rPr>
                            </m:ctrlPr>
                          </m:sSubPr>
                          <m:e>
                            <m:r>
                              <a:rPr lang="en-US" sz="2800" b="0" i="1" smtClean="0">
                                <a:latin typeface="Cambria Math"/>
                              </a:rPr>
                              <m:t>𝑃</m:t>
                            </m:r>
                          </m:e>
                          <m:sub>
                            <m:r>
                              <a:rPr lang="en-US" sz="2800" b="0" i="1" smtClean="0">
                                <a:latin typeface="Cambria Math"/>
                              </a:rPr>
                              <m:t>0</m:t>
                            </m:r>
                          </m:sub>
                        </m:sSub>
                      </m:den>
                    </m:f>
                    <m:r>
                      <a:rPr lang="en-US" sz="2800" i="1">
                        <a:latin typeface="Cambria Math"/>
                      </a:rPr>
                      <m:t> </m:t>
                    </m:r>
                  </m:oMath>
                </a14:m>
                <a:endParaRPr lang="en-US" sz="2800" dirty="0"/>
              </a:p>
              <a:p>
                <a:pPr>
                  <a:defRPr/>
                </a:pPr>
                <a:r>
                  <a:rPr lang="en-US" sz="2800" dirty="0" smtClean="0"/>
                  <a:t>Where </a:t>
                </a:r>
              </a:p>
              <a:p>
                <a:pPr lvl="1">
                  <a:defRPr/>
                </a:pPr>
                <a:r>
                  <a:rPr lang="en-US" sz="2600" dirty="0" err="1" smtClean="0"/>
                  <a:t>Ke</a:t>
                </a:r>
                <a:r>
                  <a:rPr lang="en-US" sz="2600" dirty="0" smtClean="0"/>
                  <a:t> = Cost of equity capital</a:t>
                </a:r>
              </a:p>
              <a:p>
                <a:pPr lvl="1">
                  <a:defRPr/>
                </a:pPr>
                <a:r>
                  <a:rPr lang="en-US" sz="2600" dirty="0" smtClean="0"/>
                  <a:t>D = Constant dividend</a:t>
                </a:r>
              </a:p>
              <a:p>
                <a:pPr lvl="1">
                  <a:defRPr/>
                </a:pPr>
                <a14:m>
                  <m:oMath xmlns:m="http://schemas.openxmlformats.org/officeDocument/2006/math">
                    <m:sSub>
                      <m:sSubPr>
                        <m:ctrlPr>
                          <a:rPr lang="en-US" sz="2600" i="1" smtClean="0">
                            <a:latin typeface="Cambria Math"/>
                          </a:rPr>
                        </m:ctrlPr>
                      </m:sSubPr>
                      <m:e>
                        <m:r>
                          <a:rPr lang="en-US" sz="2600" b="0" i="1" smtClean="0">
                            <a:latin typeface="Cambria Math"/>
                          </a:rPr>
                          <m:t>𝑃</m:t>
                        </m:r>
                      </m:e>
                      <m:sub>
                        <m:r>
                          <a:rPr lang="en-US" sz="2600" b="0" i="1" smtClean="0">
                            <a:latin typeface="Cambria Math"/>
                          </a:rPr>
                          <m:t>0</m:t>
                        </m:r>
                      </m:sub>
                    </m:sSub>
                    <m:r>
                      <a:rPr lang="en-US" sz="2600" b="0" i="1" smtClean="0">
                        <a:latin typeface="Cambria Math"/>
                      </a:rPr>
                      <m:t>=</m:t>
                    </m:r>
                  </m:oMath>
                </a14:m>
                <a:r>
                  <a:rPr lang="en-US" sz="2600" dirty="0" smtClean="0"/>
                  <a:t> Price shares today</a:t>
                </a:r>
              </a:p>
              <a:p>
                <a:pPr marL="44450" indent="0">
                  <a:buNone/>
                  <a:defRPr/>
                </a:pPr>
                <a:endParaRPr lang="en-US"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653" t="-2766" b="-7054"/>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defRPr/>
                </a:pPr>
                <a:r>
                  <a:rPr lang="en-US" dirty="0" smtClean="0"/>
                  <a:t>Dividend Growth Model</a:t>
                </a:r>
              </a:p>
              <a:p>
                <a:pPr>
                  <a:defRPr/>
                </a:pPr>
                <a:endParaRPr lang="en-US" dirty="0"/>
              </a:p>
              <a:p>
                <a:pPr marL="44450" indent="0" algn="ctr">
                  <a:buNone/>
                  <a:defRPr/>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i="1">
                              <a:latin typeface="Cambria Math"/>
                            </a:rPr>
                            <m:t>𝑃</m:t>
                          </m:r>
                        </m:e>
                        <m:sub>
                          <m:r>
                            <a:rPr lang="en-US" i="1">
                              <a:latin typeface="Cambria Math"/>
                            </a:rPr>
                            <m:t>𝑜</m:t>
                          </m:r>
                        </m:sub>
                      </m:sSub>
                      <m:r>
                        <a:rPr lang="en-US" i="1">
                          <a:latin typeface="Cambria Math"/>
                        </a:rPr>
                        <m:t>= </m:t>
                      </m:r>
                      <m:f>
                        <m:fPr>
                          <m:ctrlPr>
                            <a:rPr lang="en-US" i="1">
                              <a:latin typeface="Cambria Math"/>
                            </a:rPr>
                          </m:ctrlPr>
                        </m:fPr>
                        <m:num>
                          <m:sSub>
                            <m:sSubPr>
                              <m:ctrlPr>
                                <a:rPr lang="en-US" i="1" smtClean="0">
                                  <a:latin typeface="Cambria Math"/>
                                </a:rPr>
                              </m:ctrlPr>
                            </m:sSubPr>
                            <m:e>
                              <m:r>
                                <a:rPr lang="en-US" b="0" i="1" smtClean="0">
                                  <a:latin typeface="Cambria Math"/>
                                </a:rPr>
                                <m:t>𝐷</m:t>
                              </m:r>
                            </m:e>
                            <m:sub>
                              <m:r>
                                <a:rPr lang="en-US" b="0" i="1" smtClean="0">
                                  <a:latin typeface="Cambria Math"/>
                                </a:rPr>
                                <m:t>1</m:t>
                              </m:r>
                            </m:sub>
                          </m:sSub>
                        </m:num>
                        <m:den>
                          <m:sSub>
                            <m:sSubPr>
                              <m:ctrlPr>
                                <a:rPr lang="en-US" i="1">
                                  <a:latin typeface="Cambria Math"/>
                                </a:rPr>
                              </m:ctrlPr>
                            </m:sSubPr>
                            <m:e>
                              <m:r>
                                <a:rPr lang="en-US" i="1">
                                  <a:latin typeface="Cambria Math"/>
                                </a:rPr>
                                <m:t>𝐾</m:t>
                              </m:r>
                            </m:e>
                            <m:sub>
                              <m:r>
                                <a:rPr lang="en-US" i="1">
                                  <a:latin typeface="Cambria Math"/>
                                </a:rPr>
                                <m:t>𝑒</m:t>
                              </m:r>
                            </m:sub>
                          </m:sSub>
                          <m:r>
                            <a:rPr lang="en-US" b="0" i="1" smtClean="0">
                              <a:latin typeface="Cambria Math"/>
                            </a:rPr>
                            <m:t> −</m:t>
                          </m:r>
                          <m:r>
                            <a:rPr lang="en-US" b="0" i="1" smtClean="0">
                              <a:latin typeface="Cambria Math"/>
                            </a:rPr>
                            <m:t>𝑔</m:t>
                          </m:r>
                        </m:den>
                      </m:f>
                      <m:r>
                        <a:rPr lang="en-US" i="1">
                          <a:latin typeface="Cambria Math"/>
                        </a:rPr>
                        <m:t> </m:t>
                      </m:r>
                      <m:r>
                        <a:rPr lang="en-US" b="0" i="1" smtClean="0">
                          <a:latin typeface="Cambria Math"/>
                        </a:rPr>
                        <m:t>=</m:t>
                      </m:r>
                      <m:sSub>
                        <m:sSubPr>
                          <m:ctrlPr>
                            <a:rPr lang="en-US" i="1">
                              <a:latin typeface="Cambria Math"/>
                            </a:rPr>
                          </m:ctrlPr>
                        </m:sSubPr>
                        <m:e>
                          <m:r>
                            <a:rPr lang="en-US" i="1">
                              <a:latin typeface="Cambria Math"/>
                            </a:rPr>
                            <m:t>𝑃</m:t>
                          </m:r>
                        </m:e>
                        <m:sub>
                          <m:r>
                            <a:rPr lang="en-US" i="1">
                              <a:latin typeface="Cambria Math"/>
                            </a:rPr>
                            <m:t>𝑜</m:t>
                          </m:r>
                        </m:sub>
                      </m:sSub>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𝐷</m:t>
                              </m:r>
                            </m:e>
                            <m:sub>
                              <m:r>
                                <a:rPr lang="en-US" b="0" i="1" smtClean="0">
                                  <a:latin typeface="Cambria Math"/>
                                </a:rPr>
                                <m:t>0</m:t>
                              </m:r>
                            </m:sub>
                          </m:sSub>
                          <m:r>
                            <a:rPr lang="en-US" b="0" i="1" smtClean="0">
                              <a:latin typeface="Cambria Math"/>
                            </a:rPr>
                            <m:t>(1+</m:t>
                          </m:r>
                          <m:r>
                            <a:rPr lang="en-US" b="0" i="1" smtClean="0">
                              <a:latin typeface="Cambria Math"/>
                            </a:rPr>
                            <m:t>𝑔</m:t>
                          </m:r>
                          <m:r>
                            <a:rPr lang="en-US" b="0" i="1" smtClean="0">
                              <a:latin typeface="Cambria Math"/>
                            </a:rPr>
                            <m:t>)</m:t>
                          </m:r>
                        </m:num>
                        <m:den>
                          <m:sSub>
                            <m:sSubPr>
                              <m:ctrlPr>
                                <a:rPr lang="en-US" i="1">
                                  <a:latin typeface="Cambria Math"/>
                                </a:rPr>
                              </m:ctrlPr>
                            </m:sSubPr>
                            <m:e>
                              <m:r>
                                <a:rPr lang="en-US" i="1">
                                  <a:latin typeface="Cambria Math"/>
                                </a:rPr>
                                <m:t>𝐾</m:t>
                              </m:r>
                            </m:e>
                            <m:sub>
                              <m:r>
                                <a:rPr lang="en-US" i="1">
                                  <a:latin typeface="Cambria Math"/>
                                </a:rPr>
                                <m:t>𝑒</m:t>
                              </m:r>
                            </m:sub>
                          </m:sSub>
                          <m:r>
                            <a:rPr lang="en-US" i="1">
                              <a:latin typeface="Cambria Math"/>
                            </a:rPr>
                            <m:t> −</m:t>
                          </m:r>
                          <m:r>
                            <a:rPr lang="en-US" i="1">
                              <a:latin typeface="Cambria Math"/>
                            </a:rPr>
                            <m:t>𝑔</m:t>
                          </m:r>
                        </m:den>
                      </m:f>
                    </m:oMath>
                  </m:oMathPara>
                </a14:m>
                <a:endParaRPr lang="en-US" dirty="0"/>
              </a:p>
              <a:p>
                <a:pPr>
                  <a:defRPr/>
                </a:pPr>
                <a:endParaRPr lang="en-US" dirty="0" smtClean="0"/>
              </a:p>
              <a:p>
                <a:pPr>
                  <a:defRPr/>
                </a:pPr>
                <a:r>
                  <a:rPr lang="en-US" dirty="0" smtClean="0"/>
                  <a:t>Making </a:t>
                </a:r>
                <a14:m>
                  <m:oMath xmlns:m="http://schemas.openxmlformats.org/officeDocument/2006/math">
                    <m:sSub>
                      <m:sSubPr>
                        <m:ctrlPr>
                          <a:rPr lang="en-US" i="1">
                            <a:latin typeface="Cambria Math"/>
                          </a:rPr>
                        </m:ctrlPr>
                      </m:sSubPr>
                      <m:e>
                        <m:r>
                          <a:rPr lang="en-US" i="1">
                            <a:latin typeface="Cambria Math"/>
                          </a:rPr>
                          <m:t>𝐾</m:t>
                        </m:r>
                      </m:e>
                      <m:sub>
                        <m:r>
                          <a:rPr lang="en-US" i="1">
                            <a:latin typeface="Cambria Math"/>
                          </a:rPr>
                          <m:t>𝑒</m:t>
                        </m:r>
                      </m:sub>
                    </m:sSub>
                  </m:oMath>
                </a14:m>
                <a:r>
                  <a:rPr lang="en-US" dirty="0" smtClean="0"/>
                  <a:t> the subject in the above equations yields</a:t>
                </a:r>
              </a:p>
              <a:p>
                <a:pPr>
                  <a:defRPr/>
                </a:pPr>
                <a:endParaRPr lang="en-US" dirty="0"/>
              </a:p>
              <a:p>
                <a:pPr marL="44450" indent="0">
                  <a:buNone/>
                  <a:defRPr/>
                </a:pPr>
                <a14:m>
                  <m:oMathPara xmlns:m="http://schemas.openxmlformats.org/officeDocument/2006/math">
                    <m:oMathParaPr>
                      <m:jc m:val="left"/>
                    </m:oMathParaPr>
                    <m:oMath xmlns:m="http://schemas.openxmlformats.org/officeDocument/2006/math">
                      <m:sSub>
                        <m:sSubPr>
                          <m:ctrlPr>
                            <a:rPr lang="en-US" i="1">
                              <a:latin typeface="Cambria Math"/>
                            </a:rPr>
                          </m:ctrlPr>
                        </m:sSubPr>
                        <m:e>
                          <m:r>
                            <a:rPr lang="en-US" b="0" i="1" smtClean="0">
                              <a:latin typeface="Cambria Math"/>
                            </a:rPr>
                            <m:t>𝐾</m:t>
                          </m:r>
                        </m:e>
                        <m:sub>
                          <m:r>
                            <a:rPr lang="en-US" b="0" i="1" smtClean="0">
                              <a:latin typeface="Cambria Math"/>
                            </a:rPr>
                            <m:t>𝑒</m:t>
                          </m:r>
                        </m:sub>
                      </m:sSub>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𝐷</m:t>
                              </m:r>
                            </m:e>
                            <m:sub>
                              <m:r>
                                <a:rPr lang="en-US" i="1">
                                  <a:latin typeface="Cambria Math"/>
                                </a:rPr>
                                <m:t>1</m:t>
                              </m:r>
                            </m:sub>
                          </m:sSub>
                        </m:num>
                        <m:den>
                          <m:sSub>
                            <m:sSubPr>
                              <m:ctrlPr>
                                <a:rPr lang="en-US" i="1">
                                  <a:latin typeface="Cambria Math"/>
                                </a:rPr>
                              </m:ctrlPr>
                            </m:sSubPr>
                            <m:e>
                              <m:r>
                                <a:rPr lang="en-US" b="0" i="1" smtClean="0">
                                  <a:latin typeface="Cambria Math"/>
                                </a:rPr>
                                <m:t>𝑃</m:t>
                              </m:r>
                            </m:e>
                            <m:sub>
                              <m:r>
                                <a:rPr lang="en-US" b="0" i="1" smtClean="0">
                                  <a:latin typeface="Cambria Math"/>
                                </a:rPr>
                                <m:t>0</m:t>
                              </m:r>
                            </m:sub>
                          </m:sSub>
                        </m:den>
                      </m:f>
                      <m:r>
                        <a:rPr lang="en-US" b="0" i="1" smtClean="0">
                          <a:latin typeface="Cambria Math"/>
                        </a:rPr>
                        <m:t>+</m:t>
                      </m:r>
                      <m:r>
                        <a:rPr lang="en-US" b="0" i="1" smtClean="0">
                          <a:latin typeface="Cambria Math"/>
                        </a:rPr>
                        <m:t>𝑔</m:t>
                      </m:r>
                      <m:r>
                        <a:rPr lang="en-US" b="0" i="1" smtClean="0">
                          <a:latin typeface="Cambria Math"/>
                        </a:rPr>
                        <m:t>   </m:t>
                      </m:r>
                      <m:r>
                        <a:rPr lang="en-US" b="0" i="1" smtClean="0">
                          <a:latin typeface="Cambria Math"/>
                        </a:rPr>
                        <m:t>𝑜𝑟</m:t>
                      </m:r>
                      <m:r>
                        <a:rPr lang="en-US" b="0" i="1" smtClean="0">
                          <a:latin typeface="Cambria Math"/>
                        </a:rPr>
                        <m:t>  </m:t>
                      </m:r>
                      <m:sSub>
                        <m:sSubPr>
                          <m:ctrlPr>
                            <a:rPr lang="en-US" i="1">
                              <a:latin typeface="Cambria Math"/>
                            </a:rPr>
                          </m:ctrlPr>
                        </m:sSubPr>
                        <m:e>
                          <m:r>
                            <a:rPr lang="en-US" i="1">
                              <a:latin typeface="Cambria Math"/>
                            </a:rPr>
                            <m:t>𝐾</m:t>
                          </m:r>
                        </m:e>
                        <m:sub>
                          <m:r>
                            <a:rPr lang="en-US" i="1">
                              <a:latin typeface="Cambria Math"/>
                            </a:rPr>
                            <m:t>𝑒</m:t>
                          </m:r>
                        </m:sub>
                      </m:sSub>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𝐷</m:t>
                              </m:r>
                            </m:e>
                            <m:sub>
                              <m:r>
                                <a:rPr lang="en-US" b="0" i="1" smtClean="0">
                                  <a:latin typeface="Cambria Math"/>
                                </a:rPr>
                                <m:t>0 </m:t>
                              </m:r>
                            </m:sub>
                          </m:sSub>
                          <m:r>
                            <a:rPr lang="en-US" b="0" i="1" smtClean="0">
                              <a:latin typeface="Cambria Math"/>
                            </a:rPr>
                            <m:t>(1+</m:t>
                          </m:r>
                          <m:r>
                            <a:rPr lang="en-US" b="0" i="1" smtClean="0">
                              <a:latin typeface="Cambria Math"/>
                            </a:rPr>
                            <m:t>𝑔</m:t>
                          </m:r>
                          <m:r>
                            <a:rPr lang="en-US" b="0" i="1" smtClean="0">
                              <a:latin typeface="Cambria Math"/>
                            </a:rPr>
                            <m:t>)</m:t>
                          </m:r>
                        </m:num>
                        <m:den>
                          <m:sSub>
                            <m:sSubPr>
                              <m:ctrlPr>
                                <a:rPr lang="en-US" i="1">
                                  <a:latin typeface="Cambria Math"/>
                                </a:rPr>
                              </m:ctrlPr>
                            </m:sSubPr>
                            <m:e>
                              <m:r>
                                <a:rPr lang="en-US" i="1">
                                  <a:latin typeface="Cambria Math"/>
                                </a:rPr>
                                <m:t>𝑃</m:t>
                              </m:r>
                            </m:e>
                            <m:sub>
                              <m:r>
                                <a:rPr lang="en-US" i="1">
                                  <a:latin typeface="Cambria Math"/>
                                </a:rPr>
                                <m:t>0</m:t>
                              </m:r>
                            </m:sub>
                          </m:sSub>
                        </m:den>
                      </m:f>
                      <m:r>
                        <a:rPr lang="en-US" i="1">
                          <a:latin typeface="Cambria Math"/>
                        </a:rPr>
                        <m:t>+</m:t>
                      </m:r>
                      <m:r>
                        <a:rPr lang="en-US" i="1">
                          <a:latin typeface="Cambria Math"/>
                        </a:rPr>
                        <m:t>𝑔</m:t>
                      </m:r>
                    </m:oMath>
                  </m:oMathPara>
                </a14:m>
                <a:endParaRPr lang="en-US" dirty="0" smtClean="0"/>
              </a:p>
              <a:p>
                <a:pPr marL="44450" indent="0">
                  <a:buNone/>
                  <a:defRPr/>
                </a:pPr>
                <a:endParaRPr lang="en-US" dirty="0"/>
              </a:p>
              <a:p>
                <a:pPr marL="44450" indent="0">
                  <a:buNone/>
                  <a:defRPr/>
                </a:pPr>
                <a:r>
                  <a:rPr lang="en-US" dirty="0" smtClean="0"/>
                  <a:t>Where g = growth rate in dividend.</a:t>
                </a:r>
                <a:endParaRPr lang="en-US" dirty="0"/>
              </a:p>
              <a:p>
                <a:pPr>
                  <a:defRPr/>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290" t="-692"/>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010400" y="2052638"/>
            <a:ext cx="1981200" cy="1828800"/>
          </a:xfrm>
        </p:spPr>
        <p:txBody>
          <a:bodyPr/>
          <a:lstStyle/>
          <a:p>
            <a:pPr eaLnBrk="1" fontAlgn="auto" hangingPunct="1">
              <a:spcAft>
                <a:spcPts val="0"/>
              </a:spcAft>
              <a:defRPr/>
            </a:pPr>
            <a:r>
              <a:rPr lang="en-GB" dirty="0" smtClean="0"/>
              <a:t>CHAPTER 1</a:t>
            </a:r>
            <a:endParaRPr lang="en-GB" dirty="0"/>
          </a:p>
        </p:txBody>
      </p:sp>
      <p:sp>
        <p:nvSpPr>
          <p:cNvPr id="4" name="Title 3"/>
          <p:cNvSpPr>
            <a:spLocks noGrp="1"/>
          </p:cNvSpPr>
          <p:nvPr>
            <p:ph type="title"/>
          </p:nvPr>
        </p:nvSpPr>
        <p:spPr>
          <a:xfrm>
            <a:off x="457200" y="2052638"/>
            <a:ext cx="6324600" cy="2747962"/>
          </a:xfrm>
        </p:spPr>
        <p:txBody>
          <a:bodyPr/>
          <a:lstStyle/>
          <a:p>
            <a:pPr algn="ctr" eaLnBrk="1" fontAlgn="auto" hangingPunct="1">
              <a:spcAft>
                <a:spcPts val="0"/>
              </a:spcAft>
              <a:defRPr/>
            </a:pPr>
            <a:r>
              <a:rPr lang="en-GB" dirty="0" smtClean="0"/>
              <a:t>Part one: </a:t>
            </a:r>
            <a:br>
              <a:rPr lang="en-GB" dirty="0" smtClean="0"/>
            </a:br>
            <a:r>
              <a:rPr lang="en-GB" cap="none" dirty="0" smtClean="0"/>
              <a:t>The Business Finance Environment</a:t>
            </a:r>
            <a:endParaRPr lang="en-GB" cap="none" dirty="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eaLnBrk="1" fontAlgn="auto" hangingPunct="1">
              <a:spcAft>
                <a:spcPts val="0"/>
              </a:spcAft>
              <a:defRPr/>
            </a:pPr>
            <a:r>
              <a:rPr lang="en-GB" dirty="0" smtClean="0"/>
              <a:t>ADVANTAGES</a:t>
            </a:r>
            <a:endParaRPr lang="en-GB" dirty="0"/>
          </a:p>
        </p:txBody>
      </p:sp>
      <p:sp>
        <p:nvSpPr>
          <p:cNvPr id="8" name="Content Placeholder 7"/>
          <p:cNvSpPr>
            <a:spLocks noGrp="1"/>
          </p:cNvSpPr>
          <p:nvPr>
            <p:ph sz="half" idx="2"/>
          </p:nvPr>
        </p:nvSpPr>
        <p:spPr>
          <a:xfrm>
            <a:off x="457200" y="2438400"/>
            <a:ext cx="4040188" cy="3687763"/>
          </a:xfrm>
        </p:spPr>
        <p:txBody>
          <a:bodyPr/>
          <a:lstStyle/>
          <a:p>
            <a:pPr marL="568325" lvl="1" indent="-223838" defTabSz="809625" eaLnBrk="1" fontAlgn="auto" hangingPunct="1">
              <a:lnSpc>
                <a:spcPct val="90000"/>
              </a:lnSpc>
              <a:spcAft>
                <a:spcPts val="0"/>
              </a:spcAft>
              <a:defRPr/>
            </a:pPr>
            <a:r>
              <a:rPr lang="en-US" dirty="0"/>
              <a:t>Limited liability</a:t>
            </a:r>
          </a:p>
          <a:p>
            <a:pPr marL="568325" lvl="1" indent="-223838" defTabSz="809625" eaLnBrk="1" fontAlgn="auto" hangingPunct="1">
              <a:lnSpc>
                <a:spcPct val="90000"/>
              </a:lnSpc>
              <a:spcAft>
                <a:spcPts val="0"/>
              </a:spcAft>
              <a:defRPr/>
            </a:pPr>
            <a:r>
              <a:rPr lang="en-US" dirty="0"/>
              <a:t>Unlimited life</a:t>
            </a:r>
          </a:p>
          <a:p>
            <a:pPr marL="568325" lvl="1" indent="-223838" defTabSz="809625" eaLnBrk="1" fontAlgn="auto" hangingPunct="1">
              <a:lnSpc>
                <a:spcPct val="90000"/>
              </a:lnSpc>
              <a:spcAft>
                <a:spcPts val="0"/>
              </a:spcAft>
              <a:defRPr/>
            </a:pPr>
            <a:r>
              <a:rPr lang="en-US" dirty="0"/>
              <a:t>Separation of ownership and management</a:t>
            </a:r>
          </a:p>
          <a:p>
            <a:pPr marL="568325" lvl="1" indent="-223838" defTabSz="809625" eaLnBrk="1" fontAlgn="auto" hangingPunct="1">
              <a:lnSpc>
                <a:spcPct val="90000"/>
              </a:lnSpc>
              <a:spcAft>
                <a:spcPts val="0"/>
              </a:spcAft>
              <a:defRPr/>
            </a:pPr>
            <a:r>
              <a:rPr lang="en-US" dirty="0"/>
              <a:t>Transfer of ownership is easy</a:t>
            </a:r>
          </a:p>
          <a:p>
            <a:pPr marL="568325" lvl="1" indent="-223838" defTabSz="809625" eaLnBrk="1" fontAlgn="auto" hangingPunct="1">
              <a:lnSpc>
                <a:spcPct val="90000"/>
              </a:lnSpc>
              <a:spcAft>
                <a:spcPts val="0"/>
              </a:spcAft>
              <a:defRPr/>
            </a:pPr>
            <a:r>
              <a:rPr lang="en-US" dirty="0"/>
              <a:t>Easier to raise capital</a:t>
            </a:r>
          </a:p>
          <a:p>
            <a:pPr marL="274320" eaLnBrk="1" fontAlgn="auto" hangingPunct="1">
              <a:spcAft>
                <a:spcPts val="0"/>
              </a:spcAft>
              <a:defRPr/>
            </a:pPr>
            <a:endParaRPr lang="en-GB" dirty="0"/>
          </a:p>
        </p:txBody>
      </p:sp>
      <p:sp>
        <p:nvSpPr>
          <p:cNvPr id="9" name="Text Placeholder 8"/>
          <p:cNvSpPr>
            <a:spLocks noGrp="1"/>
          </p:cNvSpPr>
          <p:nvPr>
            <p:ph type="body" sz="quarter" idx="3"/>
          </p:nvPr>
        </p:nvSpPr>
        <p:spPr/>
        <p:txBody>
          <a:bodyPr/>
          <a:lstStyle/>
          <a:p>
            <a:pPr eaLnBrk="1" fontAlgn="auto" hangingPunct="1">
              <a:spcAft>
                <a:spcPts val="0"/>
              </a:spcAft>
              <a:defRPr/>
            </a:pPr>
            <a:r>
              <a:rPr lang="en-GB" dirty="0" smtClean="0"/>
              <a:t>DISADVANTAGES</a:t>
            </a:r>
            <a:endParaRPr lang="en-GB" dirty="0"/>
          </a:p>
        </p:txBody>
      </p:sp>
      <p:sp>
        <p:nvSpPr>
          <p:cNvPr id="10" name="Content Placeholder 9"/>
          <p:cNvSpPr>
            <a:spLocks noGrp="1"/>
          </p:cNvSpPr>
          <p:nvPr>
            <p:ph sz="quarter" idx="4"/>
          </p:nvPr>
        </p:nvSpPr>
        <p:spPr>
          <a:xfrm>
            <a:off x="4645025" y="2438400"/>
            <a:ext cx="4041775" cy="3687763"/>
          </a:xfrm>
        </p:spPr>
        <p:txBody>
          <a:bodyPr/>
          <a:lstStyle/>
          <a:p>
            <a:pPr marL="568325" lvl="1" indent="-223838" defTabSz="809625" eaLnBrk="1" fontAlgn="auto" hangingPunct="1">
              <a:lnSpc>
                <a:spcPct val="90000"/>
              </a:lnSpc>
              <a:spcAft>
                <a:spcPts val="0"/>
              </a:spcAft>
              <a:defRPr/>
            </a:pPr>
            <a:r>
              <a:rPr lang="en-US" dirty="0"/>
              <a:t>Separation of ownership and management (agency problem)</a:t>
            </a:r>
          </a:p>
          <a:p>
            <a:pPr marL="568325" lvl="1" indent="-223838" defTabSz="809625" eaLnBrk="1" fontAlgn="auto" hangingPunct="1">
              <a:lnSpc>
                <a:spcPct val="90000"/>
              </a:lnSpc>
              <a:spcAft>
                <a:spcPts val="0"/>
              </a:spcAft>
              <a:defRPr/>
            </a:pPr>
            <a:r>
              <a:rPr lang="en-US" dirty="0"/>
              <a:t>Double taxation (income taxed at the corporate rate and then dividends taxed at personal rate, while dividends paid are not tax deductible)</a:t>
            </a:r>
          </a:p>
          <a:p>
            <a:pPr marL="274320" eaLnBrk="1" fontAlgn="auto" hangingPunct="1">
              <a:spcAft>
                <a:spcPts val="0"/>
              </a:spcAft>
              <a:defRPr/>
            </a:pP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11" name="Text Placeholder 6"/>
          <p:cNvSpPr txBox="1">
            <a:spLocks/>
          </p:cNvSpPr>
          <p:nvPr/>
        </p:nvSpPr>
        <p:spPr>
          <a:xfrm>
            <a:off x="2284413" y="1371600"/>
            <a:ext cx="4040187" cy="639763"/>
          </a:xfrm>
          <a:prstGeom prst="rect">
            <a:avLst/>
          </a:prstGeom>
        </p:spPr>
        <p:txBody>
          <a:bodyPr anchor="b">
            <a:normAutofit/>
          </a:bodyPr>
          <a:lstStyle>
            <a:lvl1pPr marL="0" indent="0" algn="ctr" defTabSz="914400" rtl="0" eaLnBrk="1" latinLnBrk="0" hangingPunct="1">
              <a:spcBef>
                <a:spcPct val="20000"/>
              </a:spcBef>
              <a:buClr>
                <a:schemeClr val="accent1"/>
              </a:buClr>
              <a:buFont typeface="Wingdings 2" pitchFamily="18" charset="2"/>
              <a:buNone/>
              <a:defRPr sz="2400" b="0" kern="1200" spc="150" baseline="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2000" b="1" kern="1200" spc="100" baseline="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800" b="1" kern="1200" spc="100" baseline="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600" b="1" kern="1200" spc="1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600" b="1" kern="1200">
                <a:solidFill>
                  <a:schemeClr val="tx2"/>
                </a:solidFill>
                <a:latin typeface="+mn-lt"/>
                <a:ea typeface="+mn-ea"/>
                <a:cs typeface="+mn-cs"/>
              </a:defRPr>
            </a:lvl9pPr>
          </a:lstStyle>
          <a:p>
            <a:pPr fontAlgn="auto">
              <a:spcAft>
                <a:spcPts val="0"/>
              </a:spcAft>
              <a:defRPr/>
            </a:pPr>
            <a:r>
              <a:rPr lang="en-GB" b="1" dirty="0" smtClean="0"/>
              <a:t>COMPANIES</a:t>
            </a:r>
            <a:endParaRPr lang="en-GB" b="1" dirty="0"/>
          </a:p>
        </p:txBody>
      </p:sp>
      <p:sp>
        <p:nvSpPr>
          <p:cNvPr id="2" name="Date Placeholder 1"/>
          <p:cNvSpPr>
            <a:spLocks noGrp="1"/>
          </p:cNvSpPr>
          <p:nvPr>
            <p:ph type="dt" sz="quarter" idx="10"/>
          </p:nvPr>
        </p:nvSpPr>
        <p:spPr/>
        <p:txBody>
          <a:bodyPr/>
          <a:lstStyle/>
          <a:p>
            <a:pPr>
              <a:defRPr/>
            </a:pPr>
            <a:fld id="{6BEE0A80-9BB6-4B47-BDFC-ABDDC6B6BBB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pPr>
                  <a:defRPr/>
                </a:pPr>
                <a:r>
                  <a:rPr lang="en-US" sz="2800" dirty="0" smtClean="0"/>
                  <a:t>Estimating the Growth rate in dividend</a:t>
                </a:r>
              </a:p>
              <a:p>
                <a:pPr marL="44450" indent="0" algn="ctr">
                  <a:buNone/>
                  <a:defRPr/>
                </a:pPr>
                <a:r>
                  <a:rPr lang="en-US" sz="2800" dirty="0" smtClean="0"/>
                  <a:t> </a:t>
                </a:r>
                <a14:m>
                  <m:oMath xmlns:m="http://schemas.openxmlformats.org/officeDocument/2006/math">
                    <m:r>
                      <a:rPr lang="en-US" sz="2800" b="0" i="1" smtClean="0">
                        <a:latin typeface="Cambria Math"/>
                      </a:rPr>
                      <m:t>𝑔</m:t>
                    </m:r>
                    <m:r>
                      <a:rPr lang="en-US" sz="2800" b="0" i="1" smtClean="0">
                        <a:latin typeface="Cambria Math"/>
                      </a:rPr>
                      <m:t>= </m:t>
                    </m:r>
                    <m:rad>
                      <m:radPr>
                        <m:ctrlPr>
                          <a:rPr lang="en-US" sz="2800" b="0" i="1" smtClean="0">
                            <a:latin typeface="Cambria Math"/>
                          </a:rPr>
                        </m:ctrlPr>
                      </m:radPr>
                      <m:deg>
                        <m:r>
                          <m:rPr>
                            <m:brk m:alnAt="7"/>
                          </m:rPr>
                          <a:rPr lang="en-US" sz="2800" b="0" i="1" smtClean="0">
                            <a:latin typeface="Cambria Math"/>
                          </a:rPr>
                          <m:t>𝑛</m:t>
                        </m:r>
                      </m:deg>
                      <m:e>
                        <m:f>
                          <m:fPr>
                            <m:ctrlPr>
                              <a:rPr lang="en-US" sz="2800" b="0" i="1" smtClean="0">
                                <a:latin typeface="Cambria Math"/>
                              </a:rPr>
                            </m:ctrlPr>
                          </m:fPr>
                          <m:num>
                            <m:r>
                              <a:rPr lang="en-US" sz="2800" b="0" i="1" smtClean="0">
                                <a:latin typeface="Cambria Math"/>
                              </a:rPr>
                              <m:t>𝐶𝑢𝑟𝑟𝑒𝑛𝑡</m:t>
                            </m:r>
                            <m:r>
                              <a:rPr lang="en-US" sz="2800" b="0" i="1" smtClean="0">
                                <a:latin typeface="Cambria Math"/>
                              </a:rPr>
                              <m:t> </m:t>
                            </m:r>
                            <m:r>
                              <a:rPr lang="en-US" sz="2800" b="0" i="1" smtClean="0">
                                <a:latin typeface="Cambria Math"/>
                              </a:rPr>
                              <m:t>𝐷𝑖𝑣𝑖𝑑𝑒𝑛𝑑</m:t>
                            </m:r>
                          </m:num>
                          <m:den>
                            <m:r>
                              <a:rPr lang="en-US" sz="2800" b="0" i="1" smtClean="0">
                                <a:latin typeface="Cambria Math"/>
                              </a:rPr>
                              <m:t>𝑃𝑎𝑠𝑡</m:t>
                            </m:r>
                            <m:r>
                              <a:rPr lang="en-US" sz="2800" b="0" i="1" smtClean="0">
                                <a:latin typeface="Cambria Math"/>
                              </a:rPr>
                              <m:t> </m:t>
                            </m:r>
                            <m:r>
                              <a:rPr lang="en-US" sz="2800" b="0" i="1" smtClean="0">
                                <a:latin typeface="Cambria Math"/>
                              </a:rPr>
                              <m:t>𝐷𝑖𝑣𝑖𝑑𝑒𝑛𝑑</m:t>
                            </m:r>
                          </m:den>
                        </m:f>
                      </m:e>
                    </m:rad>
                    <m:r>
                      <a:rPr lang="en-US" sz="2800" b="0" i="1" smtClean="0">
                        <a:latin typeface="Cambria Math"/>
                      </a:rPr>
                      <m:t> −1</m:t>
                    </m:r>
                  </m:oMath>
                </a14:m>
                <a:endParaRPr lang="en-US" sz="2800" dirty="0" smtClean="0"/>
              </a:p>
              <a:p>
                <a:pPr marL="44450" indent="0" algn="ctr">
                  <a:buNone/>
                  <a:defRPr/>
                </a:pPr>
                <a:endParaRPr lang="en-US" sz="2800" dirty="0"/>
              </a:p>
              <a:p>
                <a:pPr marL="44450" indent="0" algn="ctr">
                  <a:buNone/>
                  <a:defRPr/>
                </a:pPr>
                <a:r>
                  <a:rPr lang="en-US" sz="2800" dirty="0" smtClean="0"/>
                  <a:t>Or </a:t>
                </a:r>
              </a:p>
              <a:p>
                <a:pPr marL="44450" indent="0" algn="ctr">
                  <a:buNone/>
                  <a:defRPr/>
                </a:pPr>
                <a14:m>
                  <m:oMathPara xmlns:m="http://schemas.openxmlformats.org/officeDocument/2006/math">
                    <m:oMathParaPr>
                      <m:jc m:val="centerGroup"/>
                    </m:oMathParaPr>
                    <m:oMath xmlns:m="http://schemas.openxmlformats.org/officeDocument/2006/math">
                      <m:r>
                        <a:rPr lang="en-US" sz="2800" b="0" i="1" smtClean="0">
                          <a:latin typeface="Cambria Math"/>
                        </a:rPr>
                        <m:t>𝑔</m:t>
                      </m:r>
                      <m:r>
                        <a:rPr lang="en-US" sz="2800" b="0" i="1" smtClean="0">
                          <a:latin typeface="Cambria Math"/>
                        </a:rPr>
                        <m:t>=</m:t>
                      </m:r>
                      <m:r>
                        <a:rPr lang="en-US" sz="2800" b="0" i="1" smtClean="0">
                          <a:latin typeface="Cambria Math"/>
                        </a:rPr>
                        <m:t>𝑟</m:t>
                      </m:r>
                      <m:r>
                        <a:rPr lang="en-US" sz="2800" b="0" i="1" smtClean="0">
                          <a:latin typeface="Cambria Math"/>
                        </a:rPr>
                        <m:t> </m:t>
                      </m:r>
                      <m:r>
                        <a:rPr lang="en-US" sz="2800" b="0" i="1" smtClean="0">
                          <a:latin typeface="Cambria Math"/>
                        </a:rPr>
                        <m:t>𝑥</m:t>
                      </m:r>
                      <m:r>
                        <a:rPr lang="en-US" sz="2800" b="0" i="1" smtClean="0">
                          <a:latin typeface="Cambria Math"/>
                        </a:rPr>
                        <m:t> </m:t>
                      </m:r>
                      <m:r>
                        <a:rPr lang="en-US" sz="2800" b="0" i="1" smtClean="0">
                          <a:latin typeface="Cambria Math"/>
                        </a:rPr>
                        <m:t>𝑏</m:t>
                      </m:r>
                    </m:oMath>
                  </m:oMathPara>
                </a14:m>
                <a:endParaRPr lang="en-US" sz="2800" dirty="0" smtClean="0"/>
              </a:p>
              <a:p>
                <a:pPr marL="44450" indent="0">
                  <a:buNone/>
                  <a:defRPr/>
                </a:pPr>
                <a:r>
                  <a:rPr lang="en-US" sz="2800" dirty="0" smtClean="0"/>
                  <a:t>Where:</a:t>
                </a:r>
              </a:p>
              <a:p>
                <a:pPr marL="44450" indent="0">
                  <a:buNone/>
                  <a:defRPr/>
                </a:pPr>
                <a:r>
                  <a:rPr lang="en-US" sz="2800" dirty="0" smtClean="0"/>
                  <a:t>r = rate of return on equity</a:t>
                </a:r>
              </a:p>
              <a:p>
                <a:pPr marL="44450" indent="0">
                  <a:buNone/>
                  <a:defRPr/>
                </a:pPr>
                <a:r>
                  <a:rPr lang="en-US" sz="2800" dirty="0" smtClean="0"/>
                  <a:t>b = earnings retention rate </a:t>
                </a:r>
              </a:p>
              <a:p>
                <a:pPr marL="44450" indent="0" algn="ctr">
                  <a:buNone/>
                  <a:defRPr/>
                </a:pPr>
                <a:endParaRPr lang="en-US"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015" t="-2351" b="-9959"/>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3200" dirty="0" smtClean="0"/>
              <a:t>Weaknesses of the DVM</a:t>
            </a:r>
          </a:p>
          <a:p>
            <a:pPr lvl="1">
              <a:defRPr/>
            </a:pPr>
            <a:r>
              <a:rPr lang="en-US" sz="2800" dirty="0" smtClean="0"/>
              <a:t>Anticipated values for dividends and prices</a:t>
            </a:r>
          </a:p>
          <a:p>
            <a:pPr lvl="1">
              <a:defRPr/>
            </a:pPr>
            <a:r>
              <a:rPr lang="en-US" sz="2800" dirty="0" smtClean="0"/>
              <a:t>Also assumes that investors are rational</a:t>
            </a:r>
          </a:p>
          <a:p>
            <a:pPr lvl="1">
              <a:defRPr/>
            </a:pPr>
            <a:r>
              <a:rPr lang="en-US" sz="2800" dirty="0" smtClean="0"/>
              <a:t>Dividends are paid annually</a:t>
            </a:r>
          </a:p>
        </p:txBody>
      </p:sp>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400" dirty="0" smtClean="0"/>
              <a:t>CAPITAL ASSET PRICICNG MODEL (CAPM)</a:t>
            </a:r>
          </a:p>
          <a:p>
            <a:pPr lvl="1">
              <a:defRPr/>
            </a:pPr>
            <a:r>
              <a:rPr lang="en-US" sz="2000" dirty="0" smtClean="0"/>
              <a:t>The dividend valuation model is mostly applicable in scenarios where the company in question has a history of dividend payment.</a:t>
            </a:r>
          </a:p>
          <a:p>
            <a:pPr lvl="1">
              <a:defRPr/>
            </a:pPr>
            <a:endParaRPr lang="en-US" sz="2000" dirty="0"/>
          </a:p>
          <a:p>
            <a:pPr lvl="1">
              <a:defRPr/>
            </a:pPr>
            <a:r>
              <a:rPr lang="en-US" sz="2000" dirty="0" smtClean="0"/>
              <a:t>For start up companies and those that do not pay dividend, this model may not be appropriate</a:t>
            </a:r>
          </a:p>
          <a:p>
            <a:pPr lvl="1">
              <a:defRPr/>
            </a:pPr>
            <a:endParaRPr lang="en-US" sz="2000" dirty="0"/>
          </a:p>
          <a:p>
            <a:pPr lvl="1">
              <a:defRPr/>
            </a:pPr>
            <a:r>
              <a:rPr lang="en-US" sz="2000" dirty="0" smtClean="0"/>
              <a:t>More so investors (equity investors) normally do own a collection of investments which reduces their risk exposure on the market.</a:t>
            </a:r>
            <a:endParaRPr lang="en-US" sz="2000" dirty="0"/>
          </a:p>
        </p:txBody>
      </p:sp>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The cost of equity is the reward to investor for assuming risk or uncertainty of the future dividends. </a:t>
            </a:r>
          </a:p>
          <a:p>
            <a:pPr>
              <a:defRPr/>
            </a:pPr>
            <a:endParaRPr lang="en-US" dirty="0"/>
          </a:p>
          <a:p>
            <a:pPr>
              <a:defRPr/>
            </a:pPr>
            <a:r>
              <a:rPr lang="en-US" dirty="0" smtClean="0"/>
              <a:t>Such risks are of two components: Systematic and Unsystematic. </a:t>
            </a:r>
          </a:p>
          <a:p>
            <a:pPr>
              <a:defRPr/>
            </a:pPr>
            <a:endParaRPr lang="en-US" dirty="0"/>
          </a:p>
          <a:p>
            <a:pPr>
              <a:defRPr/>
            </a:pPr>
            <a:r>
              <a:rPr lang="en-US" dirty="0" smtClean="0"/>
              <a:t>A valuation model that seeks to compensate investors for the risk assumed must take into consideration the kind of risk assumed by the investor. </a:t>
            </a:r>
          </a:p>
          <a:p>
            <a:pPr>
              <a:defRPr/>
            </a:pPr>
            <a:endParaRPr lang="en-US" dirty="0"/>
          </a:p>
          <a:p>
            <a:pPr>
              <a:defRPr/>
            </a:pPr>
            <a:r>
              <a:rPr lang="en-US" dirty="0" smtClean="0"/>
              <a:t>In other words, the investor must be compensated for assuming proper risk – systematic risk. </a:t>
            </a:r>
            <a:endParaRPr lang="en-US" dirty="0"/>
          </a:p>
        </p:txBody>
      </p:sp>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pPr>
                  <a:defRPr/>
                </a:pPr>
                <a:r>
                  <a:rPr lang="en-US" sz="2400" dirty="0" smtClean="0"/>
                  <a:t>Unsystematic risk can be reduced by diversification. Therefore the investor must not be rewarded for such risk.</a:t>
                </a:r>
              </a:p>
              <a:p>
                <a:pPr>
                  <a:defRPr/>
                </a:pPr>
                <a:endParaRPr lang="en-US" sz="2400" dirty="0"/>
              </a:p>
              <a:p>
                <a:pPr>
                  <a:defRPr/>
                </a:pPr>
                <a:r>
                  <a:rPr lang="en-US" sz="2400" dirty="0" smtClean="0"/>
                  <a:t>CAPM therefore proposes a reward for risk system that is based on only systematic risk.</a:t>
                </a:r>
              </a:p>
              <a:p>
                <a:pPr>
                  <a:defRPr/>
                </a:pPr>
                <a:endParaRPr lang="en-US" sz="2400" dirty="0"/>
              </a:p>
              <a:p>
                <a:pPr marL="44450" indent="0">
                  <a:buNone/>
                  <a:defRPr/>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b="0" i="1" smtClean="0">
                              <a:latin typeface="Cambria Math"/>
                            </a:rPr>
                            <m:t>𝐾</m:t>
                          </m:r>
                        </m:e>
                        <m:sub>
                          <m:r>
                            <a:rPr lang="en-US" sz="3200" b="0" i="1" smtClean="0">
                              <a:latin typeface="Cambria Math"/>
                            </a:rPr>
                            <m:t>𝑒</m:t>
                          </m:r>
                        </m:sub>
                      </m:sSub>
                      <m:r>
                        <a:rPr lang="en-US" sz="3200" b="0" i="1" smtClean="0">
                          <a:latin typeface="Cambria Math"/>
                        </a:rPr>
                        <m:t>= </m:t>
                      </m:r>
                      <m:sSub>
                        <m:sSubPr>
                          <m:ctrlPr>
                            <a:rPr lang="en-US" sz="3200" b="0" i="1" smtClean="0">
                              <a:latin typeface="Cambria Math"/>
                            </a:rPr>
                          </m:ctrlPr>
                        </m:sSubPr>
                        <m:e>
                          <m:r>
                            <a:rPr lang="en-US" sz="3200" b="0" i="1" smtClean="0">
                              <a:latin typeface="Cambria Math"/>
                            </a:rPr>
                            <m:t>𝑅</m:t>
                          </m:r>
                        </m:e>
                        <m:sub>
                          <m:r>
                            <a:rPr lang="en-US" sz="3200" b="0" i="1" smtClean="0">
                              <a:latin typeface="Cambria Math"/>
                            </a:rPr>
                            <m:t>𝑓</m:t>
                          </m:r>
                        </m:sub>
                      </m:sSub>
                      <m:r>
                        <a:rPr lang="en-US" sz="3200" b="0" i="1" smtClean="0">
                          <a:latin typeface="Cambria Math"/>
                        </a:rPr>
                        <m:t>+</m:t>
                      </m:r>
                      <m:r>
                        <a:rPr lang="en-US" sz="3200" b="0" i="1" smtClean="0">
                          <a:latin typeface="Cambria Math"/>
                          <a:ea typeface="Cambria Math"/>
                        </a:rPr>
                        <m:t>𝛽</m:t>
                      </m:r>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𝑅</m:t>
                          </m:r>
                        </m:e>
                        <m:sub>
                          <m:r>
                            <a:rPr lang="en-US" sz="3200" b="0" i="1" smtClean="0">
                              <a:latin typeface="Cambria Math"/>
                              <a:ea typeface="Cambria Math"/>
                            </a:rPr>
                            <m:t>𝑚</m:t>
                          </m:r>
                        </m:sub>
                      </m:sSub>
                      <m:r>
                        <a:rPr lang="en-US" sz="3200" b="0" i="1" smtClean="0">
                          <a:latin typeface="Cambria Math"/>
                          <a:ea typeface="Cambria Math"/>
                        </a:rPr>
                        <m:t> − </m:t>
                      </m:r>
                      <m:sSub>
                        <m:sSubPr>
                          <m:ctrlPr>
                            <a:rPr lang="en-US" sz="3200" b="0" i="1" smtClean="0">
                              <a:latin typeface="Cambria Math"/>
                              <a:ea typeface="Cambria Math"/>
                            </a:rPr>
                          </m:ctrlPr>
                        </m:sSubPr>
                        <m:e>
                          <m:r>
                            <a:rPr lang="en-US" sz="3200" b="0" i="1" smtClean="0">
                              <a:latin typeface="Cambria Math"/>
                              <a:ea typeface="Cambria Math"/>
                            </a:rPr>
                            <m:t>𝑅</m:t>
                          </m:r>
                        </m:e>
                        <m:sub>
                          <m:r>
                            <a:rPr lang="en-US" sz="3200" b="0" i="1" smtClean="0">
                              <a:latin typeface="Cambria Math"/>
                              <a:ea typeface="Cambria Math"/>
                            </a:rPr>
                            <m:t>𝑓</m:t>
                          </m:r>
                        </m:sub>
                      </m:sSub>
                      <m:r>
                        <a:rPr lang="en-US" sz="3200" b="0" i="1" smtClean="0">
                          <a:latin typeface="Cambria Math"/>
                          <a:ea typeface="Cambria Math"/>
                        </a:rPr>
                        <m:t>)</m:t>
                      </m:r>
                    </m:oMath>
                  </m:oMathPara>
                </a14:m>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363" t="-1107"/>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pPr>
                  <a:defRPr/>
                </a:pPr>
                <a:r>
                  <a:rPr lang="en-US" sz="2800" dirty="0" smtClean="0"/>
                  <a:t>Where </a:t>
                </a:r>
              </a:p>
              <a:p>
                <a:pPr marL="44450" indent="0">
                  <a:buNone/>
                  <a:defRPr/>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𝑅</m:t>
                          </m:r>
                        </m:e>
                        <m:sub>
                          <m:r>
                            <a:rPr lang="en-US" sz="2800" b="0" i="1" smtClean="0">
                              <a:latin typeface="Cambria Math"/>
                            </a:rPr>
                            <m:t>𝑓</m:t>
                          </m:r>
                        </m:sub>
                      </m:sSub>
                      <m:r>
                        <a:rPr lang="en-US" sz="2800" b="0" i="1" smtClean="0">
                          <a:latin typeface="Cambria Math"/>
                        </a:rPr>
                        <m:t>=</m:t>
                      </m:r>
                      <m:r>
                        <a:rPr lang="en-US" sz="2800" b="0" i="1" smtClean="0">
                          <a:latin typeface="Cambria Math"/>
                        </a:rPr>
                        <m:t>𝑅𝑖𝑠𝑘</m:t>
                      </m:r>
                      <m:r>
                        <a:rPr lang="en-US" sz="2800" b="0" i="1" smtClean="0">
                          <a:latin typeface="Cambria Math"/>
                        </a:rPr>
                        <m:t>−</m:t>
                      </m:r>
                      <m:r>
                        <a:rPr lang="en-US" sz="2800" b="0" i="1" smtClean="0">
                          <a:latin typeface="Cambria Math"/>
                        </a:rPr>
                        <m:t>𝑓𝑟𝑒𝑒</m:t>
                      </m:r>
                      <m:r>
                        <a:rPr lang="en-US" sz="2800" b="0" i="1" smtClean="0">
                          <a:latin typeface="Cambria Math"/>
                        </a:rPr>
                        <m:t> </m:t>
                      </m:r>
                      <m:r>
                        <a:rPr lang="en-US" sz="2800" b="0" i="1" smtClean="0">
                          <a:latin typeface="Cambria Math"/>
                        </a:rPr>
                        <m:t>𝑟𝑎𝑡𝑒</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𝑟𝑒𝑡𝑢𝑟𝑛</m:t>
                      </m:r>
                      <m:r>
                        <a:rPr lang="en-US" sz="2800" b="0" i="1" smtClean="0">
                          <a:latin typeface="Cambria Math"/>
                        </a:rPr>
                        <m:t> </m:t>
                      </m:r>
                    </m:oMath>
                  </m:oMathPara>
                </a14:m>
                <a:endParaRPr lang="en-US" sz="2800" b="0" i="1" dirty="0" smtClean="0">
                  <a:latin typeface="Cambria Math"/>
                </a:endParaRPr>
              </a:p>
              <a:p>
                <a:pPr marL="44450" indent="0">
                  <a:buNone/>
                  <a:defRPr/>
                </a:pPr>
                <a14:m>
                  <m:oMathPara xmlns:m="http://schemas.openxmlformats.org/officeDocument/2006/math">
                    <m:oMathParaPr>
                      <m:jc m:val="left"/>
                    </m:oMathParaPr>
                    <m:oMath xmlns:m="http://schemas.openxmlformats.org/officeDocument/2006/math">
                      <m:sSub>
                        <m:sSubPr>
                          <m:ctrlPr>
                            <a:rPr lang="en-US" sz="2800" i="1">
                              <a:latin typeface="Cambria Math"/>
                            </a:rPr>
                          </m:ctrlPr>
                        </m:sSubPr>
                        <m:e>
                          <m:r>
                            <a:rPr lang="en-US" sz="2800" b="0" i="1" smtClean="0">
                              <a:latin typeface="Cambria Math"/>
                            </a:rPr>
                            <m:t>𝐾</m:t>
                          </m:r>
                        </m:e>
                        <m:sub>
                          <m:r>
                            <a:rPr lang="en-US" sz="2800" b="0" i="1" smtClean="0">
                              <a:latin typeface="Cambria Math"/>
                            </a:rPr>
                            <m:t>𝑒</m:t>
                          </m:r>
                        </m:sub>
                      </m:sSub>
                      <m:r>
                        <a:rPr lang="en-US" sz="2800" i="1">
                          <a:latin typeface="Cambria Math"/>
                        </a:rPr>
                        <m:t>=</m:t>
                      </m:r>
                      <m:r>
                        <a:rPr lang="en-US" sz="2800" b="0" i="1" smtClean="0">
                          <a:latin typeface="Cambria Math"/>
                        </a:rPr>
                        <m:t>𝐶𝑜𝑠𝑡</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𝐸𝑞𝑢𝑖𝑡𝑦</m:t>
                      </m:r>
                      <m:r>
                        <a:rPr lang="en-US" sz="2800" i="1">
                          <a:latin typeface="Cambria Math"/>
                        </a:rPr>
                        <m:t> </m:t>
                      </m:r>
                    </m:oMath>
                  </m:oMathPara>
                </a14:m>
                <a:endParaRPr lang="en-US" sz="2800" dirty="0" smtClean="0"/>
              </a:p>
              <a:p>
                <a:pPr marL="44450" indent="0">
                  <a:buNone/>
                  <a:defRPr/>
                </a:pPr>
                <a14:m>
                  <m:oMathPara xmlns:m="http://schemas.openxmlformats.org/officeDocument/2006/math">
                    <m:oMathParaPr>
                      <m:jc m:val="left"/>
                    </m:oMathParaPr>
                    <m:oMath xmlns:m="http://schemas.openxmlformats.org/officeDocument/2006/math">
                      <m:sSub>
                        <m:sSubPr>
                          <m:ctrlPr>
                            <a:rPr lang="en-US" sz="2800" i="1">
                              <a:latin typeface="Cambria Math"/>
                            </a:rPr>
                          </m:ctrlPr>
                        </m:sSubPr>
                        <m:e>
                          <m:r>
                            <a:rPr lang="en-US" sz="2800" i="1">
                              <a:latin typeface="Cambria Math"/>
                            </a:rPr>
                            <m:t>𝑅</m:t>
                          </m:r>
                        </m:e>
                        <m:sub>
                          <m:r>
                            <a:rPr lang="en-US" sz="2800" b="0" i="1" smtClean="0">
                              <a:latin typeface="Cambria Math"/>
                            </a:rPr>
                            <m:t>𝑚</m:t>
                          </m:r>
                        </m:sub>
                      </m:sSub>
                      <m:r>
                        <a:rPr lang="en-US" sz="2800" i="1">
                          <a:latin typeface="Cambria Math"/>
                        </a:rPr>
                        <m:t>=</m:t>
                      </m:r>
                      <m:r>
                        <a:rPr lang="en-US" sz="2800" b="0" i="1" smtClean="0">
                          <a:latin typeface="Cambria Math"/>
                        </a:rPr>
                        <m:t>𝑅𝑒𝑡𝑢𝑟𝑛</m:t>
                      </m:r>
                      <m:r>
                        <a:rPr lang="en-US" sz="2800" b="0" i="1" smtClean="0">
                          <a:latin typeface="Cambria Math"/>
                        </a:rPr>
                        <m:t> </m:t>
                      </m:r>
                      <m:r>
                        <a:rPr lang="en-US" sz="2800" b="0" i="1" smtClean="0">
                          <a:latin typeface="Cambria Math"/>
                        </a:rPr>
                        <m:t>𝑜𝑛</m:t>
                      </m:r>
                      <m:r>
                        <a:rPr lang="en-US" sz="2800" b="0" i="1" smtClean="0">
                          <a:latin typeface="Cambria Math"/>
                        </a:rPr>
                        <m:t> </m:t>
                      </m:r>
                      <m:r>
                        <a:rPr lang="en-US" sz="2800" b="0" i="1" smtClean="0">
                          <a:latin typeface="Cambria Math"/>
                        </a:rPr>
                        <m:t>𝑡h𝑒</m:t>
                      </m:r>
                      <m:r>
                        <a:rPr lang="en-US" sz="2800" b="0" i="1" smtClean="0">
                          <a:latin typeface="Cambria Math"/>
                        </a:rPr>
                        <m:t> </m:t>
                      </m:r>
                      <m:r>
                        <a:rPr lang="en-US" sz="2800" b="0" i="1" smtClean="0">
                          <a:latin typeface="Cambria Math"/>
                        </a:rPr>
                        <m:t>𝑀𝑎𝑟𝑘𝑒𝑡</m:t>
                      </m:r>
                      <m:r>
                        <a:rPr lang="en-US" sz="2800" b="0" i="1" smtClean="0">
                          <a:latin typeface="Cambria Math"/>
                        </a:rPr>
                        <m:t> </m:t>
                      </m:r>
                      <m:r>
                        <a:rPr lang="en-US" sz="2800" b="0" i="1" smtClean="0">
                          <a:latin typeface="Cambria Math"/>
                        </a:rPr>
                        <m:t>𝑃𝑜𝑟𝑡𝑓𝑜𝑙𝑖𝑜</m:t>
                      </m:r>
                    </m:oMath>
                  </m:oMathPara>
                </a14:m>
                <a:endParaRPr lang="en-US" sz="2800" i="1" dirty="0" smtClean="0">
                  <a:latin typeface="Cambria Math"/>
                </a:endParaRPr>
              </a:p>
              <a:p>
                <a:pPr marL="44450" indent="0">
                  <a:buNone/>
                  <a:defRPr/>
                </a:pPr>
                <a14:m>
                  <m:oMathPara xmlns:m="http://schemas.openxmlformats.org/officeDocument/2006/math">
                    <m:oMathParaPr>
                      <m:jc m:val="left"/>
                    </m:oMathParaPr>
                    <m:oMath xmlns:m="http://schemas.openxmlformats.org/officeDocument/2006/math">
                      <m:sSub>
                        <m:sSubPr>
                          <m:ctrlPr>
                            <a:rPr lang="en-US" sz="2800" i="1">
                              <a:latin typeface="Cambria Math"/>
                            </a:rPr>
                          </m:ctrlPr>
                        </m:sSubPr>
                        <m:e>
                          <m:r>
                            <a:rPr lang="en-US" sz="2800" i="1">
                              <a:latin typeface="Cambria Math"/>
                            </a:rPr>
                            <m:t>𝑅</m:t>
                          </m:r>
                        </m:e>
                        <m:sub>
                          <m:r>
                            <a:rPr lang="en-US" sz="2800" b="0" i="1" smtClean="0">
                              <a:latin typeface="Cambria Math"/>
                            </a:rPr>
                            <m:t>𝑚</m:t>
                          </m:r>
                        </m:sub>
                      </m:sSub>
                      <m:r>
                        <a:rPr lang="en-US" sz="2800" b="0" i="1" smtClean="0">
                          <a:latin typeface="Cambria Math"/>
                        </a:rPr>
                        <m:t>−</m:t>
                      </m:r>
                      <m:sSub>
                        <m:sSubPr>
                          <m:ctrlPr>
                            <a:rPr lang="en-US" sz="2800" i="1">
                              <a:latin typeface="Cambria Math"/>
                            </a:rPr>
                          </m:ctrlPr>
                        </m:sSubPr>
                        <m:e>
                          <m:r>
                            <a:rPr lang="en-US" sz="2800" i="1">
                              <a:latin typeface="Cambria Math"/>
                            </a:rPr>
                            <m:t>𝑅</m:t>
                          </m:r>
                        </m:e>
                        <m:sub>
                          <m:r>
                            <a:rPr lang="en-US" sz="2800" b="0" i="1" smtClean="0">
                              <a:latin typeface="Cambria Math"/>
                            </a:rPr>
                            <m:t>𝑓</m:t>
                          </m:r>
                        </m:sub>
                      </m:sSub>
                      <m:r>
                        <a:rPr lang="en-US" sz="2800" i="1">
                          <a:latin typeface="Cambria Math"/>
                        </a:rPr>
                        <m:t>=</m:t>
                      </m:r>
                      <m:r>
                        <a:rPr lang="en-US" sz="2800" b="0" i="1" smtClean="0">
                          <a:latin typeface="Cambria Math"/>
                        </a:rPr>
                        <m:t>𝑀𝑎𝑟𝑘𝑒𝑡</m:t>
                      </m:r>
                      <m:r>
                        <a:rPr lang="en-US" sz="2800" b="0" i="1" smtClean="0">
                          <a:latin typeface="Cambria Math"/>
                        </a:rPr>
                        <m:t> </m:t>
                      </m:r>
                      <m:r>
                        <a:rPr lang="en-US" sz="2800" b="0" i="1" smtClean="0">
                          <a:latin typeface="Cambria Math"/>
                        </a:rPr>
                        <m:t>𝑅𝑖𝑠𝑘</m:t>
                      </m:r>
                      <m:r>
                        <a:rPr lang="en-US" sz="2800" b="0" i="1" smtClean="0">
                          <a:latin typeface="Cambria Math"/>
                        </a:rPr>
                        <m:t> </m:t>
                      </m:r>
                      <m:r>
                        <a:rPr lang="en-US" sz="2800" b="0" i="1" smtClean="0">
                          <a:latin typeface="Cambria Math"/>
                        </a:rPr>
                        <m:t>𝑃𝑟𝑒𝑚𝑖𝑢𝑚</m:t>
                      </m:r>
                    </m:oMath>
                  </m:oMathPara>
                </a14:m>
                <a:endParaRPr lang="en-US" sz="2800" b="0" dirty="0" smtClean="0"/>
              </a:p>
              <a:p>
                <a:pPr marL="44450" indent="0">
                  <a:buNone/>
                  <a:defRPr/>
                </a:pPr>
                <a14:m>
                  <m:oMathPara xmlns:m="http://schemas.openxmlformats.org/officeDocument/2006/math">
                    <m:oMathParaPr>
                      <m:jc m:val="left"/>
                    </m:oMathParaPr>
                    <m:oMath xmlns:m="http://schemas.openxmlformats.org/officeDocument/2006/math">
                      <m:r>
                        <a:rPr lang="en-US" sz="2800" b="0" i="1" smtClean="0">
                          <a:latin typeface="Cambria Math"/>
                          <a:ea typeface="Cambria Math"/>
                        </a:rPr>
                        <m:t>𝛽</m:t>
                      </m:r>
                      <m:r>
                        <a:rPr lang="en-US" sz="2800" b="0" i="1" smtClean="0">
                          <a:latin typeface="Cambria Math"/>
                          <a:ea typeface="Cambria Math"/>
                        </a:rPr>
                        <m:t>=  </m:t>
                      </m:r>
                      <m:r>
                        <a:rPr lang="en-US" sz="2800" b="0" i="1" smtClean="0">
                          <a:latin typeface="Cambria Math"/>
                          <a:ea typeface="Cambria Math"/>
                        </a:rPr>
                        <m:t>𝐵𝑒𝑡𝑎</m:t>
                      </m:r>
                      <m:r>
                        <a:rPr lang="en-US" sz="2800" b="0" i="1" smtClean="0">
                          <a:latin typeface="Cambria Math"/>
                          <a:ea typeface="Cambria Math"/>
                        </a:rPr>
                        <m:t> (</m:t>
                      </m:r>
                      <m:r>
                        <a:rPr lang="en-US" sz="2800" b="0" i="1" smtClean="0">
                          <a:latin typeface="Cambria Math"/>
                          <a:ea typeface="Cambria Math"/>
                        </a:rPr>
                        <m:t>𝑎</m:t>
                      </m:r>
                      <m:r>
                        <a:rPr lang="en-US" sz="2800" b="0" i="1" smtClean="0">
                          <a:latin typeface="Cambria Math"/>
                          <a:ea typeface="Cambria Math"/>
                        </a:rPr>
                        <m:t> </m:t>
                      </m:r>
                      <m:r>
                        <a:rPr lang="en-US" sz="2800" b="0" i="1" smtClean="0">
                          <a:latin typeface="Cambria Math"/>
                          <a:ea typeface="Cambria Math"/>
                        </a:rPr>
                        <m:t>𝑚𝑒𝑎𝑠𝑢𝑟𝑒</m:t>
                      </m:r>
                      <m:r>
                        <a:rPr lang="en-US" sz="2800" b="0" i="1" smtClean="0">
                          <a:latin typeface="Cambria Math"/>
                          <a:ea typeface="Cambria Math"/>
                        </a:rPr>
                        <m:t> </m:t>
                      </m:r>
                      <m:r>
                        <a:rPr lang="en-US" sz="2800" b="0" i="1" smtClean="0">
                          <a:latin typeface="Cambria Math"/>
                          <a:ea typeface="Cambria Math"/>
                        </a:rPr>
                        <m:t>𝑜𝑓</m:t>
                      </m:r>
                      <m:r>
                        <a:rPr lang="en-US" sz="2800" b="0" i="1" smtClean="0">
                          <a:latin typeface="Cambria Math"/>
                          <a:ea typeface="Cambria Math"/>
                        </a:rPr>
                        <m:t> </m:t>
                      </m:r>
                      <m:r>
                        <a:rPr lang="en-US" sz="2800" b="0" i="1" smtClean="0">
                          <a:latin typeface="Cambria Math"/>
                          <a:ea typeface="Cambria Math"/>
                        </a:rPr>
                        <m:t>𝑠𝑦𝑠𝑡𝑒𝑚𝑎𝑡𝑖𝑐</m:t>
                      </m:r>
                      <m:r>
                        <a:rPr lang="en-US" sz="2800" b="0" i="1" smtClean="0">
                          <a:latin typeface="Cambria Math"/>
                          <a:ea typeface="Cambria Math"/>
                        </a:rPr>
                        <m:t> </m:t>
                      </m:r>
                      <m:r>
                        <a:rPr lang="en-US" sz="2800" b="0" i="1" smtClean="0">
                          <a:latin typeface="Cambria Math"/>
                          <a:ea typeface="Cambria Math"/>
                        </a:rPr>
                        <m:t>𝑟𝑖𝑠𝑘</m:t>
                      </m:r>
                      <m:r>
                        <a:rPr lang="en-US" sz="2800" b="0" i="1" smtClean="0">
                          <a:latin typeface="Cambria Math"/>
                          <a:ea typeface="Cambria Math"/>
                        </a:rPr>
                        <m:t>)</m:t>
                      </m:r>
                    </m:oMath>
                  </m:oMathPara>
                </a14:m>
                <a:endParaRPr lang="en-US" sz="2800" b="0" dirty="0" smtClean="0"/>
              </a:p>
              <a:p>
                <a:pPr marL="44450" indent="0">
                  <a:buNone/>
                  <a:defRPr/>
                </a:pPr>
                <a:endParaRPr lang="en-US" sz="2800" dirty="0"/>
              </a:p>
              <a:p>
                <a:pPr marL="44450" indent="0">
                  <a:buNone/>
                  <a:defRPr/>
                </a:pPr>
                <a14:m>
                  <m:oMathPara xmlns:m="http://schemas.openxmlformats.org/officeDocument/2006/math">
                    <m:oMathParaPr>
                      <m:jc m:val="centerGroup"/>
                    </m:oMathParaPr>
                    <m:oMath xmlns:m="http://schemas.openxmlformats.org/officeDocument/2006/math">
                      <m:r>
                        <a:rPr lang="en-US" sz="2800" i="1">
                          <a:latin typeface="Cambria Math"/>
                        </a:rPr>
                        <m:t> </m:t>
                      </m:r>
                    </m:oMath>
                  </m:oMathPara>
                </a14:m>
                <a:endParaRPr lang="en-US" sz="2800" dirty="0"/>
              </a:p>
              <a:p>
                <a:pPr marL="44450" indent="0">
                  <a:buNone/>
                  <a:defRPr/>
                </a:pPr>
                <a:endParaRPr lang="en-US" sz="2800" dirty="0"/>
              </a:p>
              <a:p>
                <a:pPr marL="44450" indent="0">
                  <a:buNone/>
                  <a:defRPr/>
                </a:pPr>
                <a:endParaRPr lang="en-US" b="0" dirty="0" smtClean="0"/>
              </a:p>
              <a:p>
                <a:pPr marL="44450" indent="0">
                  <a:buNone/>
                  <a:defRPr/>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015" t="-1383" b="-13693"/>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defRPr/>
            </a:pPr>
            <a:r>
              <a:rPr lang="en-US" dirty="0"/>
              <a:t>ESTIMATING COST OF EQUITY</a:t>
            </a:r>
          </a:p>
        </p:txBody>
      </p:sp>
      <p:sp>
        <p:nvSpPr>
          <p:cNvPr id="4" name="Date Placeholder 3"/>
          <p:cNvSpPr>
            <a:spLocks noGrp="1"/>
          </p:cNvSpPr>
          <p:nvPr>
            <p:ph type="dt" sz="quarter" idx="10"/>
          </p:nvPr>
        </p:nvSpPr>
        <p:spPr/>
        <p:txBody>
          <a:bodyPr/>
          <a:lstStyle/>
          <a:p>
            <a:pPr>
              <a:defRPr/>
            </a:pPr>
            <a:fld id="{BDA61819-8CAC-438A-897B-1EBC137A7CC4}" type="datetime1">
              <a:rPr lang="en-US" smtClean="0"/>
              <a:pPr>
                <a:defRPr/>
              </a:pPr>
              <a:t>2/17/2015</a:t>
            </a:fld>
            <a:endParaRPr lang="en-US"/>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t>Estimating Cost of Debt</a:t>
            </a:r>
            <a:endParaRPr lang="en-US" sz="3200" dirty="0"/>
          </a:p>
          <a:p>
            <a:r>
              <a:rPr lang="en-US" sz="3200" dirty="0" smtClean="0"/>
              <a:t>Three types of Debts</a:t>
            </a:r>
          </a:p>
          <a:p>
            <a:pPr lvl="1"/>
            <a:r>
              <a:rPr lang="en-US" sz="2800" dirty="0"/>
              <a:t> </a:t>
            </a:r>
            <a:r>
              <a:rPr lang="en-US" sz="2800" dirty="0" smtClean="0"/>
              <a:t>Traded Debt</a:t>
            </a:r>
          </a:p>
          <a:p>
            <a:pPr lvl="2"/>
            <a:r>
              <a:rPr lang="en-US" sz="2400" dirty="0" smtClean="0"/>
              <a:t>Irredeemable</a:t>
            </a:r>
          </a:p>
          <a:p>
            <a:pPr lvl="2"/>
            <a:r>
              <a:rPr lang="en-US" sz="2400" dirty="0" smtClean="0"/>
              <a:t>Redeemable</a:t>
            </a:r>
          </a:p>
          <a:p>
            <a:pPr lvl="2"/>
            <a:r>
              <a:rPr lang="en-US" sz="2400" dirty="0" smtClean="0"/>
              <a:t>Convertible</a:t>
            </a:r>
          </a:p>
          <a:p>
            <a:pPr lvl="1"/>
            <a:r>
              <a:rPr lang="en-US" sz="2800" dirty="0" smtClean="0"/>
              <a:t>Non-Traded Debt</a:t>
            </a:r>
          </a:p>
          <a:p>
            <a:pPr lvl="2"/>
            <a:r>
              <a:rPr lang="en-US" sz="2400" dirty="0" smtClean="0"/>
              <a:t>Bank Loans</a:t>
            </a:r>
          </a:p>
          <a:p>
            <a:pPr lvl="1"/>
            <a:r>
              <a:rPr lang="en-US" sz="2800" dirty="0" smtClean="0"/>
              <a:t>Other Debts</a:t>
            </a:r>
            <a:endParaRPr lang="en-US" sz="2800" dirty="0"/>
          </a:p>
        </p:txBody>
      </p:sp>
      <p:sp>
        <p:nvSpPr>
          <p:cNvPr id="3" name="Title 2"/>
          <p:cNvSpPr>
            <a:spLocks noGrp="1"/>
          </p:cNvSpPr>
          <p:nvPr>
            <p:ph type="title"/>
          </p:nvPr>
        </p:nvSpPr>
        <p:spPr/>
        <p:txBody>
          <a:bodyPr/>
          <a:lstStyle/>
          <a:p>
            <a:r>
              <a:rPr lang="en-US" dirty="0" smtClean="0"/>
              <a:t>ESTIMATING COST OF debt</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16280713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US" sz="2800" dirty="0" smtClean="0"/>
                  <a:t>Irredeemable Debt</a:t>
                </a:r>
              </a:p>
              <a:p>
                <a:endParaRPr lang="en-US" sz="2800" dirty="0"/>
              </a:p>
              <a:p>
                <a:pPr marL="44450" indent="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𝐾</m:t>
                          </m:r>
                        </m:e>
                        <m:sub>
                          <m:r>
                            <a:rPr lang="en-US" sz="2800" b="0" i="1" smtClean="0">
                              <a:latin typeface="Cambria Math"/>
                            </a:rPr>
                            <m:t>𝑑</m:t>
                          </m:r>
                        </m:sub>
                      </m:sSub>
                      <m:r>
                        <a:rPr lang="en-US" sz="2800" i="1">
                          <a:latin typeface="Cambria Math"/>
                        </a:rPr>
                        <m:t>= </m:t>
                      </m:r>
                      <m:f>
                        <m:fPr>
                          <m:ctrlPr>
                            <a:rPr lang="en-US" sz="2800" i="1">
                              <a:latin typeface="Cambria Math"/>
                            </a:rPr>
                          </m:ctrlPr>
                        </m:fPr>
                        <m:num>
                          <m:r>
                            <a:rPr lang="en-US" sz="2800" b="0" i="1" smtClean="0">
                              <a:latin typeface="Cambria Math"/>
                            </a:rPr>
                            <m:t>𝑖</m:t>
                          </m:r>
                          <m:r>
                            <a:rPr lang="en-US" sz="2800" b="0" i="1" smtClean="0">
                              <a:latin typeface="Cambria Math"/>
                            </a:rPr>
                            <m:t> (1−</m:t>
                          </m:r>
                          <m:r>
                            <a:rPr lang="en-US" sz="2800" b="0" i="1" smtClean="0">
                              <a:latin typeface="Cambria Math"/>
                            </a:rPr>
                            <m:t>𝑇</m:t>
                          </m:r>
                          <m:r>
                            <a:rPr lang="en-US" sz="2800" b="0" i="1" smtClean="0">
                              <a:latin typeface="Cambria Math"/>
                            </a:rPr>
                            <m:t>)</m:t>
                          </m:r>
                        </m:num>
                        <m:den>
                          <m:r>
                            <a:rPr lang="en-US" sz="2800" b="0" i="1" smtClean="0">
                              <a:latin typeface="Cambria Math"/>
                            </a:rPr>
                            <m:t>𝑀𝑉</m:t>
                          </m:r>
                        </m:den>
                      </m:f>
                    </m:oMath>
                  </m:oMathPara>
                </a14:m>
                <a:endParaRPr lang="en-US" sz="2800" dirty="0" smtClean="0"/>
              </a:p>
              <a:p>
                <a:r>
                  <a:rPr lang="en-US" sz="2800" dirty="0" smtClean="0"/>
                  <a:t>Where </a:t>
                </a:r>
              </a:p>
              <a:p>
                <a:pPr lvl="1"/>
                <a14:m>
                  <m:oMath xmlns:m="http://schemas.openxmlformats.org/officeDocument/2006/math">
                    <m:sSub>
                      <m:sSubPr>
                        <m:ctrlPr>
                          <a:rPr lang="en-US" sz="2400" i="1" smtClean="0">
                            <a:latin typeface="Cambria Math"/>
                          </a:rPr>
                        </m:ctrlPr>
                      </m:sSubPr>
                      <m:e>
                        <m:r>
                          <a:rPr lang="en-US" sz="2400" b="0" i="1" smtClean="0">
                            <a:latin typeface="Cambria Math"/>
                          </a:rPr>
                          <m:t>𝐾</m:t>
                        </m:r>
                      </m:e>
                      <m:sub>
                        <m:r>
                          <a:rPr lang="en-US" sz="2400" b="0" i="1" smtClean="0">
                            <a:latin typeface="Cambria Math"/>
                          </a:rPr>
                          <m:t>𝑑</m:t>
                        </m:r>
                      </m:sub>
                    </m:sSub>
                  </m:oMath>
                </a14:m>
                <a:r>
                  <a:rPr lang="en-US" sz="2400" dirty="0" smtClean="0"/>
                  <a:t> = cost of debt</a:t>
                </a:r>
              </a:p>
              <a:p>
                <a:pPr lvl="1"/>
                <a:r>
                  <a:rPr lang="en-US" sz="2400" dirty="0" smtClean="0"/>
                  <a:t>i = annual interest</a:t>
                </a:r>
              </a:p>
              <a:p>
                <a:pPr lvl="1"/>
                <a:r>
                  <a:rPr lang="en-US" sz="2400" dirty="0" smtClean="0"/>
                  <a:t>T = tax rate for the firm</a:t>
                </a:r>
              </a:p>
              <a:p>
                <a:pPr lvl="1"/>
                <a:r>
                  <a:rPr lang="en-US" sz="2400" dirty="0" smtClean="0"/>
                  <a:t>MV =  Market Value of the loan (Today’s value)</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653" t="-138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ESTIMATING COST OF debt</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72849498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t>Redeemable Debt</a:t>
            </a:r>
          </a:p>
          <a:p>
            <a:pPr lvl="1"/>
            <a:r>
              <a:rPr lang="en-US" sz="2400" dirty="0" smtClean="0"/>
              <a:t>In this case the company will pay interest for some time and then pay a future price in addition. </a:t>
            </a:r>
          </a:p>
          <a:p>
            <a:pPr lvl="1"/>
            <a:endParaRPr lang="en-US" sz="2400" dirty="0"/>
          </a:p>
          <a:p>
            <a:pPr lvl="1"/>
            <a:r>
              <a:rPr lang="en-US" sz="2400" dirty="0" smtClean="0"/>
              <a:t>Expected income stream will be: </a:t>
            </a:r>
          </a:p>
          <a:p>
            <a:pPr lvl="2"/>
            <a:r>
              <a:rPr lang="en-US" sz="2000" dirty="0" smtClean="0"/>
              <a:t>Interest paid</a:t>
            </a:r>
          </a:p>
          <a:p>
            <a:pPr lvl="2"/>
            <a:r>
              <a:rPr lang="en-US" sz="2000" dirty="0" smtClean="0"/>
              <a:t>The repayment of the principal</a:t>
            </a:r>
          </a:p>
          <a:p>
            <a:pPr marL="639762" lvl="2" indent="0">
              <a:buNone/>
            </a:pPr>
            <a:endParaRPr lang="en-US" sz="2000" dirty="0" smtClean="0"/>
          </a:p>
          <a:p>
            <a:r>
              <a:rPr lang="en-US" sz="2800" dirty="0" smtClean="0"/>
              <a:t>Use IRR concept to find the before tax cost of debt</a:t>
            </a:r>
          </a:p>
          <a:p>
            <a:r>
              <a:rPr lang="en-US" sz="2800" dirty="0" smtClean="0"/>
              <a:t>And then use the formula: IRR *(1-T) to find the after tax cost of debt.</a:t>
            </a:r>
            <a:endParaRPr lang="en-US" sz="2800" dirty="0"/>
          </a:p>
        </p:txBody>
      </p:sp>
      <p:sp>
        <p:nvSpPr>
          <p:cNvPr id="3" name="Title 2"/>
          <p:cNvSpPr>
            <a:spLocks noGrp="1"/>
          </p:cNvSpPr>
          <p:nvPr>
            <p:ph type="title"/>
          </p:nvPr>
        </p:nvSpPr>
        <p:spPr/>
        <p:txBody>
          <a:bodyPr/>
          <a:lstStyle/>
          <a:p>
            <a:r>
              <a:rPr lang="en-US" dirty="0" smtClean="0"/>
              <a:t>ESTIMATING COST OF debt</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20798625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sz="2800" dirty="0" smtClean="0"/>
                  <a:t>Preference Shares</a:t>
                </a:r>
              </a:p>
              <a:p>
                <a:endParaRPr lang="en-US" dirty="0"/>
              </a:p>
              <a:p>
                <a:pPr marL="44450" indent="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𝐾</m:t>
                          </m:r>
                        </m:e>
                        <m:sub>
                          <m:r>
                            <a:rPr lang="en-US" sz="2800" b="0" i="1" smtClean="0">
                              <a:latin typeface="Cambria Math"/>
                            </a:rPr>
                            <m:t>𝑝</m:t>
                          </m:r>
                        </m:sub>
                      </m:sSub>
                      <m:r>
                        <a:rPr lang="en-US" sz="2800" i="1">
                          <a:latin typeface="Cambria Math"/>
                        </a:rPr>
                        <m:t>= </m:t>
                      </m:r>
                      <m:f>
                        <m:fPr>
                          <m:ctrlPr>
                            <a:rPr lang="en-US" sz="2800" i="1">
                              <a:latin typeface="Cambria Math"/>
                            </a:rPr>
                          </m:ctrlPr>
                        </m:fPr>
                        <m:num>
                          <m:r>
                            <a:rPr lang="en-US" sz="2800" b="0" i="1" smtClean="0">
                              <a:latin typeface="Cambria Math"/>
                            </a:rPr>
                            <m:t>𝐷</m:t>
                          </m:r>
                        </m:num>
                        <m:den>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0</m:t>
                              </m:r>
                            </m:sub>
                          </m:sSub>
                        </m:den>
                      </m:f>
                    </m:oMath>
                  </m:oMathPara>
                </a14:m>
                <a:endParaRPr lang="en-US" sz="2800" dirty="0" smtClean="0"/>
              </a:p>
              <a:p>
                <a:pPr marL="44450" indent="0">
                  <a:buNone/>
                </a:pPr>
                <a:r>
                  <a:rPr lang="en-US" sz="2800" dirty="0" smtClean="0"/>
                  <a:t>Where: </a:t>
                </a:r>
              </a:p>
              <a:p>
                <a:pPr marL="44450" indent="0">
                  <a:buNone/>
                </a:pPr>
                <a:r>
                  <a:rPr lang="en-US" sz="2800" dirty="0"/>
                  <a:t> </a:t>
                </a:r>
                <a14:m>
                  <m:oMath xmlns:m="http://schemas.openxmlformats.org/officeDocument/2006/math">
                    <m:sSub>
                      <m:sSubPr>
                        <m:ctrlPr>
                          <a:rPr lang="en-US" sz="2800" i="1" smtClean="0">
                            <a:latin typeface="Cambria Math"/>
                          </a:rPr>
                        </m:ctrlPr>
                      </m:sSubPr>
                      <m:e>
                        <m:r>
                          <a:rPr lang="en-US" sz="2800" b="0" i="1" smtClean="0">
                            <a:latin typeface="Cambria Math"/>
                          </a:rPr>
                          <m:t>𝐾</m:t>
                        </m:r>
                      </m:e>
                      <m:sub>
                        <m:r>
                          <a:rPr lang="en-US" sz="2800" b="0" i="1" smtClean="0">
                            <a:latin typeface="Cambria Math"/>
                          </a:rPr>
                          <m:t>𝑝</m:t>
                        </m:r>
                      </m:sub>
                    </m:sSub>
                  </m:oMath>
                </a14:m>
                <a:r>
                  <a:rPr lang="en-US" sz="2800" dirty="0" smtClean="0"/>
                  <a:t> = cost of preference share</a:t>
                </a:r>
              </a:p>
              <a:p>
                <a:pPr marL="44450" indent="0">
                  <a:buNone/>
                </a:pPr>
                <a14:m>
                  <m:oMath xmlns:m="http://schemas.openxmlformats.org/officeDocument/2006/math">
                    <m:r>
                      <a:rPr lang="en-US" sz="2800" b="0" i="1" smtClean="0">
                        <a:latin typeface="Cambria Math"/>
                      </a:rPr>
                      <m:t>𝐷</m:t>
                    </m:r>
                  </m:oMath>
                </a14:m>
                <a:r>
                  <a:rPr lang="en-US" sz="2800" dirty="0" smtClean="0"/>
                  <a:t> = dividend </a:t>
                </a:r>
              </a:p>
              <a:p>
                <a:pPr marL="44450" indent="0">
                  <a:buNone/>
                </a:pPr>
                <a14:m>
                  <m:oMath xmlns:m="http://schemas.openxmlformats.org/officeDocument/2006/math">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0</m:t>
                        </m:r>
                      </m:sub>
                    </m:sSub>
                  </m:oMath>
                </a14:m>
                <a:r>
                  <a:rPr lang="en-US" sz="2800" dirty="0" smtClean="0"/>
                  <a:t> = Price today</a:t>
                </a:r>
                <a:endParaRPr lang="en-US"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015" t="-138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ESTIMATING COST OF debt</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579110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74320" eaLnBrk="1" fontAlgn="auto" hangingPunct="1">
              <a:spcAft>
                <a:spcPts val="0"/>
              </a:spcAft>
              <a:defRPr/>
            </a:pPr>
            <a:r>
              <a:rPr lang="en-GB" dirty="0" smtClean="0"/>
              <a:t>COMPANY FORMATION IN GHANA</a:t>
            </a:r>
          </a:p>
          <a:p>
            <a:pPr marL="548640" lvl="1" indent="-182880" eaLnBrk="1" fontAlgn="auto" hangingPunct="1">
              <a:spcAft>
                <a:spcPts val="0"/>
              </a:spcAft>
              <a:defRPr/>
            </a:pPr>
            <a:r>
              <a:rPr lang="en-GB" dirty="0" smtClean="0"/>
              <a:t>Should be done in accordance with:</a:t>
            </a:r>
          </a:p>
          <a:p>
            <a:pPr marL="822960" lvl="2" indent="-182880" eaLnBrk="1" fontAlgn="auto" hangingPunct="1">
              <a:spcAft>
                <a:spcPts val="0"/>
              </a:spcAft>
              <a:buClr>
                <a:schemeClr val="accent3"/>
              </a:buClr>
              <a:defRPr/>
            </a:pPr>
            <a:r>
              <a:rPr lang="en-GB" dirty="0" smtClean="0"/>
              <a:t>The Companies Code, 1963 (Act 179)</a:t>
            </a:r>
          </a:p>
          <a:p>
            <a:pPr marL="822960" lvl="2" indent="-182880" eaLnBrk="1" fontAlgn="auto" hangingPunct="1">
              <a:spcAft>
                <a:spcPts val="0"/>
              </a:spcAft>
              <a:buClr>
                <a:schemeClr val="accent3"/>
              </a:buClr>
              <a:defRPr/>
            </a:pPr>
            <a:r>
              <a:rPr lang="en-GB" dirty="0" smtClean="0"/>
              <a:t>Business Names Act, 1962 (ACT 151)</a:t>
            </a:r>
          </a:p>
          <a:p>
            <a:pPr marL="822960" lvl="2" indent="-182880" eaLnBrk="1" fontAlgn="auto" hangingPunct="1">
              <a:spcAft>
                <a:spcPts val="0"/>
              </a:spcAft>
              <a:buClr>
                <a:schemeClr val="accent3"/>
              </a:buClr>
              <a:defRPr/>
            </a:pPr>
            <a:r>
              <a:rPr lang="en-GB" dirty="0" smtClean="0"/>
              <a:t>The Ghana Investment Promotion Centre Act 1994 (Act 478)</a:t>
            </a:r>
          </a:p>
          <a:p>
            <a:pPr marL="548640" lvl="1" indent="-182880" eaLnBrk="1" fontAlgn="auto" hangingPunct="1">
              <a:spcAft>
                <a:spcPts val="0"/>
              </a:spcAft>
              <a:defRPr/>
            </a:pPr>
            <a:r>
              <a:rPr lang="en-GB" dirty="0" smtClean="0"/>
              <a:t>Application for registration is made to the Registrar General</a:t>
            </a:r>
          </a:p>
          <a:p>
            <a:pPr marL="548640" lvl="1" indent="-182880" eaLnBrk="1" fontAlgn="auto" hangingPunct="1">
              <a:spcAft>
                <a:spcPts val="0"/>
              </a:spcAft>
              <a:defRPr/>
            </a:pPr>
            <a:r>
              <a:rPr lang="en-GB" dirty="0" smtClean="0"/>
              <a:t>A company is duly registered once the certificate of incorporation is issued.</a:t>
            </a:r>
          </a:p>
          <a:p>
            <a:pPr marL="548640" lvl="1" indent="-182880" eaLnBrk="1" fontAlgn="auto" hangingPunct="1">
              <a:spcAft>
                <a:spcPts val="0"/>
              </a:spcAft>
              <a:defRPr/>
            </a:pPr>
            <a:r>
              <a:rPr lang="en-GB" dirty="0" smtClean="0"/>
              <a:t>Requirements from the Registrar</a:t>
            </a:r>
          </a:p>
          <a:p>
            <a:pPr marL="822960" lvl="2" indent="-182880" eaLnBrk="1" fontAlgn="auto" hangingPunct="1">
              <a:spcAft>
                <a:spcPts val="0"/>
              </a:spcAft>
              <a:buClr>
                <a:schemeClr val="accent3"/>
              </a:buClr>
              <a:defRPr/>
            </a:pPr>
            <a:r>
              <a:rPr lang="en-GB" dirty="0" smtClean="0"/>
              <a:t>Proposed company name</a:t>
            </a:r>
          </a:p>
          <a:p>
            <a:pPr marL="822960" lvl="2" indent="-182880" eaLnBrk="1" fontAlgn="auto" hangingPunct="1">
              <a:spcAft>
                <a:spcPts val="0"/>
              </a:spcAft>
              <a:buClr>
                <a:schemeClr val="accent3"/>
              </a:buClr>
              <a:defRPr/>
            </a:pPr>
            <a:r>
              <a:rPr lang="en-GB" dirty="0" smtClean="0"/>
              <a:t>Minimum number of directors</a:t>
            </a:r>
          </a:p>
          <a:p>
            <a:pPr marL="822960" lvl="2" indent="-182880" eaLnBrk="1" fontAlgn="auto" hangingPunct="1">
              <a:spcAft>
                <a:spcPts val="0"/>
              </a:spcAft>
              <a:buClr>
                <a:schemeClr val="accent3"/>
              </a:buClr>
              <a:defRPr/>
            </a:pPr>
            <a:r>
              <a:rPr lang="en-GB" dirty="0" smtClean="0"/>
              <a:t>Company secretary</a:t>
            </a:r>
          </a:p>
          <a:p>
            <a:pPr marL="822960" lvl="2" indent="-182880" eaLnBrk="1" fontAlgn="auto" hangingPunct="1">
              <a:spcAft>
                <a:spcPts val="0"/>
              </a:spcAft>
              <a:buClr>
                <a:schemeClr val="accent3"/>
              </a:buClr>
              <a:defRPr/>
            </a:pPr>
            <a:r>
              <a:rPr lang="en-GB" dirty="0" smtClean="0"/>
              <a:t>Auditors </a:t>
            </a:r>
          </a:p>
          <a:p>
            <a:pPr marL="822960" lvl="2" indent="-182880" eaLnBrk="1" fontAlgn="auto" hangingPunct="1">
              <a:spcAft>
                <a:spcPts val="0"/>
              </a:spcAft>
              <a:buClr>
                <a:schemeClr val="accent3"/>
              </a:buClr>
              <a:defRPr/>
            </a:pPr>
            <a:r>
              <a:rPr lang="en-GB" dirty="0" smtClean="0"/>
              <a:t>Number of authorized shares to be issued</a:t>
            </a:r>
          </a:p>
          <a:p>
            <a:pPr marL="822960" lvl="2" indent="-182880" eaLnBrk="1" fontAlgn="auto" hangingPunct="1">
              <a:spcAft>
                <a:spcPts val="0"/>
              </a:spcAft>
              <a:buClr>
                <a:schemeClr val="accent3"/>
              </a:buClr>
              <a:defRPr/>
            </a:pPr>
            <a:r>
              <a:rPr lang="en-GB" dirty="0" smtClean="0"/>
              <a:t>Stated capital</a:t>
            </a:r>
          </a:p>
          <a:p>
            <a:pPr marL="822960" lvl="2" indent="-182880" eaLnBrk="1" fontAlgn="auto" hangingPunct="1">
              <a:spcAft>
                <a:spcPts val="0"/>
              </a:spcAft>
              <a:buClr>
                <a:schemeClr val="accent3"/>
              </a:buClr>
              <a:defRPr/>
            </a:pPr>
            <a:r>
              <a:rPr lang="en-GB" dirty="0" smtClean="0"/>
              <a:t>Address and location of principal place of business</a:t>
            </a:r>
          </a:p>
          <a:p>
            <a:pPr marL="822960" lvl="2" indent="-182880" eaLnBrk="1" fontAlgn="auto" hangingPunct="1">
              <a:spcAft>
                <a:spcPts val="0"/>
              </a:spcAft>
              <a:buClr>
                <a:schemeClr val="accent3"/>
              </a:buClr>
              <a:defRPr/>
            </a:pPr>
            <a:r>
              <a:rPr lang="en-GB" dirty="0" smtClean="0"/>
              <a:t>Company objects</a:t>
            </a:r>
          </a:p>
          <a:p>
            <a:pPr marL="822960" lvl="2" indent="-182880" eaLnBrk="1" fontAlgn="auto" hangingPunct="1">
              <a:spcAft>
                <a:spcPts val="0"/>
              </a:spcAft>
              <a:buClr>
                <a:schemeClr val="accent3"/>
              </a:buClr>
              <a:defRPr/>
            </a:pPr>
            <a:r>
              <a:rPr lang="en-GB" dirty="0" err="1" smtClean="0"/>
              <a:t>etc</a:t>
            </a:r>
            <a:endParaRPr lang="en-GB" dirty="0" smtClean="0"/>
          </a:p>
          <a:p>
            <a:pPr marL="365760" lvl="1" indent="0" eaLnBrk="1" fontAlgn="auto" hangingPunct="1">
              <a:spcAft>
                <a:spcPts val="0"/>
              </a:spcAft>
              <a:buFont typeface="Wingdings" pitchFamily="2" charset="2"/>
              <a:buNone/>
              <a:defRPr/>
            </a:pPr>
            <a:endParaRPr lang="en-GB" dirty="0" smtClean="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3" name="Date Placeholder 2"/>
          <p:cNvSpPr>
            <a:spLocks noGrp="1"/>
          </p:cNvSpPr>
          <p:nvPr>
            <p:ph type="dt" sz="quarter" idx="10"/>
          </p:nvPr>
        </p:nvSpPr>
        <p:spPr/>
        <p:txBody>
          <a:bodyPr/>
          <a:lstStyle/>
          <a:p>
            <a:pPr>
              <a:defRPr/>
            </a:pPr>
            <a:fld id="{3AF2A12A-38A3-4785-9614-5207811FE186}"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300" dirty="0" smtClean="0"/>
              <a:t>Example</a:t>
            </a:r>
            <a:endParaRPr lang="en-US" sz="2300" dirty="0"/>
          </a:p>
          <a:p>
            <a:r>
              <a:rPr lang="en-US" sz="2300" dirty="0" smtClean="0"/>
              <a:t>Bronx plc. has 10million </a:t>
            </a:r>
            <a:r>
              <a:rPr lang="en-US" sz="2300" dirty="0" err="1" smtClean="0"/>
              <a:t>cedis</a:t>
            </a:r>
            <a:r>
              <a:rPr lang="en-US" sz="2300" dirty="0" smtClean="0"/>
              <a:t> 25p ordinary shares in issue with a current price of 155p cum div. annual dividend of 9p has just been proposed. The </a:t>
            </a:r>
            <a:r>
              <a:rPr lang="en-US" sz="2300" dirty="0" err="1" smtClean="0"/>
              <a:t>capmany</a:t>
            </a:r>
            <a:r>
              <a:rPr lang="en-US" sz="2300" dirty="0" smtClean="0"/>
              <a:t> earns an accounting rate of return to  equity (ROE) of 10% and pays out 40% of the returns as dividends.</a:t>
            </a:r>
          </a:p>
          <a:p>
            <a:r>
              <a:rPr lang="en-US" sz="2300" dirty="0" smtClean="0"/>
              <a:t>Bronx plc. also has 13% irredeemable loan notes with </a:t>
            </a:r>
            <a:r>
              <a:rPr lang="en-US" sz="2300" smtClean="0"/>
              <a:t>as BV </a:t>
            </a:r>
            <a:r>
              <a:rPr lang="en-US" sz="2300" dirty="0" smtClean="0"/>
              <a:t>of 7 million </a:t>
            </a:r>
            <a:r>
              <a:rPr lang="en-US" sz="2300" dirty="0" err="1" smtClean="0"/>
              <a:t>cedis</a:t>
            </a:r>
            <a:r>
              <a:rPr lang="en-US" sz="2300" dirty="0" smtClean="0"/>
              <a:t>, trading at par. They are due to be redeemed at par in five years time</a:t>
            </a:r>
          </a:p>
          <a:p>
            <a:r>
              <a:rPr lang="en-US" sz="2300" dirty="0" smtClean="0"/>
              <a:t>Required: if the rate of corporation tax is 33%, what is the company’s WACC</a:t>
            </a:r>
            <a:endParaRPr lang="en-US" sz="2300" dirty="0"/>
          </a:p>
        </p:txBody>
      </p:sp>
      <p:sp>
        <p:nvSpPr>
          <p:cNvPr id="3" name="Title 2"/>
          <p:cNvSpPr>
            <a:spLocks noGrp="1"/>
          </p:cNvSpPr>
          <p:nvPr>
            <p:ph type="title"/>
          </p:nvPr>
        </p:nvSpPr>
        <p:spPr/>
        <p:txBody>
          <a:bodyPr/>
          <a:lstStyle/>
          <a:p>
            <a:r>
              <a:rPr lang="en-US" dirty="0" smtClean="0"/>
              <a:t>WACC</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401048540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sz="2400" dirty="0" smtClean="0"/>
              <a:t>Chapter 7</a:t>
            </a:r>
            <a:endParaRPr lang="en-US" sz="2400" dirty="0"/>
          </a:p>
        </p:txBody>
      </p:sp>
      <p:sp>
        <p:nvSpPr>
          <p:cNvPr id="5" name="Title 4"/>
          <p:cNvSpPr>
            <a:spLocks noGrp="1"/>
          </p:cNvSpPr>
          <p:nvPr>
            <p:ph type="title"/>
          </p:nvPr>
        </p:nvSpPr>
        <p:spPr/>
        <p:txBody>
          <a:bodyPr/>
          <a:lstStyle/>
          <a:p>
            <a:r>
              <a:rPr lang="en-US" dirty="0" smtClean="0"/>
              <a:t>Dividend policy</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119537435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 concept of div dividend policy</a:t>
            </a:r>
          </a:p>
          <a:p>
            <a:r>
              <a:rPr lang="en-US" sz="2400" dirty="0" smtClean="0"/>
              <a:t>Types of dividends</a:t>
            </a:r>
          </a:p>
          <a:p>
            <a:r>
              <a:rPr lang="en-US" sz="2400" dirty="0" smtClean="0"/>
              <a:t>Dividend payment procedure</a:t>
            </a:r>
          </a:p>
          <a:p>
            <a:r>
              <a:rPr lang="en-US" sz="2400" dirty="0" smtClean="0"/>
              <a:t>Factors affecting dividend payment procedure</a:t>
            </a:r>
          </a:p>
          <a:p>
            <a:r>
              <a:rPr lang="en-US" sz="2400" dirty="0" smtClean="0"/>
              <a:t>Effects of dividend payment</a:t>
            </a:r>
          </a:p>
          <a:p>
            <a:pPr lvl="1"/>
            <a:r>
              <a:rPr lang="en-US" sz="2000" dirty="0" smtClean="0"/>
              <a:t>Theories of dividend policy</a:t>
            </a:r>
          </a:p>
          <a:p>
            <a:r>
              <a:rPr lang="en-US" sz="2400" dirty="0" smtClean="0"/>
              <a:t>Factors </a:t>
            </a:r>
            <a:r>
              <a:rPr lang="en-US" sz="2400" dirty="0" err="1" smtClean="0"/>
              <a:t>fovouring</a:t>
            </a:r>
            <a:r>
              <a:rPr lang="en-US" sz="2400" dirty="0" smtClean="0"/>
              <a:t> a lower dividend payout policy</a:t>
            </a:r>
          </a:p>
          <a:p>
            <a:r>
              <a:rPr lang="en-US" sz="2400" dirty="0" smtClean="0"/>
              <a:t>Other consideration affecting dividend policy</a:t>
            </a:r>
            <a:endParaRPr lang="en-US" sz="2400" dirty="0"/>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62141574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Dividends refer to the cash paid out of earnings to shareholders.</a:t>
            </a:r>
          </a:p>
          <a:p>
            <a:endParaRPr lang="en-US" sz="2800" dirty="0"/>
          </a:p>
          <a:p>
            <a:r>
              <a:rPr lang="en-US" sz="2800" dirty="0" smtClean="0"/>
              <a:t>Dividend policy: refers to the decision regarding the magnitude of dividend payout, i.e. the percentage of earnings paid out to stockholders in the form of dividend</a:t>
            </a:r>
          </a:p>
          <a:p>
            <a:endParaRPr lang="en-US" sz="2800" dirty="0"/>
          </a:p>
        </p:txBody>
      </p:sp>
      <p:sp>
        <p:nvSpPr>
          <p:cNvPr id="3" name="Title 2"/>
          <p:cNvSpPr>
            <a:spLocks noGrp="1"/>
          </p:cNvSpPr>
          <p:nvPr>
            <p:ph type="title"/>
          </p:nvPr>
        </p:nvSpPr>
        <p:spPr/>
        <p:txBody>
          <a:bodyPr/>
          <a:lstStyle/>
          <a:p>
            <a:r>
              <a:rPr lang="en-US" dirty="0" smtClean="0"/>
              <a:t>Concept of dividend</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495879456"/>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Cash dividend</a:t>
            </a:r>
          </a:p>
          <a:p>
            <a:r>
              <a:rPr lang="en-US" sz="2800" dirty="0" smtClean="0"/>
              <a:t>Stock dividend</a:t>
            </a:r>
          </a:p>
          <a:p>
            <a:r>
              <a:rPr lang="en-US" sz="2800" dirty="0" smtClean="0"/>
              <a:t>Bond dividend</a:t>
            </a:r>
          </a:p>
          <a:p>
            <a:r>
              <a:rPr lang="en-US" sz="2800" dirty="0" smtClean="0"/>
              <a:t>Property dividend</a:t>
            </a:r>
          </a:p>
          <a:p>
            <a:r>
              <a:rPr lang="en-US" sz="2800" dirty="0" smtClean="0"/>
              <a:t>Stock split</a:t>
            </a:r>
          </a:p>
          <a:p>
            <a:r>
              <a:rPr lang="en-US" sz="2800" dirty="0" smtClean="0"/>
              <a:t>Stock (share) repurchase </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Types of dividend</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317535008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Declaration Date</a:t>
            </a:r>
          </a:p>
          <a:p>
            <a:r>
              <a:rPr lang="en-US" sz="2800" dirty="0" smtClean="0"/>
              <a:t>Ex-Dividend Date</a:t>
            </a:r>
          </a:p>
          <a:p>
            <a:r>
              <a:rPr lang="en-US" sz="2800" dirty="0" smtClean="0"/>
              <a:t>Record Date</a:t>
            </a:r>
          </a:p>
          <a:p>
            <a:r>
              <a:rPr lang="en-US" sz="2800" dirty="0" smtClean="0"/>
              <a:t>Payment Date</a:t>
            </a:r>
            <a:endParaRPr lang="en-US" sz="2800" dirty="0"/>
          </a:p>
        </p:txBody>
      </p:sp>
      <p:sp>
        <p:nvSpPr>
          <p:cNvPr id="3" name="Title 2"/>
          <p:cNvSpPr>
            <a:spLocks noGrp="1"/>
          </p:cNvSpPr>
          <p:nvPr>
            <p:ph type="title"/>
          </p:nvPr>
        </p:nvSpPr>
        <p:spPr/>
        <p:txBody>
          <a:bodyPr/>
          <a:lstStyle/>
          <a:p>
            <a:r>
              <a:rPr lang="en-US" dirty="0" smtClean="0"/>
              <a:t>DIVIDEND PAYMENT PROCEDURE</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9524726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EXTERNAL</a:t>
            </a:r>
            <a:endParaRPr lang="en-US" dirty="0"/>
          </a:p>
        </p:txBody>
      </p:sp>
      <p:sp>
        <p:nvSpPr>
          <p:cNvPr id="6" name="Content Placeholder 5"/>
          <p:cNvSpPr>
            <a:spLocks noGrp="1"/>
          </p:cNvSpPr>
          <p:nvPr>
            <p:ph sz="half" idx="2"/>
          </p:nvPr>
        </p:nvSpPr>
        <p:spPr/>
        <p:txBody>
          <a:bodyPr/>
          <a:lstStyle/>
          <a:p>
            <a:r>
              <a:rPr lang="en-US" dirty="0" smtClean="0"/>
              <a:t>State of the Economy</a:t>
            </a:r>
          </a:p>
          <a:p>
            <a:r>
              <a:rPr lang="en-US" dirty="0" smtClean="0"/>
              <a:t>State of the capital market</a:t>
            </a:r>
          </a:p>
          <a:p>
            <a:r>
              <a:rPr lang="en-US" dirty="0" smtClean="0"/>
              <a:t>Legal Restrictions</a:t>
            </a:r>
          </a:p>
          <a:p>
            <a:r>
              <a:rPr lang="en-US" dirty="0" smtClean="0"/>
              <a:t>Contractual Restriction</a:t>
            </a:r>
            <a:endParaRPr lang="en-US" dirty="0"/>
          </a:p>
        </p:txBody>
      </p:sp>
      <p:sp>
        <p:nvSpPr>
          <p:cNvPr id="7" name="Text Placeholder 6"/>
          <p:cNvSpPr>
            <a:spLocks noGrp="1"/>
          </p:cNvSpPr>
          <p:nvPr>
            <p:ph type="body" sz="quarter" idx="3"/>
          </p:nvPr>
        </p:nvSpPr>
        <p:spPr/>
        <p:txBody>
          <a:bodyPr/>
          <a:lstStyle/>
          <a:p>
            <a:r>
              <a:rPr lang="en-US" dirty="0" smtClean="0"/>
              <a:t>INTERNAL</a:t>
            </a:r>
            <a:endParaRPr lang="en-US" dirty="0"/>
          </a:p>
        </p:txBody>
      </p:sp>
      <p:sp>
        <p:nvSpPr>
          <p:cNvPr id="8" name="Content Placeholder 7"/>
          <p:cNvSpPr>
            <a:spLocks noGrp="1"/>
          </p:cNvSpPr>
          <p:nvPr>
            <p:ph sz="quarter" idx="4"/>
          </p:nvPr>
        </p:nvSpPr>
        <p:spPr/>
        <p:txBody>
          <a:bodyPr/>
          <a:lstStyle/>
          <a:p>
            <a:r>
              <a:rPr lang="en-US" dirty="0" smtClean="0"/>
              <a:t>Desire of shareholders</a:t>
            </a:r>
          </a:p>
          <a:p>
            <a:r>
              <a:rPr lang="en-US" dirty="0" smtClean="0"/>
              <a:t>Financial Needs of the company</a:t>
            </a:r>
          </a:p>
          <a:p>
            <a:r>
              <a:rPr lang="en-US" dirty="0" smtClean="0"/>
              <a:t>Stability of Earnings</a:t>
            </a:r>
          </a:p>
          <a:p>
            <a:r>
              <a:rPr lang="en-US" dirty="0" smtClean="0"/>
              <a:t>Desire for Control</a:t>
            </a:r>
          </a:p>
          <a:p>
            <a:r>
              <a:rPr lang="en-US" dirty="0" smtClean="0"/>
              <a:t>Liquidity position</a:t>
            </a:r>
          </a:p>
          <a:p>
            <a:endParaRPr lang="en-US" dirty="0"/>
          </a:p>
        </p:txBody>
      </p:sp>
      <p:sp>
        <p:nvSpPr>
          <p:cNvPr id="3" name="Title 2"/>
          <p:cNvSpPr>
            <a:spLocks noGrp="1"/>
          </p:cNvSpPr>
          <p:nvPr>
            <p:ph type="title"/>
          </p:nvPr>
        </p:nvSpPr>
        <p:spPr/>
        <p:txBody>
          <a:bodyPr/>
          <a:lstStyle/>
          <a:p>
            <a:r>
              <a:rPr lang="en-US" dirty="0" smtClean="0"/>
              <a:t>Factors affecting dividend policy</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180623664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Residual Theory of Dividend</a:t>
            </a:r>
          </a:p>
          <a:p>
            <a:r>
              <a:rPr lang="en-US" sz="2800" dirty="0" smtClean="0"/>
              <a:t>Dividend Irrelevance Argument</a:t>
            </a:r>
          </a:p>
          <a:p>
            <a:r>
              <a:rPr lang="en-US" sz="2800" dirty="0" smtClean="0"/>
              <a:t>Dividend Relevance Argument</a:t>
            </a:r>
            <a:endParaRPr lang="en-US" sz="2800" dirty="0"/>
          </a:p>
          <a:p>
            <a:r>
              <a:rPr lang="en-US" sz="2800" dirty="0" smtClean="0"/>
              <a:t>Bird-in-hand Theory</a:t>
            </a:r>
          </a:p>
          <a:p>
            <a:r>
              <a:rPr lang="en-US" sz="2800" dirty="0" smtClean="0"/>
              <a:t>Prospect Theory</a:t>
            </a:r>
          </a:p>
          <a:p>
            <a:r>
              <a:rPr lang="en-US" sz="2800" dirty="0" smtClean="0"/>
              <a:t>Clientele effect</a:t>
            </a:r>
          </a:p>
          <a:p>
            <a:r>
              <a:rPr lang="en-US" sz="2800" dirty="0" smtClean="0"/>
              <a:t>Signaling Theory</a:t>
            </a:r>
          </a:p>
        </p:txBody>
      </p:sp>
      <p:sp>
        <p:nvSpPr>
          <p:cNvPr id="3" name="Title 2"/>
          <p:cNvSpPr>
            <a:spLocks noGrp="1"/>
          </p:cNvSpPr>
          <p:nvPr>
            <p:ph type="title"/>
          </p:nvPr>
        </p:nvSpPr>
        <p:spPr/>
        <p:txBody>
          <a:bodyPr/>
          <a:lstStyle/>
          <a:p>
            <a:r>
              <a:rPr lang="en-US" sz="2800" dirty="0" smtClean="0"/>
              <a:t>Dividend policy theories – </a:t>
            </a:r>
            <a:r>
              <a:rPr lang="en-US" sz="2800" cap="none" dirty="0" smtClean="0"/>
              <a:t>Why Some Firms Have Higher Payout Ratio Than Other…</a:t>
            </a:r>
            <a:endParaRPr lang="en-US" sz="2800"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71758132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Agency Cost</a:t>
            </a:r>
          </a:p>
          <a:p>
            <a:r>
              <a:rPr lang="en-US" sz="2800" dirty="0" smtClean="0"/>
              <a:t>Taxes</a:t>
            </a:r>
          </a:p>
          <a:p>
            <a:r>
              <a:rPr lang="en-US" sz="2800" dirty="0" smtClean="0"/>
              <a:t>Transaction Costs</a:t>
            </a:r>
            <a:endParaRPr lang="en-US" sz="2800" dirty="0"/>
          </a:p>
        </p:txBody>
      </p:sp>
      <p:sp>
        <p:nvSpPr>
          <p:cNvPr id="3" name="Title 2"/>
          <p:cNvSpPr>
            <a:spLocks noGrp="1"/>
          </p:cNvSpPr>
          <p:nvPr>
            <p:ph type="title"/>
          </p:nvPr>
        </p:nvSpPr>
        <p:spPr/>
        <p:txBody>
          <a:bodyPr/>
          <a:lstStyle/>
          <a:p>
            <a:r>
              <a:rPr lang="en-US" dirty="0" smtClean="0"/>
              <a:t>Factors </a:t>
            </a:r>
            <a:r>
              <a:rPr lang="en-US" dirty="0" err="1" smtClean="0"/>
              <a:t>favouring</a:t>
            </a:r>
            <a:r>
              <a:rPr lang="en-US" dirty="0" smtClean="0"/>
              <a:t> low or high dividend policy</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31663903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sz="2400" b="1" dirty="0" smtClean="0"/>
              <a:t>Chapter 8</a:t>
            </a:r>
            <a:endParaRPr lang="en-US" b="1" dirty="0"/>
          </a:p>
        </p:txBody>
      </p:sp>
      <p:sp>
        <p:nvSpPr>
          <p:cNvPr id="5" name="Title 4"/>
          <p:cNvSpPr>
            <a:spLocks noGrp="1"/>
          </p:cNvSpPr>
          <p:nvPr>
            <p:ph type="title"/>
          </p:nvPr>
        </p:nvSpPr>
        <p:spPr/>
        <p:txBody>
          <a:bodyPr/>
          <a:lstStyle/>
          <a:p>
            <a:pPr algn="ctr"/>
            <a:r>
              <a:rPr lang="en-US" dirty="0" smtClean="0"/>
              <a:t>Capital structure</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286439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GB" dirty="0" smtClean="0"/>
              <a:t>Post Registration Issues</a:t>
            </a:r>
          </a:p>
          <a:p>
            <a:pPr marL="548640" lvl="1" indent="-182880" eaLnBrk="1" fontAlgn="auto" hangingPunct="1">
              <a:spcAft>
                <a:spcPts val="0"/>
              </a:spcAft>
              <a:defRPr/>
            </a:pPr>
            <a:r>
              <a:rPr lang="en-GB" dirty="0" smtClean="0"/>
              <a:t>Annual Returns</a:t>
            </a:r>
          </a:p>
          <a:p>
            <a:pPr marL="822960" lvl="2" indent="-182880" eaLnBrk="1" fontAlgn="auto" hangingPunct="1">
              <a:spcAft>
                <a:spcPts val="0"/>
              </a:spcAft>
              <a:buClr>
                <a:schemeClr val="accent3"/>
              </a:buClr>
              <a:defRPr/>
            </a:pPr>
            <a:r>
              <a:rPr lang="en-GB" dirty="0" smtClean="0"/>
              <a:t>Audited financials submitted within 18 months of incorporation</a:t>
            </a:r>
          </a:p>
          <a:p>
            <a:pPr marL="548640" lvl="1" indent="-182880" eaLnBrk="1" fontAlgn="auto" hangingPunct="1">
              <a:spcAft>
                <a:spcPts val="0"/>
              </a:spcAft>
              <a:defRPr/>
            </a:pPr>
            <a:r>
              <a:rPr lang="en-GB" dirty="0" smtClean="0"/>
              <a:t>Labour and Employment </a:t>
            </a:r>
          </a:p>
          <a:p>
            <a:pPr marL="822960" lvl="2" indent="-182880" eaLnBrk="1" fontAlgn="auto" hangingPunct="1">
              <a:spcAft>
                <a:spcPts val="0"/>
              </a:spcAft>
              <a:buClr>
                <a:schemeClr val="accent3"/>
              </a:buClr>
              <a:defRPr/>
            </a:pPr>
            <a:r>
              <a:rPr lang="en-GB" dirty="0" smtClean="0"/>
              <a:t>Factories, offices and Shops Act, 1970 (Act 328)</a:t>
            </a:r>
          </a:p>
          <a:p>
            <a:pPr marL="822960" lvl="2" indent="-182880" eaLnBrk="1" fontAlgn="auto" hangingPunct="1">
              <a:spcAft>
                <a:spcPts val="0"/>
              </a:spcAft>
              <a:buClr>
                <a:schemeClr val="accent3"/>
              </a:buClr>
              <a:defRPr/>
            </a:pPr>
            <a:r>
              <a:rPr lang="en-GB" dirty="0" smtClean="0"/>
              <a:t>The Workmen’s compensation Law, 1991 ( PPNDCL 187)</a:t>
            </a:r>
          </a:p>
          <a:p>
            <a:pPr marL="822960" lvl="2" indent="-182880" eaLnBrk="1" fontAlgn="auto" hangingPunct="1">
              <a:spcAft>
                <a:spcPts val="0"/>
              </a:spcAft>
              <a:buClr>
                <a:schemeClr val="accent3"/>
              </a:buClr>
              <a:defRPr/>
            </a:pPr>
            <a:r>
              <a:rPr lang="en-GB" dirty="0" smtClean="0"/>
              <a:t>The Social Security Law, 1991 (PNDCL 247)</a:t>
            </a:r>
          </a:p>
          <a:p>
            <a:pPr marL="822960" lvl="2" indent="-182880" eaLnBrk="1" fontAlgn="auto" hangingPunct="1">
              <a:spcAft>
                <a:spcPts val="0"/>
              </a:spcAft>
              <a:buClr>
                <a:schemeClr val="accent3"/>
              </a:buClr>
              <a:defRPr/>
            </a:pPr>
            <a:r>
              <a:rPr lang="en-GB" dirty="0" smtClean="0"/>
              <a:t>The Children’s Act, 1998 (Act 560)</a:t>
            </a:r>
          </a:p>
          <a:p>
            <a:pPr marL="822960" lvl="2" indent="-182880" eaLnBrk="1" fontAlgn="auto" hangingPunct="1">
              <a:spcAft>
                <a:spcPts val="0"/>
              </a:spcAft>
              <a:buClr>
                <a:schemeClr val="accent3"/>
              </a:buClr>
              <a:defRPr/>
            </a:pPr>
            <a:r>
              <a:rPr lang="en-GB" dirty="0" smtClean="0"/>
              <a:t>The Immigration Act, 2000 (Act 573)</a:t>
            </a:r>
          </a:p>
          <a:p>
            <a:pPr marL="548640" lvl="1" indent="-182880" eaLnBrk="1" fontAlgn="auto" hangingPunct="1">
              <a:spcAft>
                <a:spcPts val="0"/>
              </a:spcAft>
              <a:defRPr/>
            </a:pPr>
            <a:r>
              <a:rPr lang="en-GB" dirty="0" smtClean="0"/>
              <a:t>Taxation</a:t>
            </a: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3" name="Date Placeholder 2"/>
          <p:cNvSpPr>
            <a:spLocks noGrp="1"/>
          </p:cNvSpPr>
          <p:nvPr>
            <p:ph type="dt" sz="quarter" idx="10"/>
          </p:nvPr>
        </p:nvSpPr>
        <p:spPr/>
        <p:txBody>
          <a:bodyPr/>
          <a:lstStyle/>
          <a:p>
            <a:pPr>
              <a:defRPr/>
            </a:pPr>
            <a:fld id="{B5005A2D-5C71-4AC5-8478-7BF5A8BFD3AF}"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 concept of capital structure</a:t>
            </a:r>
          </a:p>
          <a:p>
            <a:r>
              <a:rPr lang="en-US" sz="2800" dirty="0" smtClean="0"/>
              <a:t>Gearing or Leverage</a:t>
            </a:r>
          </a:p>
          <a:p>
            <a:r>
              <a:rPr lang="en-US" sz="2800" dirty="0" smtClean="0"/>
              <a:t>Types of Leverage</a:t>
            </a:r>
          </a:p>
          <a:p>
            <a:r>
              <a:rPr lang="en-US" sz="2800" dirty="0" smtClean="0"/>
              <a:t>Theories of capital structure</a:t>
            </a:r>
          </a:p>
          <a:p>
            <a:r>
              <a:rPr lang="en-US" sz="2800" dirty="0" smtClean="0"/>
              <a:t>Risks faced by equity investors with regards to capital structure</a:t>
            </a:r>
          </a:p>
          <a:p>
            <a:r>
              <a:rPr lang="en-US" sz="2800" dirty="0" smtClean="0"/>
              <a:t>Determinants of capital structure</a:t>
            </a:r>
          </a:p>
          <a:p>
            <a:endParaRPr lang="en-US" sz="2800" dirty="0"/>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34771541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The concept of capital structure</a:t>
            </a:r>
            <a:endParaRPr lang="en-US" dirty="0"/>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186353994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2A314428-AE0A-4000-9675-CCD95B088228}" type="datetime1">
              <a:rPr lang="en-US" smtClean="0"/>
              <a:pPr>
                <a:defRPr/>
              </a:pPr>
              <a:t>2/17/2015</a:t>
            </a:fld>
            <a:endParaRPr lang="en-US"/>
          </a:p>
        </p:txBody>
      </p:sp>
    </p:spTree>
    <p:extLst>
      <p:ext uri="{BB962C8B-B14F-4D97-AF65-F5344CB8AC3E}">
        <p14:creationId xmlns:p14="http://schemas.microsoft.com/office/powerpoint/2010/main" val="2174978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GB" dirty="0" smtClean="0"/>
              <a:t>OBJECTIVES OF THE BUSINESS ORGANIZATIONS</a:t>
            </a:r>
          </a:p>
          <a:p>
            <a:pPr marL="548640" lvl="1" indent="-182880" eaLnBrk="1" fontAlgn="auto" hangingPunct="1">
              <a:spcAft>
                <a:spcPts val="0"/>
              </a:spcAft>
              <a:defRPr/>
            </a:pPr>
            <a:r>
              <a:rPr lang="en-GB" dirty="0" smtClean="0"/>
              <a:t>Profit Maximization</a:t>
            </a:r>
          </a:p>
          <a:p>
            <a:pPr marL="548640" lvl="1" indent="-182880" eaLnBrk="1" fontAlgn="auto" hangingPunct="1">
              <a:spcAft>
                <a:spcPts val="0"/>
              </a:spcAft>
              <a:defRPr/>
            </a:pPr>
            <a:r>
              <a:rPr lang="en-GB" dirty="0" smtClean="0"/>
              <a:t>Maximization of return on capital employed</a:t>
            </a:r>
          </a:p>
          <a:p>
            <a:pPr marL="548640" lvl="1" indent="-182880" eaLnBrk="1" fontAlgn="auto" hangingPunct="1">
              <a:spcAft>
                <a:spcPts val="0"/>
              </a:spcAft>
              <a:defRPr/>
            </a:pPr>
            <a:r>
              <a:rPr lang="en-GB" dirty="0" smtClean="0"/>
              <a:t>Survival</a:t>
            </a:r>
          </a:p>
          <a:p>
            <a:pPr marL="548640" lvl="1" indent="-182880" eaLnBrk="1" fontAlgn="auto" hangingPunct="1">
              <a:spcAft>
                <a:spcPts val="0"/>
              </a:spcAft>
              <a:defRPr/>
            </a:pPr>
            <a:r>
              <a:rPr lang="en-GB" dirty="0" smtClean="0"/>
              <a:t>Stability </a:t>
            </a:r>
          </a:p>
          <a:p>
            <a:pPr marL="548640" lvl="1" indent="-182880" eaLnBrk="1" fontAlgn="auto" hangingPunct="1">
              <a:spcAft>
                <a:spcPts val="0"/>
              </a:spcAft>
              <a:defRPr/>
            </a:pPr>
            <a:r>
              <a:rPr lang="en-GB" dirty="0" smtClean="0"/>
              <a:t>Growth</a:t>
            </a:r>
          </a:p>
          <a:p>
            <a:pPr marL="548640" lvl="1" indent="-182880" eaLnBrk="1" fontAlgn="auto" hangingPunct="1">
              <a:spcAft>
                <a:spcPts val="0"/>
              </a:spcAft>
              <a:defRPr/>
            </a:pPr>
            <a:r>
              <a:rPr lang="en-GB" dirty="0" smtClean="0"/>
              <a:t>Corporate social responsibility </a:t>
            </a:r>
          </a:p>
          <a:p>
            <a:pPr marL="548640" lvl="1" indent="-182880" eaLnBrk="1" fontAlgn="auto" hangingPunct="1">
              <a:spcAft>
                <a:spcPts val="0"/>
              </a:spcAft>
              <a:defRPr/>
            </a:pPr>
            <a:r>
              <a:rPr lang="en-GB" dirty="0" smtClean="0"/>
              <a:t>Managerial objectives</a:t>
            </a:r>
          </a:p>
          <a:p>
            <a:pPr marL="365760" lvl="1" indent="0" eaLnBrk="1" fontAlgn="auto" hangingPunct="1">
              <a:spcAft>
                <a:spcPts val="0"/>
              </a:spcAft>
              <a:buFont typeface="Wingdings" pitchFamily="2" charset="2"/>
              <a:buNone/>
              <a:defRPr/>
            </a:pPr>
            <a:endParaRPr lang="en-GB" dirty="0" smtClean="0"/>
          </a:p>
          <a:p>
            <a:pPr marL="274320" eaLnBrk="1" fontAlgn="auto" hangingPunct="1">
              <a:spcAft>
                <a:spcPts val="0"/>
              </a:spcAft>
              <a:defRPr/>
            </a:pPr>
            <a:r>
              <a:rPr lang="en-GB" dirty="0" smtClean="0"/>
              <a:t>Not for Profit Organizations</a:t>
            </a:r>
          </a:p>
          <a:p>
            <a:pPr marL="548640" lvl="1" indent="-182880" eaLnBrk="1" fontAlgn="auto" hangingPunct="1">
              <a:spcAft>
                <a:spcPts val="0"/>
              </a:spcAft>
              <a:defRPr/>
            </a:pPr>
            <a:r>
              <a:rPr lang="en-GB" dirty="0" smtClean="0"/>
              <a:t>Economic objective</a:t>
            </a:r>
          </a:p>
          <a:p>
            <a:pPr marL="822960" lvl="2" indent="-182880" eaLnBrk="1" fontAlgn="auto" hangingPunct="1">
              <a:spcAft>
                <a:spcPts val="0"/>
              </a:spcAft>
              <a:buClr>
                <a:schemeClr val="accent3"/>
              </a:buClr>
              <a:defRPr/>
            </a:pPr>
            <a:r>
              <a:rPr lang="en-GB" dirty="0" smtClean="0"/>
              <a:t>Measured through VFM framework.</a:t>
            </a:r>
          </a:p>
          <a:p>
            <a:pPr marL="822960" lvl="2" indent="-182880" eaLnBrk="1" fontAlgn="auto" hangingPunct="1">
              <a:spcAft>
                <a:spcPts val="0"/>
              </a:spcAft>
              <a:buClr>
                <a:schemeClr val="accent3"/>
              </a:buClr>
              <a:defRPr/>
            </a:pPr>
            <a:r>
              <a:rPr lang="en-GB" dirty="0" smtClean="0"/>
              <a:t>Economy, Efficiency, and Effectiveness</a:t>
            </a:r>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3" name="Date Placeholder 2"/>
          <p:cNvSpPr>
            <a:spLocks noGrp="1"/>
          </p:cNvSpPr>
          <p:nvPr>
            <p:ph type="dt" sz="quarter" idx="10"/>
          </p:nvPr>
        </p:nvSpPr>
        <p:spPr/>
        <p:txBody>
          <a:bodyPr/>
          <a:lstStyle/>
          <a:p>
            <a:pPr>
              <a:defRPr/>
            </a:pPr>
            <a:fld id="{1A432938-8A97-4BB7-9744-EDADB26A1CEF}"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GB" sz="2800" dirty="0" smtClean="0"/>
              <a:t>STAKEHOLDERS </a:t>
            </a:r>
          </a:p>
          <a:p>
            <a:pPr marL="548640" lvl="1" indent="-182880" eaLnBrk="1" fontAlgn="auto" hangingPunct="1">
              <a:spcAft>
                <a:spcPts val="0"/>
              </a:spcAft>
              <a:defRPr/>
            </a:pPr>
            <a:r>
              <a:rPr lang="en-GB" sz="2400" dirty="0" smtClean="0"/>
              <a:t>Employees</a:t>
            </a:r>
          </a:p>
          <a:p>
            <a:pPr marL="548640" lvl="1" indent="-182880" eaLnBrk="1" fontAlgn="auto" hangingPunct="1">
              <a:spcAft>
                <a:spcPts val="0"/>
              </a:spcAft>
              <a:defRPr/>
            </a:pPr>
            <a:r>
              <a:rPr lang="en-GB" sz="2400" dirty="0" smtClean="0"/>
              <a:t>Community</a:t>
            </a:r>
          </a:p>
          <a:p>
            <a:pPr marL="548640" lvl="1" indent="-182880" eaLnBrk="1" fontAlgn="auto" hangingPunct="1">
              <a:spcAft>
                <a:spcPts val="0"/>
              </a:spcAft>
              <a:defRPr/>
            </a:pPr>
            <a:r>
              <a:rPr lang="en-GB" sz="2400" dirty="0" smtClean="0"/>
              <a:t>Company managers/directors</a:t>
            </a:r>
          </a:p>
          <a:p>
            <a:pPr marL="548640" lvl="1" indent="-182880" eaLnBrk="1" fontAlgn="auto" hangingPunct="1">
              <a:spcAft>
                <a:spcPts val="0"/>
              </a:spcAft>
              <a:defRPr/>
            </a:pPr>
            <a:r>
              <a:rPr lang="en-GB" sz="2400" dirty="0" smtClean="0"/>
              <a:t>Consumers/customers</a:t>
            </a:r>
          </a:p>
          <a:p>
            <a:pPr marL="548640" lvl="1" indent="-182880" eaLnBrk="1" fontAlgn="auto" hangingPunct="1">
              <a:spcAft>
                <a:spcPts val="0"/>
              </a:spcAft>
              <a:defRPr/>
            </a:pPr>
            <a:r>
              <a:rPr lang="en-GB" sz="2400" dirty="0" smtClean="0"/>
              <a:t>Suppliers</a:t>
            </a:r>
          </a:p>
          <a:p>
            <a:pPr marL="548640" lvl="1" indent="-182880" eaLnBrk="1" fontAlgn="auto" hangingPunct="1">
              <a:spcAft>
                <a:spcPts val="0"/>
              </a:spcAft>
              <a:defRPr/>
            </a:pPr>
            <a:r>
              <a:rPr lang="en-GB" sz="2400" dirty="0" smtClean="0"/>
              <a:t>Finance providers/creditors</a:t>
            </a:r>
          </a:p>
          <a:p>
            <a:pPr marL="548640" lvl="1" indent="-182880" eaLnBrk="1" fontAlgn="auto" hangingPunct="1">
              <a:spcAft>
                <a:spcPts val="0"/>
              </a:spcAft>
              <a:defRPr/>
            </a:pPr>
            <a:r>
              <a:rPr lang="en-GB" sz="2400" dirty="0" smtClean="0"/>
              <a:t>Equity investors</a:t>
            </a:r>
          </a:p>
          <a:p>
            <a:pPr marL="548640" lvl="1" indent="-182880" eaLnBrk="1" fontAlgn="auto" hangingPunct="1">
              <a:spcAft>
                <a:spcPts val="0"/>
              </a:spcAft>
              <a:defRPr/>
            </a:pPr>
            <a:r>
              <a:rPr lang="en-GB" sz="2400" dirty="0" smtClean="0"/>
              <a:t>Government </a:t>
            </a:r>
          </a:p>
          <a:p>
            <a:pPr marL="274320" eaLnBrk="1" fontAlgn="auto" hangingPunct="1">
              <a:spcAft>
                <a:spcPts val="0"/>
              </a:spcAft>
              <a:defRPr/>
            </a:pP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3" name="Date Placeholder 2"/>
          <p:cNvSpPr>
            <a:spLocks noGrp="1"/>
          </p:cNvSpPr>
          <p:nvPr>
            <p:ph type="dt" sz="quarter" idx="10"/>
          </p:nvPr>
        </p:nvSpPr>
        <p:spPr/>
        <p:txBody>
          <a:bodyPr/>
          <a:lstStyle/>
          <a:p>
            <a:pPr>
              <a:defRPr/>
            </a:pPr>
            <a:fld id="{CA0E929F-63BB-4C69-9373-5D80A982ABF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GB" sz="3200" dirty="0" smtClean="0"/>
              <a:t>AGENCY THEORY AND PROBLEM</a:t>
            </a:r>
          </a:p>
          <a:p>
            <a:pPr marL="548640" lvl="1" indent="-182880" eaLnBrk="1" fontAlgn="auto" hangingPunct="1">
              <a:lnSpc>
                <a:spcPct val="90000"/>
              </a:lnSpc>
              <a:spcAft>
                <a:spcPts val="0"/>
              </a:spcAft>
              <a:defRPr/>
            </a:pPr>
            <a:r>
              <a:rPr lang="en-US" sz="2800" dirty="0"/>
              <a:t>Agency relationship</a:t>
            </a:r>
          </a:p>
          <a:p>
            <a:pPr marL="822960" lvl="2" indent="-182880" eaLnBrk="1" fontAlgn="auto" hangingPunct="1">
              <a:lnSpc>
                <a:spcPct val="90000"/>
              </a:lnSpc>
              <a:spcAft>
                <a:spcPts val="0"/>
              </a:spcAft>
              <a:buClr>
                <a:schemeClr val="accent3"/>
              </a:buClr>
              <a:defRPr/>
            </a:pPr>
            <a:r>
              <a:rPr lang="en-US" sz="2400" dirty="0"/>
              <a:t>Principal hires an agent to represent its interests</a:t>
            </a:r>
          </a:p>
          <a:p>
            <a:pPr marL="822960" lvl="2" indent="-182880" eaLnBrk="1" fontAlgn="auto" hangingPunct="1">
              <a:lnSpc>
                <a:spcPct val="90000"/>
              </a:lnSpc>
              <a:spcAft>
                <a:spcPts val="0"/>
              </a:spcAft>
              <a:buClr>
                <a:schemeClr val="accent3"/>
              </a:buClr>
              <a:defRPr/>
            </a:pPr>
            <a:r>
              <a:rPr lang="en-US" sz="2400" dirty="0"/>
              <a:t>Stockholders (principals) hire managers (agents) to run the company</a:t>
            </a:r>
          </a:p>
          <a:p>
            <a:pPr marL="548640" lvl="1" indent="-182880" eaLnBrk="1" fontAlgn="auto" hangingPunct="1">
              <a:lnSpc>
                <a:spcPct val="90000"/>
              </a:lnSpc>
              <a:spcAft>
                <a:spcPts val="0"/>
              </a:spcAft>
              <a:defRPr/>
            </a:pPr>
            <a:r>
              <a:rPr lang="en-US" sz="2800" dirty="0"/>
              <a:t>Agency problem</a:t>
            </a:r>
          </a:p>
          <a:p>
            <a:pPr marL="822960" lvl="2" indent="-182880" eaLnBrk="1" fontAlgn="auto" hangingPunct="1">
              <a:lnSpc>
                <a:spcPct val="90000"/>
              </a:lnSpc>
              <a:spcAft>
                <a:spcPts val="0"/>
              </a:spcAft>
              <a:buClr>
                <a:schemeClr val="accent3"/>
              </a:buClr>
              <a:defRPr/>
            </a:pPr>
            <a:r>
              <a:rPr lang="en-US" sz="2400" dirty="0"/>
              <a:t>Conflict of interest between principal and agent</a:t>
            </a:r>
          </a:p>
          <a:p>
            <a:pPr marL="548640" lvl="1" indent="-182880" eaLnBrk="1" fontAlgn="auto" hangingPunct="1">
              <a:lnSpc>
                <a:spcPct val="90000"/>
              </a:lnSpc>
              <a:spcAft>
                <a:spcPts val="0"/>
              </a:spcAft>
              <a:defRPr/>
            </a:pPr>
            <a:r>
              <a:rPr lang="en-US" sz="2800" dirty="0"/>
              <a:t>Management goals and agency costs</a:t>
            </a:r>
          </a:p>
          <a:p>
            <a:pPr marL="274320" eaLnBrk="1" fontAlgn="auto" hangingPunct="1">
              <a:spcAft>
                <a:spcPts val="0"/>
              </a:spcAft>
              <a:defRPr/>
            </a:pPr>
            <a:endParaRPr lang="en-GB" sz="3200" dirty="0" smtClean="0"/>
          </a:p>
          <a:p>
            <a:pPr marL="274320" eaLnBrk="1" fontAlgn="auto" hangingPunct="1">
              <a:spcAft>
                <a:spcPts val="0"/>
              </a:spcAft>
              <a:defRPr/>
            </a:pP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3" name="Date Placeholder 2"/>
          <p:cNvSpPr>
            <a:spLocks noGrp="1"/>
          </p:cNvSpPr>
          <p:nvPr>
            <p:ph type="dt" sz="quarter" idx="10"/>
          </p:nvPr>
        </p:nvSpPr>
        <p:spPr/>
        <p:txBody>
          <a:bodyPr/>
          <a:lstStyle/>
          <a:p>
            <a:pPr>
              <a:defRPr/>
            </a:pPr>
            <a:fld id="{B2EC82EB-832E-465E-A48E-B047C29D6D0B}"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2800" dirty="0"/>
              <a:t>Managing Managers</a:t>
            </a:r>
            <a:endParaRPr lang="en-US" sz="2800" dirty="0" smtClean="0"/>
          </a:p>
          <a:p>
            <a:pPr marL="548640" lvl="1" indent="-182880" eaLnBrk="1" fontAlgn="auto" hangingPunct="1">
              <a:spcAft>
                <a:spcPts val="0"/>
              </a:spcAft>
              <a:defRPr/>
            </a:pPr>
            <a:r>
              <a:rPr lang="en-US" sz="2600" dirty="0" smtClean="0"/>
              <a:t>Managerial </a:t>
            </a:r>
            <a:r>
              <a:rPr lang="en-US" sz="2600" dirty="0"/>
              <a:t>compensation</a:t>
            </a:r>
          </a:p>
          <a:p>
            <a:pPr marL="822960" lvl="2" indent="-182880" eaLnBrk="1" fontAlgn="auto" hangingPunct="1">
              <a:spcAft>
                <a:spcPts val="0"/>
              </a:spcAft>
              <a:buClr>
                <a:schemeClr val="accent3"/>
              </a:buClr>
              <a:defRPr/>
            </a:pPr>
            <a:r>
              <a:rPr lang="en-US" sz="2200" dirty="0"/>
              <a:t>Incentives can be used to align management and stockholder interests</a:t>
            </a:r>
          </a:p>
          <a:p>
            <a:pPr marL="822960" lvl="2" indent="-182880" eaLnBrk="1" fontAlgn="auto" hangingPunct="1">
              <a:spcAft>
                <a:spcPts val="0"/>
              </a:spcAft>
              <a:buClr>
                <a:schemeClr val="accent3"/>
              </a:buClr>
              <a:defRPr/>
            </a:pPr>
            <a:r>
              <a:rPr lang="en-US" sz="2200" dirty="0"/>
              <a:t>The incentives need to be structured carefully to make sure that they achieve their goal</a:t>
            </a:r>
          </a:p>
          <a:p>
            <a:pPr marL="548640" lvl="1" indent="-182880" eaLnBrk="1" fontAlgn="auto" hangingPunct="1">
              <a:spcAft>
                <a:spcPts val="0"/>
              </a:spcAft>
              <a:defRPr/>
            </a:pPr>
            <a:r>
              <a:rPr lang="en-US" sz="2600" dirty="0"/>
              <a:t>Corporate control</a:t>
            </a:r>
          </a:p>
          <a:p>
            <a:pPr marL="822960" lvl="2" indent="-182880" eaLnBrk="1" fontAlgn="auto" hangingPunct="1">
              <a:spcAft>
                <a:spcPts val="0"/>
              </a:spcAft>
              <a:buClr>
                <a:schemeClr val="accent3"/>
              </a:buClr>
              <a:defRPr/>
            </a:pPr>
            <a:r>
              <a:rPr lang="en-US" sz="2200" dirty="0"/>
              <a:t>The threat of a takeover may result in better management</a:t>
            </a:r>
          </a:p>
          <a:p>
            <a:pPr marL="548640" lvl="1" indent="-182880" eaLnBrk="1" fontAlgn="auto" hangingPunct="1">
              <a:spcAft>
                <a:spcPts val="0"/>
              </a:spcAft>
              <a:defRPr/>
            </a:pPr>
            <a:r>
              <a:rPr lang="en-US" sz="2600" dirty="0"/>
              <a:t>Other stakeholders</a:t>
            </a:r>
          </a:p>
          <a:p>
            <a:pPr marL="548640" lvl="1" indent="-182880" eaLnBrk="1" fontAlgn="auto" hangingPunct="1">
              <a:spcAft>
                <a:spcPts val="0"/>
              </a:spcAft>
              <a:defRPr/>
            </a:pP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3" name="Date Placeholder 2"/>
          <p:cNvSpPr>
            <a:spLocks noGrp="1"/>
          </p:cNvSpPr>
          <p:nvPr>
            <p:ph type="dt" sz="quarter" idx="10"/>
          </p:nvPr>
        </p:nvSpPr>
        <p:spPr/>
        <p:txBody>
          <a:bodyPr/>
          <a:lstStyle/>
          <a:p>
            <a:pPr>
              <a:defRPr/>
            </a:pPr>
            <a:fld id="{C940ADF2-D9A5-41E8-8266-B4B4F3E8C581}"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74320" eaLnBrk="1" fontAlgn="auto" hangingPunct="1">
              <a:spcAft>
                <a:spcPts val="0"/>
              </a:spcAft>
              <a:defRPr/>
            </a:pPr>
            <a:r>
              <a:rPr lang="en-US" sz="2800" dirty="0"/>
              <a:t>Quick </a:t>
            </a:r>
            <a:r>
              <a:rPr lang="en-US" sz="2800" dirty="0" smtClean="0"/>
              <a:t>Quiz</a:t>
            </a:r>
          </a:p>
          <a:p>
            <a:pPr marL="548640" lvl="1" indent="-182880" eaLnBrk="1" fontAlgn="auto" hangingPunct="1">
              <a:spcAft>
                <a:spcPts val="0"/>
              </a:spcAft>
              <a:defRPr/>
            </a:pPr>
            <a:r>
              <a:rPr lang="en-US" sz="2400" dirty="0"/>
              <a:t>What are the four basic areas of finance?</a:t>
            </a:r>
          </a:p>
          <a:p>
            <a:pPr marL="548640" lvl="1" indent="-182880" eaLnBrk="1" fontAlgn="auto" hangingPunct="1">
              <a:spcAft>
                <a:spcPts val="0"/>
              </a:spcAft>
              <a:defRPr/>
            </a:pPr>
            <a:r>
              <a:rPr lang="en-US" sz="2400" dirty="0"/>
              <a:t>What are the three types of financial management decisions, and what questions are they designed to answer?</a:t>
            </a:r>
          </a:p>
          <a:p>
            <a:pPr marL="548640" lvl="1" indent="-182880" eaLnBrk="1" fontAlgn="auto" hangingPunct="1">
              <a:spcAft>
                <a:spcPts val="0"/>
              </a:spcAft>
              <a:defRPr/>
            </a:pPr>
            <a:r>
              <a:rPr lang="en-US" sz="2400" dirty="0"/>
              <a:t>What are the three major forms of business organization?</a:t>
            </a:r>
          </a:p>
          <a:p>
            <a:pPr marL="548640" lvl="1" indent="-182880" eaLnBrk="1" fontAlgn="auto" hangingPunct="1">
              <a:spcAft>
                <a:spcPts val="0"/>
              </a:spcAft>
              <a:defRPr/>
            </a:pPr>
            <a:r>
              <a:rPr lang="en-US" sz="2400" dirty="0"/>
              <a:t>What is the goal of financial management?</a:t>
            </a:r>
          </a:p>
          <a:p>
            <a:pPr marL="548640" lvl="1" indent="-182880" eaLnBrk="1" fontAlgn="auto" hangingPunct="1">
              <a:spcAft>
                <a:spcPts val="0"/>
              </a:spcAft>
              <a:defRPr/>
            </a:pPr>
            <a:r>
              <a:rPr lang="en-US" sz="2400" dirty="0"/>
              <a:t>What are agency problems, and why do they exist within a corporation?</a:t>
            </a:r>
          </a:p>
          <a:p>
            <a:pPr marL="365760" lvl="1" indent="0" eaLnBrk="1" fontAlgn="auto" hangingPunct="1">
              <a:spcAft>
                <a:spcPts val="0"/>
              </a:spcAft>
              <a:buFont typeface="Wingdings" pitchFamily="2" charset="2"/>
              <a:buNone/>
              <a:defRPr/>
            </a:pPr>
            <a:r>
              <a:rPr lang="en-GB" sz="2400" b="1" dirty="0" smtClean="0">
                <a:solidFill>
                  <a:srgbClr val="FF0000"/>
                </a:solidFill>
              </a:rPr>
              <a:t>(to be submitted next week – not more than one page, font size – 12, times new roman, double spacing)</a:t>
            </a:r>
            <a:endParaRPr lang="en-GB" sz="2400" b="1" dirty="0">
              <a:solidFill>
                <a:srgbClr val="FF0000"/>
              </a:solidFill>
            </a:endParaRPr>
          </a:p>
        </p:txBody>
      </p:sp>
      <p:sp>
        <p:nvSpPr>
          <p:cNvPr id="6" name="Title 5"/>
          <p:cNvSpPr>
            <a:spLocks noGrp="1"/>
          </p:cNvSpPr>
          <p:nvPr>
            <p:ph type="title"/>
          </p:nvPr>
        </p:nvSpPr>
        <p:spPr/>
        <p:txBody>
          <a:bodyPr/>
          <a:lstStyle/>
          <a:p>
            <a:pPr eaLnBrk="1" fontAlgn="auto" hangingPunct="1">
              <a:spcAft>
                <a:spcPts val="0"/>
              </a:spcAft>
              <a:defRPr/>
            </a:pPr>
            <a:r>
              <a:rPr lang="en-GB" dirty="0"/>
              <a:t>Business organizations</a:t>
            </a:r>
          </a:p>
        </p:txBody>
      </p:sp>
      <p:sp>
        <p:nvSpPr>
          <p:cNvPr id="3" name="Date Placeholder 2"/>
          <p:cNvSpPr>
            <a:spLocks noGrp="1"/>
          </p:cNvSpPr>
          <p:nvPr>
            <p:ph type="dt" sz="quarter" idx="10"/>
          </p:nvPr>
        </p:nvSpPr>
        <p:spPr/>
        <p:txBody>
          <a:bodyPr/>
          <a:lstStyle/>
          <a:p>
            <a:pPr>
              <a:defRPr/>
            </a:pPr>
            <a:fld id="{067AD42D-42A6-4D7D-85D9-F37CF2B7D1A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7010400" y="2052638"/>
            <a:ext cx="1981200" cy="1828800"/>
          </a:xfrm>
        </p:spPr>
        <p:txBody>
          <a:bodyPr/>
          <a:lstStyle/>
          <a:p>
            <a:pPr>
              <a:defRPr/>
            </a:pPr>
            <a:r>
              <a:rPr lang="en-US" sz="2000" b="1" dirty="0" smtClean="0"/>
              <a:t>CHAPTER 3</a:t>
            </a:r>
            <a:endParaRPr lang="en-US" b="1" dirty="0"/>
          </a:p>
        </p:txBody>
      </p:sp>
      <p:sp>
        <p:nvSpPr>
          <p:cNvPr id="7" name="Title 6"/>
          <p:cNvSpPr>
            <a:spLocks noGrp="1"/>
          </p:cNvSpPr>
          <p:nvPr>
            <p:ph type="title"/>
          </p:nvPr>
        </p:nvSpPr>
        <p:spPr>
          <a:xfrm>
            <a:off x="457200" y="2052638"/>
            <a:ext cx="6324600" cy="1828800"/>
          </a:xfrm>
        </p:spPr>
        <p:txBody>
          <a:bodyPr/>
          <a:lstStyle/>
          <a:p>
            <a:pPr algn="ctr">
              <a:defRPr/>
            </a:pPr>
            <a:r>
              <a:rPr lang="en-US" b="1" dirty="0" smtClean="0"/>
              <a:t>part one:</a:t>
            </a:r>
            <a:r>
              <a:rPr lang="en-US" dirty="0" smtClean="0"/>
              <a:t/>
            </a:r>
            <a:br>
              <a:rPr lang="en-US" dirty="0" smtClean="0"/>
            </a:br>
            <a:r>
              <a:rPr lang="en-US" dirty="0" smtClean="0"/>
              <a:t>financial decision making</a:t>
            </a:r>
            <a:endParaRPr lang="en-US" dirty="0"/>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dirty="0" smtClean="0"/>
              <a:t>Introduction to financial decision making</a:t>
            </a:r>
          </a:p>
          <a:p>
            <a:pPr>
              <a:defRPr/>
            </a:pPr>
            <a:r>
              <a:rPr lang="en-US" sz="2400" dirty="0" smtClean="0"/>
              <a:t>Systematic approach to financial decision making</a:t>
            </a:r>
          </a:p>
          <a:p>
            <a:pPr>
              <a:defRPr/>
            </a:pPr>
            <a:r>
              <a:rPr lang="en-US" sz="2400" dirty="0" smtClean="0"/>
              <a:t>Advantages of financial decision making</a:t>
            </a:r>
          </a:p>
          <a:p>
            <a:pPr>
              <a:defRPr/>
            </a:pPr>
            <a:r>
              <a:rPr lang="en-US" sz="2400" dirty="0" smtClean="0"/>
              <a:t>Disadvantages of financial decision making</a:t>
            </a:r>
            <a:endParaRPr lang="en-US" sz="2400" dirty="0"/>
          </a:p>
        </p:txBody>
      </p:sp>
      <p:sp>
        <p:nvSpPr>
          <p:cNvPr id="3" name="Title 2"/>
          <p:cNvSpPr>
            <a:spLocks noGrp="1"/>
          </p:cNvSpPr>
          <p:nvPr>
            <p:ph type="title"/>
          </p:nvPr>
        </p:nvSpPr>
        <p:spPr/>
        <p:txBody>
          <a:bodyPr/>
          <a:lstStyle/>
          <a:p>
            <a:pPr>
              <a:defRPr/>
            </a:pPr>
            <a:r>
              <a:rPr lang="en-US" dirty="0" smtClean="0"/>
              <a:t>outline</a:t>
            </a:r>
            <a:endParaRPr lang="en-US" dirty="0"/>
          </a:p>
        </p:txBody>
      </p:sp>
      <p:sp>
        <p:nvSpPr>
          <p:cNvPr id="7" name="Date Placeholder 6"/>
          <p:cNvSpPr>
            <a:spLocks noGrp="1"/>
          </p:cNvSpPr>
          <p:nvPr>
            <p:ph type="dt" sz="quarter" idx="10"/>
          </p:nvPr>
        </p:nvSpPr>
        <p:spPr/>
        <p:txBody>
          <a:bodyPr/>
          <a:lstStyle/>
          <a:p>
            <a:pPr>
              <a:defRPr/>
            </a:pPr>
            <a:fld id="{7685DECA-A5C5-4C68-918F-57A5D2855BE0}"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74320" eaLnBrk="1" fontAlgn="auto" hangingPunct="1">
              <a:spcAft>
                <a:spcPts val="0"/>
              </a:spcAft>
              <a:defRPr/>
            </a:pPr>
            <a:r>
              <a:rPr lang="en-US" sz="3200" dirty="0" smtClean="0"/>
              <a:t>KEY CONCEPTS AND SKILLS</a:t>
            </a:r>
          </a:p>
          <a:p>
            <a:pPr marL="45720" indent="0" eaLnBrk="1" fontAlgn="auto" hangingPunct="1">
              <a:spcAft>
                <a:spcPts val="0"/>
              </a:spcAft>
              <a:buFont typeface="Wingdings 2" pitchFamily="18" charset="2"/>
              <a:buNone/>
              <a:defRPr/>
            </a:pPr>
            <a:endParaRPr lang="en-US" sz="3200" dirty="0" smtClean="0"/>
          </a:p>
          <a:p>
            <a:pPr marL="548640" lvl="1" indent="-182880" eaLnBrk="1" fontAlgn="auto" hangingPunct="1">
              <a:spcAft>
                <a:spcPts val="0"/>
              </a:spcAft>
              <a:defRPr/>
            </a:pPr>
            <a:r>
              <a:rPr lang="en-US" sz="3000" dirty="0" smtClean="0"/>
              <a:t>Know </a:t>
            </a:r>
            <a:r>
              <a:rPr lang="en-US" sz="3000" dirty="0"/>
              <a:t>the basic types of financial management decisions and the role of the financial </a:t>
            </a:r>
            <a:r>
              <a:rPr lang="en-US" sz="3000" dirty="0" smtClean="0"/>
              <a:t>manager</a:t>
            </a:r>
            <a:endParaRPr lang="en-US" sz="3000" dirty="0"/>
          </a:p>
          <a:p>
            <a:pPr marL="548640" lvl="1" indent="-182880" eaLnBrk="1" fontAlgn="auto" hangingPunct="1">
              <a:spcAft>
                <a:spcPts val="0"/>
              </a:spcAft>
              <a:defRPr/>
            </a:pPr>
            <a:r>
              <a:rPr lang="en-US" sz="3000" dirty="0"/>
              <a:t>Know the financial implications of the different forms of business </a:t>
            </a:r>
            <a:r>
              <a:rPr lang="en-US" sz="3000" dirty="0" smtClean="0"/>
              <a:t>organization</a:t>
            </a:r>
            <a:endParaRPr lang="en-US" sz="3000" dirty="0"/>
          </a:p>
          <a:p>
            <a:pPr marL="548640" lvl="1" indent="-182880" eaLnBrk="1" fontAlgn="auto" hangingPunct="1">
              <a:spcAft>
                <a:spcPts val="0"/>
              </a:spcAft>
              <a:defRPr/>
            </a:pPr>
            <a:r>
              <a:rPr lang="en-US" sz="3000" dirty="0"/>
              <a:t>Know the goal of financial </a:t>
            </a:r>
            <a:r>
              <a:rPr lang="en-US" sz="3000" dirty="0" smtClean="0"/>
              <a:t>management</a:t>
            </a:r>
            <a:endParaRPr lang="en-US" sz="3000" dirty="0"/>
          </a:p>
          <a:p>
            <a:pPr marL="548640" lvl="1" indent="-182880" eaLnBrk="1" fontAlgn="auto" hangingPunct="1">
              <a:spcAft>
                <a:spcPts val="0"/>
              </a:spcAft>
              <a:defRPr/>
            </a:pPr>
            <a:r>
              <a:rPr lang="en-US" sz="3000" dirty="0"/>
              <a:t>Understand the conflicts of interest that can arise between owners and managers</a:t>
            </a:r>
          </a:p>
          <a:p>
            <a:pPr marL="548640" lvl="1" indent="-182880" eaLnBrk="1" fontAlgn="auto" hangingPunct="1">
              <a:spcAft>
                <a:spcPts val="0"/>
              </a:spcAft>
              <a:defRPr/>
            </a:pPr>
            <a:endParaRPr lang="en-GB" sz="3000" dirty="0" smtClean="0"/>
          </a:p>
          <a:p>
            <a:pPr marL="548640" lvl="1" indent="-182880" eaLnBrk="1" fontAlgn="auto" hangingPunct="1">
              <a:spcAft>
                <a:spcPts val="0"/>
              </a:spcAft>
              <a:defRPr/>
            </a:pPr>
            <a:endParaRPr lang="en-GB" sz="2800" dirty="0" smtClean="0"/>
          </a:p>
        </p:txBody>
      </p:sp>
      <p:sp>
        <p:nvSpPr>
          <p:cNvPr id="3" name="Title 2"/>
          <p:cNvSpPr>
            <a:spLocks noGrp="1"/>
          </p:cNvSpPr>
          <p:nvPr>
            <p:ph type="title"/>
          </p:nvPr>
        </p:nvSpPr>
        <p:spPr/>
        <p:txBody>
          <a:bodyPr/>
          <a:lstStyle/>
          <a:p>
            <a:pPr eaLnBrk="1" fontAlgn="auto" hangingPunct="1">
              <a:spcAft>
                <a:spcPts val="0"/>
              </a:spcAft>
              <a:defRPr/>
            </a:pPr>
            <a:r>
              <a:rPr lang="en-GB" dirty="0" smtClean="0"/>
              <a:t>Overview of business finance</a:t>
            </a:r>
            <a:endParaRPr lang="en-GB" dirty="0"/>
          </a:p>
        </p:txBody>
      </p:sp>
      <p:sp>
        <p:nvSpPr>
          <p:cNvPr id="4" name="Date Placeholder 3"/>
          <p:cNvSpPr>
            <a:spLocks noGrp="1"/>
          </p:cNvSpPr>
          <p:nvPr>
            <p:ph type="dt" sz="quarter" idx="10"/>
          </p:nvPr>
        </p:nvSpPr>
        <p:spPr/>
        <p:txBody>
          <a:bodyPr/>
          <a:lstStyle/>
          <a:p>
            <a:pPr>
              <a:defRPr/>
            </a:pPr>
            <a:fld id="{9F8C84B2-F351-4418-9E71-F227924541DE}"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3200" dirty="0" smtClean="0"/>
              <a:t>Most Financial decisions are characterized by the following;</a:t>
            </a:r>
          </a:p>
          <a:p>
            <a:pPr lvl="1">
              <a:defRPr/>
            </a:pPr>
            <a:r>
              <a:rPr lang="en-US" sz="2800" dirty="0" smtClean="0"/>
              <a:t>Uncertainty</a:t>
            </a:r>
          </a:p>
          <a:p>
            <a:pPr lvl="2">
              <a:defRPr/>
            </a:pPr>
            <a:r>
              <a:rPr lang="en-US" sz="2400" dirty="0" smtClean="0"/>
              <a:t>Many factors under the consideration may not be known. This normally places a forecasting responsibility on the financial manager. Such forecasts are the results of stochastic rather than deterministic events.</a:t>
            </a:r>
          </a:p>
        </p:txBody>
      </p:sp>
      <p:sp>
        <p:nvSpPr>
          <p:cNvPr id="3" name="Title 2"/>
          <p:cNvSpPr>
            <a:spLocks noGrp="1"/>
          </p:cNvSpPr>
          <p:nvPr>
            <p:ph type="title"/>
          </p:nvPr>
        </p:nvSpPr>
        <p:spPr/>
        <p:txBody>
          <a:bodyPr/>
          <a:lstStyle/>
          <a:p>
            <a:pPr>
              <a:defRPr/>
            </a:pPr>
            <a:r>
              <a:rPr lang="en-US" dirty="0" smtClean="0"/>
              <a:t>Introduction to financial decision making</a:t>
            </a:r>
            <a:endParaRPr lang="en-US" dirty="0"/>
          </a:p>
        </p:txBody>
      </p:sp>
      <p:sp>
        <p:nvSpPr>
          <p:cNvPr id="7" name="Date Placeholder 6"/>
          <p:cNvSpPr>
            <a:spLocks noGrp="1"/>
          </p:cNvSpPr>
          <p:nvPr>
            <p:ph type="dt" sz="quarter" idx="10"/>
          </p:nvPr>
        </p:nvSpPr>
        <p:spPr/>
        <p:txBody>
          <a:bodyPr/>
          <a:lstStyle/>
          <a:p>
            <a:pPr>
              <a:defRPr/>
            </a:pPr>
            <a:fld id="{32C44E34-4451-4118-BD5F-C41956B2FD49}"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r>
              <a:rPr lang="en-US" sz="2800" dirty="0" smtClean="0"/>
              <a:t>Complexity</a:t>
            </a:r>
          </a:p>
          <a:p>
            <a:pPr lvl="2">
              <a:defRPr/>
            </a:pPr>
            <a:r>
              <a:rPr lang="en-US" sz="2400" dirty="0" smtClean="0"/>
              <a:t>May involve several interrelated function or factors. Financial decisions normally involve inputs from other functional units of an organization. For instance, the head of marketing would have to be involved  in the process of forecasting demand for a particular product.</a:t>
            </a:r>
          </a:p>
          <a:p>
            <a:pPr marL="365125" lvl="1" indent="0">
              <a:buFont typeface="Wingdings" pitchFamily="2" charset="2"/>
              <a:buNone/>
              <a:defRPr/>
            </a:pPr>
            <a:endParaRPr lang="en-US" sz="2800" dirty="0" smtClean="0"/>
          </a:p>
        </p:txBody>
      </p:sp>
      <p:sp>
        <p:nvSpPr>
          <p:cNvPr id="3" name="Title 2"/>
          <p:cNvSpPr>
            <a:spLocks noGrp="1"/>
          </p:cNvSpPr>
          <p:nvPr>
            <p:ph type="title"/>
          </p:nvPr>
        </p:nvSpPr>
        <p:spPr/>
        <p:txBody>
          <a:bodyPr/>
          <a:lstStyle/>
          <a:p>
            <a:pPr>
              <a:defRPr/>
            </a:pPr>
            <a:r>
              <a:rPr lang="en-US" dirty="0" smtClean="0"/>
              <a:t>Introduction to financial decision making</a:t>
            </a:r>
            <a:endParaRPr lang="en-US" dirty="0"/>
          </a:p>
        </p:txBody>
      </p:sp>
      <p:sp>
        <p:nvSpPr>
          <p:cNvPr id="7" name="Date Placeholder 6"/>
          <p:cNvSpPr>
            <a:spLocks noGrp="1"/>
          </p:cNvSpPr>
          <p:nvPr>
            <p:ph type="dt" sz="quarter" idx="10"/>
          </p:nvPr>
        </p:nvSpPr>
        <p:spPr/>
        <p:txBody>
          <a:bodyPr/>
          <a:lstStyle/>
          <a:p>
            <a:pPr>
              <a:defRPr/>
            </a:pPr>
            <a:fld id="{AA599C72-2A94-453D-80CC-7D986CB727BA}"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defRPr/>
            </a:pPr>
            <a:r>
              <a:rPr lang="en-US" sz="2800" dirty="0" smtClean="0"/>
              <a:t>Many alternative solution</a:t>
            </a:r>
          </a:p>
          <a:p>
            <a:pPr lvl="2">
              <a:defRPr/>
            </a:pPr>
            <a:r>
              <a:rPr lang="en-US" sz="2400" dirty="0" smtClean="0"/>
              <a:t>In a  bid to arrive at a single decision, there are numerous alternatives that need to be examined on the basis of their merits and demerits or cost-benefits to the firm. This normally involves an evaluation of the available alternatives and then selecting the best.</a:t>
            </a:r>
            <a:endParaRPr lang="en-US" sz="2400" dirty="0"/>
          </a:p>
        </p:txBody>
      </p:sp>
      <p:sp>
        <p:nvSpPr>
          <p:cNvPr id="3" name="Title 2"/>
          <p:cNvSpPr>
            <a:spLocks noGrp="1"/>
          </p:cNvSpPr>
          <p:nvPr>
            <p:ph type="title"/>
          </p:nvPr>
        </p:nvSpPr>
        <p:spPr/>
        <p:txBody>
          <a:bodyPr/>
          <a:lstStyle/>
          <a:p>
            <a:pPr>
              <a:defRPr/>
            </a:pPr>
            <a:r>
              <a:rPr lang="en-US" dirty="0" smtClean="0"/>
              <a:t>Introduction to financial decision making</a:t>
            </a:r>
            <a:endParaRPr lang="en-US" dirty="0"/>
          </a:p>
        </p:txBody>
      </p:sp>
      <p:sp>
        <p:nvSpPr>
          <p:cNvPr id="7" name="Date Placeholder 6"/>
          <p:cNvSpPr>
            <a:spLocks noGrp="1"/>
          </p:cNvSpPr>
          <p:nvPr>
            <p:ph type="dt" sz="quarter" idx="10"/>
          </p:nvPr>
        </p:nvSpPr>
        <p:spPr/>
        <p:txBody>
          <a:bodyPr/>
          <a:lstStyle/>
          <a:p>
            <a:pPr>
              <a:defRPr/>
            </a:pPr>
            <a:fld id="{7AD44BBB-D549-4920-AF84-F87EADF24C34}"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defRPr/>
            </a:pPr>
            <a:r>
              <a:rPr lang="en-US" sz="2800" dirty="0" smtClean="0"/>
              <a:t>Interpersonal issues</a:t>
            </a:r>
          </a:p>
          <a:p>
            <a:pPr lvl="2">
              <a:defRPr/>
            </a:pPr>
            <a:r>
              <a:rPr lang="en-US" sz="2400" dirty="0" smtClean="0"/>
              <a:t>It may be difficult to predict how other people will react to a proposed financial decision. For instance a decision to discontinue to production of a particular brand of product may affect a variety of jobs in the sales and marketing department of the organization. </a:t>
            </a:r>
          </a:p>
          <a:p>
            <a:pPr>
              <a:defRPr/>
            </a:pPr>
            <a:endParaRPr lang="en-US" sz="3200" dirty="0" smtClean="0"/>
          </a:p>
          <a:p>
            <a:pPr>
              <a:defRPr/>
            </a:pPr>
            <a:endParaRPr lang="en-US" dirty="0"/>
          </a:p>
        </p:txBody>
      </p:sp>
      <p:sp>
        <p:nvSpPr>
          <p:cNvPr id="3" name="Title 2"/>
          <p:cNvSpPr>
            <a:spLocks noGrp="1"/>
          </p:cNvSpPr>
          <p:nvPr>
            <p:ph type="title"/>
          </p:nvPr>
        </p:nvSpPr>
        <p:spPr/>
        <p:txBody>
          <a:bodyPr/>
          <a:lstStyle/>
          <a:p>
            <a:pPr>
              <a:defRPr/>
            </a:pPr>
            <a:r>
              <a:rPr lang="en-US" dirty="0" smtClean="0"/>
              <a:t>Introduction to financial decision making</a:t>
            </a:r>
            <a:endParaRPr lang="en-US" dirty="0"/>
          </a:p>
        </p:txBody>
      </p:sp>
      <p:sp>
        <p:nvSpPr>
          <p:cNvPr id="7" name="Date Placeholder 6"/>
          <p:cNvSpPr>
            <a:spLocks noGrp="1"/>
          </p:cNvSpPr>
          <p:nvPr>
            <p:ph type="dt" sz="quarter" idx="10"/>
          </p:nvPr>
        </p:nvSpPr>
        <p:spPr/>
        <p:txBody>
          <a:bodyPr/>
          <a:lstStyle/>
          <a:p>
            <a:pPr>
              <a:defRPr/>
            </a:pPr>
            <a:fld id="{25FEA11A-6C11-47B6-A03A-0C93D3F0B7CE}"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dirty="0" smtClean="0"/>
              <a:t>Given the above complexities in financial decision making, an effective and systematic decision making process is required. </a:t>
            </a:r>
          </a:p>
          <a:p>
            <a:pPr marL="44450" indent="0">
              <a:buFont typeface="Wingdings 2" pitchFamily="18" charset="2"/>
              <a:buNone/>
              <a:defRPr/>
            </a:pPr>
            <a:endParaRPr lang="en-US" sz="2400" dirty="0" smtClean="0"/>
          </a:p>
          <a:p>
            <a:pPr>
              <a:defRPr/>
            </a:pPr>
            <a:r>
              <a:rPr lang="en-US" sz="2400" dirty="0" smtClean="0"/>
              <a:t>This systematic process will usually lead to high-quality results in the organization.</a:t>
            </a:r>
            <a:endParaRPr lang="en-US" sz="2400" dirty="0"/>
          </a:p>
        </p:txBody>
      </p:sp>
      <p:sp>
        <p:nvSpPr>
          <p:cNvPr id="3" name="Title 2"/>
          <p:cNvSpPr>
            <a:spLocks noGrp="1"/>
          </p:cNvSpPr>
          <p:nvPr>
            <p:ph type="title"/>
          </p:nvPr>
        </p:nvSpPr>
        <p:spPr/>
        <p:txBody>
          <a:bodyPr/>
          <a:lstStyle/>
          <a:p>
            <a:pPr>
              <a:defRPr/>
            </a:pPr>
            <a:r>
              <a:rPr lang="en-US" dirty="0" smtClean="0"/>
              <a:t>Introduction to financial decision making</a:t>
            </a:r>
            <a:endParaRPr lang="en-US" dirty="0"/>
          </a:p>
        </p:txBody>
      </p:sp>
      <p:sp>
        <p:nvSpPr>
          <p:cNvPr id="7" name="Date Placeholder 6"/>
          <p:cNvSpPr>
            <a:spLocks noGrp="1"/>
          </p:cNvSpPr>
          <p:nvPr>
            <p:ph type="dt" sz="quarter" idx="10"/>
          </p:nvPr>
        </p:nvSpPr>
        <p:spPr/>
        <p:txBody>
          <a:bodyPr/>
          <a:lstStyle/>
          <a:p>
            <a:pPr>
              <a:defRPr/>
            </a:pPr>
            <a:fld id="{337608E1-15DA-4392-BE5C-94957E227B09}"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sz="2400" dirty="0" smtClean="0"/>
              <a:t>Systematic decision making process is a logical and orderly approach to decision making. </a:t>
            </a:r>
          </a:p>
          <a:p>
            <a:pPr>
              <a:defRPr/>
            </a:pPr>
            <a:r>
              <a:rPr lang="en-US" sz="2400" dirty="0" smtClean="0"/>
              <a:t>Helps address the critical elements that results in good decision.</a:t>
            </a:r>
          </a:p>
          <a:p>
            <a:pPr>
              <a:defRPr/>
            </a:pPr>
            <a:r>
              <a:rPr lang="en-US" sz="2400" dirty="0" smtClean="0"/>
              <a:t>There are six steps in the systematic decision making process.</a:t>
            </a:r>
          </a:p>
          <a:p>
            <a:pPr lvl="1">
              <a:defRPr/>
            </a:pPr>
            <a:r>
              <a:rPr lang="en-US" sz="2000" dirty="0" smtClean="0"/>
              <a:t>Creating a constructive environment</a:t>
            </a:r>
          </a:p>
          <a:p>
            <a:pPr lvl="1">
              <a:defRPr/>
            </a:pPr>
            <a:r>
              <a:rPr lang="en-US" sz="2000" dirty="0" smtClean="0"/>
              <a:t>Generating good alternatives</a:t>
            </a:r>
          </a:p>
          <a:p>
            <a:pPr lvl="1">
              <a:defRPr/>
            </a:pPr>
            <a:r>
              <a:rPr lang="en-US" sz="2000" dirty="0" smtClean="0"/>
              <a:t>Exploring these alternatives</a:t>
            </a:r>
          </a:p>
          <a:p>
            <a:pPr lvl="1">
              <a:defRPr/>
            </a:pPr>
            <a:r>
              <a:rPr lang="en-US" sz="2000" dirty="0" smtClean="0"/>
              <a:t>Choosing the best alternative</a:t>
            </a:r>
          </a:p>
          <a:p>
            <a:pPr lvl="1">
              <a:defRPr/>
            </a:pPr>
            <a:r>
              <a:rPr lang="en-US" sz="2000" dirty="0" smtClean="0"/>
              <a:t>Evaluating the chosen alternative</a:t>
            </a:r>
          </a:p>
          <a:p>
            <a:pPr lvl="1">
              <a:defRPr/>
            </a:pPr>
            <a:r>
              <a:rPr lang="en-US" sz="2000" dirty="0" smtClean="0"/>
              <a:t>Communicating the decision and taking action.</a:t>
            </a:r>
          </a:p>
          <a:p>
            <a:pPr lvl="1">
              <a:defRPr/>
            </a:pPr>
            <a:endParaRPr lang="en-US" dirty="0"/>
          </a:p>
        </p:txBody>
      </p:sp>
      <p:sp>
        <p:nvSpPr>
          <p:cNvPr id="3" name="Title 2"/>
          <p:cNvSpPr>
            <a:spLocks noGrp="1"/>
          </p:cNvSpPr>
          <p:nvPr>
            <p:ph type="title"/>
          </p:nvPr>
        </p:nvSpPr>
        <p:spPr/>
        <p:txBody>
          <a:bodyPr/>
          <a:lstStyle/>
          <a:p>
            <a:pPr>
              <a:defRPr/>
            </a:pPr>
            <a:r>
              <a:rPr lang="en-US" dirty="0" smtClean="0"/>
              <a:t>Systematic approach to financial decision making</a:t>
            </a:r>
            <a:endParaRPr lang="en-US" dirty="0"/>
          </a:p>
        </p:txBody>
      </p:sp>
      <p:sp>
        <p:nvSpPr>
          <p:cNvPr id="7" name="Date Placeholder 6"/>
          <p:cNvSpPr>
            <a:spLocks noGrp="1"/>
          </p:cNvSpPr>
          <p:nvPr>
            <p:ph type="dt" sz="quarter" idx="10"/>
          </p:nvPr>
        </p:nvSpPr>
        <p:spPr/>
        <p:txBody>
          <a:bodyPr/>
          <a:lstStyle/>
          <a:p>
            <a:pPr>
              <a:defRPr/>
            </a:pPr>
            <a:fld id="{E75FC7F3-076E-468B-9DB5-7E60F608FAA6}"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Step 1: creating a constructive environment</a:t>
            </a:r>
          </a:p>
          <a:p>
            <a:pPr lvl="1">
              <a:defRPr/>
            </a:pPr>
            <a:r>
              <a:rPr lang="en-US" sz="2400" dirty="0" smtClean="0"/>
              <a:t>Establish the objective(s)</a:t>
            </a:r>
          </a:p>
          <a:p>
            <a:pPr lvl="1">
              <a:defRPr/>
            </a:pPr>
            <a:r>
              <a:rPr lang="en-US" sz="2400" dirty="0" smtClean="0"/>
              <a:t>Agree on the process</a:t>
            </a:r>
          </a:p>
          <a:p>
            <a:pPr lvl="1">
              <a:defRPr/>
            </a:pPr>
            <a:r>
              <a:rPr lang="en-US" sz="2400" dirty="0" smtClean="0"/>
              <a:t>Involve the right people (stakeholder analysis)</a:t>
            </a:r>
          </a:p>
          <a:p>
            <a:pPr lvl="1">
              <a:defRPr/>
            </a:pPr>
            <a:r>
              <a:rPr lang="en-US" sz="2400" dirty="0" smtClean="0"/>
              <a:t>Allow opinions to heard</a:t>
            </a:r>
          </a:p>
          <a:p>
            <a:pPr lvl="1">
              <a:defRPr/>
            </a:pPr>
            <a:r>
              <a:rPr lang="en-US" sz="2400" dirty="0" smtClean="0"/>
              <a:t>Make sure the right questions are asked</a:t>
            </a:r>
          </a:p>
          <a:p>
            <a:pPr lvl="1">
              <a:defRPr/>
            </a:pPr>
            <a:r>
              <a:rPr lang="en-US" sz="2400" dirty="0" smtClean="0"/>
              <a:t>Use creativity tools from the start</a:t>
            </a:r>
          </a:p>
          <a:p>
            <a:pPr marL="44450" indent="0">
              <a:buFont typeface="Wingdings 2" pitchFamily="18" charset="2"/>
              <a:buNone/>
              <a:defRPr/>
            </a:pPr>
            <a:endParaRPr lang="en-US" sz="2800" dirty="0"/>
          </a:p>
        </p:txBody>
      </p:sp>
      <p:sp>
        <p:nvSpPr>
          <p:cNvPr id="3" name="Title 2"/>
          <p:cNvSpPr>
            <a:spLocks noGrp="1"/>
          </p:cNvSpPr>
          <p:nvPr>
            <p:ph type="title"/>
          </p:nvPr>
        </p:nvSpPr>
        <p:spPr/>
        <p:txBody>
          <a:bodyPr/>
          <a:lstStyle/>
          <a:p>
            <a:pPr>
              <a:defRPr/>
            </a:pPr>
            <a:r>
              <a:rPr lang="en-US" dirty="0" smtClean="0"/>
              <a:t>Systematic approach to financial decision making</a:t>
            </a:r>
            <a:endParaRPr lang="en-US" dirty="0"/>
          </a:p>
        </p:txBody>
      </p:sp>
      <p:sp>
        <p:nvSpPr>
          <p:cNvPr id="7" name="Date Placeholder 6"/>
          <p:cNvSpPr>
            <a:spLocks noGrp="1"/>
          </p:cNvSpPr>
          <p:nvPr>
            <p:ph type="dt" sz="quarter" idx="10"/>
          </p:nvPr>
        </p:nvSpPr>
        <p:spPr/>
        <p:txBody>
          <a:bodyPr/>
          <a:lstStyle/>
          <a:p>
            <a:pPr>
              <a:defRPr/>
            </a:pPr>
            <a:fld id="{935FBD5A-B6BC-491F-90CA-85B62A9D7163}"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sz="2800" dirty="0" smtClean="0"/>
              <a:t>Step 2: Generating Good Alternatives</a:t>
            </a:r>
          </a:p>
          <a:p>
            <a:pPr lvl="1">
              <a:defRPr/>
            </a:pPr>
            <a:r>
              <a:rPr lang="en-US" sz="2400" dirty="0" smtClean="0"/>
              <a:t>Generating ideas</a:t>
            </a:r>
          </a:p>
          <a:p>
            <a:pPr lvl="2">
              <a:defRPr/>
            </a:pPr>
            <a:r>
              <a:rPr lang="en-US" sz="2200" dirty="0" smtClean="0"/>
              <a:t>Brainstorming</a:t>
            </a:r>
          </a:p>
          <a:p>
            <a:pPr lvl="2">
              <a:defRPr/>
            </a:pPr>
            <a:r>
              <a:rPr lang="en-US" sz="2200" dirty="0" smtClean="0"/>
              <a:t>Reverse brainstorming</a:t>
            </a:r>
          </a:p>
          <a:p>
            <a:pPr lvl="1">
              <a:defRPr/>
            </a:pPr>
            <a:r>
              <a:rPr lang="en-US" sz="2400" dirty="0" smtClean="0"/>
              <a:t>Considering different perspectives</a:t>
            </a:r>
          </a:p>
          <a:p>
            <a:pPr lvl="2">
              <a:defRPr/>
            </a:pPr>
            <a:r>
              <a:rPr lang="en-US" sz="2200" dirty="0" smtClean="0"/>
              <a:t>Use reframing matrix: The approach relies on the fact that different people with different experiences are likely to approach problems in different ways.</a:t>
            </a:r>
          </a:p>
          <a:p>
            <a:pPr lvl="1">
              <a:defRPr/>
            </a:pPr>
            <a:r>
              <a:rPr lang="en-US" sz="2400" dirty="0" smtClean="0"/>
              <a:t>Organizing ideas</a:t>
            </a:r>
          </a:p>
          <a:p>
            <a:pPr lvl="2">
              <a:defRPr/>
            </a:pPr>
            <a:r>
              <a:rPr lang="en-US" sz="2200" dirty="0" smtClean="0"/>
              <a:t>Use affinity diagrams to organize ideas into common themes and groupings.</a:t>
            </a:r>
          </a:p>
          <a:p>
            <a:pPr marL="365125" lvl="1" indent="0">
              <a:buFont typeface="Wingdings" pitchFamily="2" charset="2"/>
              <a:buNone/>
              <a:defRPr/>
            </a:pPr>
            <a:endParaRPr lang="en-US" sz="2400" dirty="0"/>
          </a:p>
        </p:txBody>
      </p:sp>
      <p:sp>
        <p:nvSpPr>
          <p:cNvPr id="3" name="Title 2"/>
          <p:cNvSpPr>
            <a:spLocks noGrp="1"/>
          </p:cNvSpPr>
          <p:nvPr>
            <p:ph type="title"/>
          </p:nvPr>
        </p:nvSpPr>
        <p:spPr/>
        <p:txBody>
          <a:bodyPr/>
          <a:lstStyle/>
          <a:p>
            <a:pPr>
              <a:defRPr/>
            </a:pPr>
            <a:r>
              <a:rPr lang="en-US" dirty="0" smtClean="0"/>
              <a:t>Systematic approach to financial decision making</a:t>
            </a:r>
            <a:endParaRPr lang="en-US" dirty="0"/>
          </a:p>
        </p:txBody>
      </p:sp>
      <p:sp>
        <p:nvSpPr>
          <p:cNvPr id="7" name="Date Placeholder 6"/>
          <p:cNvSpPr>
            <a:spLocks noGrp="1"/>
          </p:cNvSpPr>
          <p:nvPr>
            <p:ph type="dt" sz="quarter" idx="10"/>
          </p:nvPr>
        </p:nvSpPr>
        <p:spPr/>
        <p:txBody>
          <a:bodyPr/>
          <a:lstStyle/>
          <a:p>
            <a:pPr>
              <a:defRPr/>
            </a:pPr>
            <a:fld id="{F5622E09-8824-44BA-BCB4-DEDA624AF117}"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400" dirty="0" smtClean="0"/>
              <a:t>Step 3: Exploring the Alternatives</a:t>
            </a:r>
          </a:p>
          <a:p>
            <a:pPr lvl="1">
              <a:defRPr/>
            </a:pPr>
            <a:r>
              <a:rPr lang="en-US" sz="2000" dirty="0" smtClean="0"/>
              <a:t>Selected alternatives need to be evaluated in terms of their risk, feasibility and implications.</a:t>
            </a:r>
          </a:p>
          <a:p>
            <a:pPr lvl="2">
              <a:defRPr/>
            </a:pPr>
            <a:r>
              <a:rPr lang="en-US" sz="1800" dirty="0" smtClean="0"/>
              <a:t> Risk and Risk Analysis:</a:t>
            </a:r>
          </a:p>
          <a:p>
            <a:pPr lvl="3">
              <a:defRPr/>
            </a:pPr>
            <a:r>
              <a:rPr lang="en-US" sz="1800" dirty="0" smtClean="0"/>
              <a:t>Help quantify uncertainties about a given alternative. </a:t>
            </a:r>
          </a:p>
          <a:p>
            <a:pPr lvl="3">
              <a:defRPr/>
            </a:pPr>
            <a:r>
              <a:rPr lang="en-US" sz="1800" dirty="0" smtClean="0"/>
              <a:t>Also propose ways of mitigating the risk  </a:t>
            </a:r>
          </a:p>
          <a:p>
            <a:pPr lvl="2">
              <a:defRPr/>
            </a:pPr>
            <a:r>
              <a:rPr lang="en-US" sz="2000" dirty="0" smtClean="0"/>
              <a:t>Impact analysis </a:t>
            </a:r>
          </a:p>
          <a:p>
            <a:pPr lvl="3">
              <a:defRPr/>
            </a:pPr>
            <a:r>
              <a:rPr lang="en-US" sz="1800" dirty="0" smtClean="0"/>
              <a:t>A useful technique for brainstorming the unexpected consequences that may arise from a decision – what if analysis</a:t>
            </a:r>
          </a:p>
          <a:p>
            <a:pPr lvl="2">
              <a:defRPr/>
            </a:pPr>
            <a:r>
              <a:rPr lang="en-US" sz="2000" dirty="0" smtClean="0"/>
              <a:t>Validation</a:t>
            </a:r>
          </a:p>
          <a:p>
            <a:pPr lvl="3">
              <a:defRPr/>
            </a:pPr>
            <a:r>
              <a:rPr lang="en-US" sz="1800" dirty="0" smtClean="0"/>
              <a:t>Determines if resources are adequate, </a:t>
            </a:r>
          </a:p>
          <a:p>
            <a:pPr lvl="3">
              <a:defRPr/>
            </a:pPr>
            <a:r>
              <a:rPr lang="en-US" sz="1800" dirty="0" smtClean="0"/>
              <a:t>If the solution matches your objectives</a:t>
            </a:r>
          </a:p>
          <a:p>
            <a:pPr lvl="3">
              <a:defRPr/>
            </a:pPr>
            <a:r>
              <a:rPr lang="en-US" sz="1800" dirty="0" smtClean="0"/>
              <a:t>Whether the alternative is feasible in the longer t </a:t>
            </a:r>
            <a:r>
              <a:rPr lang="en-US" sz="1800" dirty="0" err="1" smtClean="0"/>
              <a:t>erm</a:t>
            </a:r>
            <a:r>
              <a:rPr lang="en-US" sz="1800" dirty="0" smtClean="0"/>
              <a:t>.</a:t>
            </a:r>
            <a:endParaRPr lang="en-US" sz="1800" dirty="0"/>
          </a:p>
        </p:txBody>
      </p:sp>
      <p:sp>
        <p:nvSpPr>
          <p:cNvPr id="3" name="Title 2"/>
          <p:cNvSpPr>
            <a:spLocks noGrp="1"/>
          </p:cNvSpPr>
          <p:nvPr>
            <p:ph type="title"/>
          </p:nvPr>
        </p:nvSpPr>
        <p:spPr/>
        <p:txBody>
          <a:bodyPr/>
          <a:lstStyle/>
          <a:p>
            <a:pPr>
              <a:defRPr/>
            </a:pPr>
            <a:r>
              <a:rPr lang="en-US" dirty="0" smtClean="0"/>
              <a:t>Systematic approach to financial decision making</a:t>
            </a:r>
            <a:endParaRPr lang="en-US" dirty="0"/>
          </a:p>
        </p:txBody>
      </p:sp>
      <p:sp>
        <p:nvSpPr>
          <p:cNvPr id="7" name="Date Placeholder 6"/>
          <p:cNvSpPr>
            <a:spLocks noGrp="1"/>
          </p:cNvSpPr>
          <p:nvPr>
            <p:ph type="dt" sz="quarter" idx="10"/>
          </p:nvPr>
        </p:nvSpPr>
        <p:spPr/>
        <p:txBody>
          <a:bodyPr/>
          <a:lstStyle/>
          <a:p>
            <a:pPr>
              <a:defRPr/>
            </a:pPr>
            <a:fld id="{E97B6273-18D7-47B1-84C8-7A3522E766EA}"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Step 4: Choosing the  Best Alternative</a:t>
            </a:r>
          </a:p>
          <a:p>
            <a:pPr lvl="1">
              <a:defRPr/>
            </a:pPr>
            <a:r>
              <a:rPr lang="en-US" sz="2400" dirty="0" smtClean="0"/>
              <a:t>Grid analysis or decision matrix</a:t>
            </a:r>
          </a:p>
          <a:p>
            <a:pPr lvl="1">
              <a:defRPr/>
            </a:pPr>
            <a:r>
              <a:rPr lang="en-US" sz="2400" dirty="0" smtClean="0"/>
              <a:t>Paired comparison analysis</a:t>
            </a:r>
          </a:p>
          <a:p>
            <a:pPr lvl="1">
              <a:defRPr/>
            </a:pPr>
            <a:r>
              <a:rPr lang="en-US" sz="2400" dirty="0" smtClean="0"/>
              <a:t>Decision trees</a:t>
            </a:r>
          </a:p>
          <a:p>
            <a:pPr>
              <a:defRPr/>
            </a:pPr>
            <a:r>
              <a:rPr lang="en-US" sz="2800" dirty="0" smtClean="0"/>
              <a:t>Step 5: Checking the decision chosen </a:t>
            </a:r>
          </a:p>
          <a:p>
            <a:pPr lvl="1">
              <a:defRPr/>
            </a:pPr>
            <a:r>
              <a:rPr lang="en-US" sz="2400" dirty="0" smtClean="0"/>
              <a:t>Re-examining underlying assumptions of chosen alternatives</a:t>
            </a:r>
          </a:p>
          <a:p>
            <a:pPr lvl="1">
              <a:defRPr/>
            </a:pPr>
            <a:r>
              <a:rPr lang="en-US" sz="2400" dirty="0" smtClean="0"/>
              <a:t>Blind spot analysis – reviewing potential problems likely to be caused by over-confidence, or dominance of groupthink. </a:t>
            </a:r>
          </a:p>
          <a:p>
            <a:pPr marL="365125" lvl="1" indent="0">
              <a:buFont typeface="Wingdings" pitchFamily="2" charset="2"/>
              <a:buNone/>
              <a:defRPr/>
            </a:pPr>
            <a:endParaRPr lang="en-US" dirty="0"/>
          </a:p>
        </p:txBody>
      </p:sp>
      <p:sp>
        <p:nvSpPr>
          <p:cNvPr id="3" name="Title 2"/>
          <p:cNvSpPr>
            <a:spLocks noGrp="1"/>
          </p:cNvSpPr>
          <p:nvPr>
            <p:ph type="title"/>
          </p:nvPr>
        </p:nvSpPr>
        <p:spPr/>
        <p:txBody>
          <a:bodyPr/>
          <a:lstStyle/>
          <a:p>
            <a:pPr>
              <a:defRPr/>
            </a:pPr>
            <a:r>
              <a:rPr lang="en-US" dirty="0" smtClean="0"/>
              <a:t>Systematic approach to financial decision making</a:t>
            </a:r>
            <a:endParaRPr lang="en-US" dirty="0"/>
          </a:p>
        </p:txBody>
      </p:sp>
      <p:sp>
        <p:nvSpPr>
          <p:cNvPr id="7" name="Date Placeholder 6"/>
          <p:cNvSpPr>
            <a:spLocks noGrp="1"/>
          </p:cNvSpPr>
          <p:nvPr>
            <p:ph type="dt" sz="quarter" idx="10"/>
          </p:nvPr>
        </p:nvSpPr>
        <p:spPr/>
        <p:txBody>
          <a:bodyPr/>
          <a:lstStyle/>
          <a:p>
            <a:pPr>
              <a:defRPr/>
            </a:pPr>
            <a:fld id="{AEDD2C27-0840-477B-8B9A-1914BE678E1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eaLnBrk="1" fontAlgn="auto" hangingPunct="1">
              <a:spcAft>
                <a:spcPts val="0"/>
              </a:spcAft>
              <a:defRPr/>
            </a:pPr>
            <a:r>
              <a:rPr lang="en-GB" sz="3200" dirty="0" smtClean="0"/>
              <a:t>OUTLINE</a:t>
            </a:r>
          </a:p>
          <a:p>
            <a:pPr marL="548640" lvl="1" indent="-182880" eaLnBrk="1" fontAlgn="auto" hangingPunct="1">
              <a:spcAft>
                <a:spcPts val="0"/>
              </a:spcAft>
              <a:defRPr/>
            </a:pPr>
            <a:r>
              <a:rPr lang="en-US" sz="2800" dirty="0"/>
              <a:t>Finance: A Quick Look</a:t>
            </a:r>
          </a:p>
          <a:p>
            <a:pPr marL="548640" lvl="1" indent="-182880" eaLnBrk="1" fontAlgn="auto" hangingPunct="1">
              <a:spcAft>
                <a:spcPts val="0"/>
              </a:spcAft>
              <a:defRPr/>
            </a:pPr>
            <a:r>
              <a:rPr lang="en-US" sz="2800" dirty="0"/>
              <a:t>Business Finance and The Financial Manager</a:t>
            </a:r>
          </a:p>
          <a:p>
            <a:pPr marL="548640" lvl="1" indent="-182880" eaLnBrk="1" fontAlgn="auto" hangingPunct="1">
              <a:spcAft>
                <a:spcPts val="0"/>
              </a:spcAft>
              <a:defRPr/>
            </a:pPr>
            <a:r>
              <a:rPr lang="en-US" sz="2800" dirty="0"/>
              <a:t>Forms of Business Organization</a:t>
            </a:r>
          </a:p>
          <a:p>
            <a:pPr marL="548640" lvl="1" indent="-182880" eaLnBrk="1" fontAlgn="auto" hangingPunct="1">
              <a:spcAft>
                <a:spcPts val="0"/>
              </a:spcAft>
              <a:defRPr/>
            </a:pPr>
            <a:r>
              <a:rPr lang="en-US" sz="2800" dirty="0"/>
              <a:t>The Goal of Financial Management</a:t>
            </a:r>
          </a:p>
          <a:p>
            <a:pPr marL="548640" lvl="1" indent="-182880" eaLnBrk="1" fontAlgn="auto" hangingPunct="1">
              <a:spcAft>
                <a:spcPts val="0"/>
              </a:spcAft>
              <a:defRPr/>
            </a:pPr>
            <a:r>
              <a:rPr lang="en-US" sz="2800" dirty="0"/>
              <a:t>The Agency Problem and Control of the Corporation</a:t>
            </a:r>
          </a:p>
          <a:p>
            <a:pPr marL="548640" lvl="1" indent="-182880" eaLnBrk="1" fontAlgn="auto" hangingPunct="1">
              <a:spcAft>
                <a:spcPts val="0"/>
              </a:spcAft>
              <a:defRPr/>
            </a:pPr>
            <a:r>
              <a:rPr lang="en-US" sz="2800" dirty="0"/>
              <a:t>Financial Markets and the Corporation</a:t>
            </a:r>
          </a:p>
          <a:p>
            <a:pPr marL="822960" lvl="2" indent="-182880" eaLnBrk="1" fontAlgn="auto" hangingPunct="1">
              <a:spcAft>
                <a:spcPts val="0"/>
              </a:spcAft>
              <a:buClr>
                <a:schemeClr val="accent3"/>
              </a:buClr>
              <a:defRPr/>
            </a:pPr>
            <a:endParaRPr lang="en-GB" sz="2400"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BF04C320-302E-4E85-B7B9-ADB182B06CC3}"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Step 6: Communicating the decision and taking an action</a:t>
            </a:r>
          </a:p>
          <a:p>
            <a:pPr lvl="1">
              <a:defRPr/>
            </a:pPr>
            <a:r>
              <a:rPr lang="en-US" sz="2400" dirty="0" smtClean="0"/>
              <a:t>Once the decision has been taken, it is important to explain to those affected by it, and also involve them in the implementation.</a:t>
            </a:r>
            <a:endParaRPr lang="en-US" sz="2400" dirty="0"/>
          </a:p>
        </p:txBody>
      </p:sp>
      <p:sp>
        <p:nvSpPr>
          <p:cNvPr id="3" name="Title 2"/>
          <p:cNvSpPr>
            <a:spLocks noGrp="1"/>
          </p:cNvSpPr>
          <p:nvPr>
            <p:ph type="title"/>
          </p:nvPr>
        </p:nvSpPr>
        <p:spPr/>
        <p:txBody>
          <a:bodyPr/>
          <a:lstStyle/>
          <a:p>
            <a:pPr>
              <a:defRPr/>
            </a:pPr>
            <a:r>
              <a:rPr lang="en-US" dirty="0" smtClean="0"/>
              <a:t>Systematic approach to financial decision making</a:t>
            </a:r>
            <a:endParaRPr lang="en-US" dirty="0"/>
          </a:p>
        </p:txBody>
      </p:sp>
      <p:sp>
        <p:nvSpPr>
          <p:cNvPr id="7" name="Date Placeholder 6"/>
          <p:cNvSpPr>
            <a:spLocks noGrp="1"/>
          </p:cNvSpPr>
          <p:nvPr>
            <p:ph type="dt" sz="quarter" idx="10"/>
          </p:nvPr>
        </p:nvSpPr>
        <p:spPr/>
        <p:txBody>
          <a:bodyPr/>
          <a:lstStyle/>
          <a:p>
            <a:pPr>
              <a:defRPr/>
            </a:pPr>
            <a:fld id="{6C1D53FC-C167-4951-8EA6-6C4B31471345}"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Ensures prudent or rational use of capital resources </a:t>
            </a:r>
          </a:p>
          <a:p>
            <a:pPr>
              <a:defRPr/>
            </a:pPr>
            <a:r>
              <a:rPr lang="en-US" sz="2800" dirty="0" smtClean="0"/>
              <a:t>Ensures careful selection of capital (capital structure)</a:t>
            </a:r>
          </a:p>
          <a:p>
            <a:pPr>
              <a:defRPr/>
            </a:pPr>
            <a:r>
              <a:rPr lang="en-US" sz="2800" dirty="0" smtClean="0"/>
              <a:t>Help financial managers to spot problems early and make plans for the necessary solution.</a:t>
            </a:r>
          </a:p>
          <a:p>
            <a:pPr>
              <a:defRPr/>
            </a:pPr>
            <a:r>
              <a:rPr lang="en-US" sz="2800" dirty="0" smtClean="0"/>
              <a:t>It inspires confidence in lenders and banks that you may have to approach for finance</a:t>
            </a:r>
            <a:endParaRPr lang="en-US" sz="2800" dirty="0"/>
          </a:p>
        </p:txBody>
      </p:sp>
      <p:sp>
        <p:nvSpPr>
          <p:cNvPr id="3" name="Title 2"/>
          <p:cNvSpPr>
            <a:spLocks noGrp="1"/>
          </p:cNvSpPr>
          <p:nvPr>
            <p:ph type="title"/>
          </p:nvPr>
        </p:nvSpPr>
        <p:spPr/>
        <p:txBody>
          <a:bodyPr/>
          <a:lstStyle/>
          <a:p>
            <a:pPr>
              <a:defRPr/>
            </a:pPr>
            <a:r>
              <a:rPr lang="en-US" dirty="0" smtClean="0"/>
              <a:t>Advantages of financial decision making process</a:t>
            </a:r>
            <a:endParaRPr lang="en-US" dirty="0"/>
          </a:p>
        </p:txBody>
      </p:sp>
      <p:sp>
        <p:nvSpPr>
          <p:cNvPr id="7" name="Date Placeholder 6"/>
          <p:cNvSpPr>
            <a:spLocks noGrp="1"/>
          </p:cNvSpPr>
          <p:nvPr>
            <p:ph type="dt" sz="quarter" idx="10"/>
          </p:nvPr>
        </p:nvSpPr>
        <p:spPr/>
        <p:txBody>
          <a:bodyPr/>
          <a:lstStyle/>
          <a:p>
            <a:pPr>
              <a:defRPr/>
            </a:pPr>
            <a:fld id="{D15A8F27-7710-4932-B325-B76D7238ECAC}"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US" sz="2600" dirty="0" smtClean="0"/>
              <a:t>It is time consuming</a:t>
            </a:r>
          </a:p>
          <a:p>
            <a:pPr>
              <a:defRPr/>
            </a:pPr>
            <a:r>
              <a:rPr lang="en-US" sz="2600" dirty="0" smtClean="0"/>
              <a:t>It can be a costly process</a:t>
            </a:r>
          </a:p>
          <a:p>
            <a:pPr>
              <a:defRPr/>
            </a:pPr>
            <a:r>
              <a:rPr lang="en-US" sz="2600" dirty="0" smtClean="0"/>
              <a:t>Financial decisions does not guarantee success. Outcomes of decisions are merely forecasts. </a:t>
            </a:r>
          </a:p>
          <a:p>
            <a:pPr>
              <a:defRPr/>
            </a:pPr>
            <a:r>
              <a:rPr lang="en-US" sz="2600" dirty="0" smtClean="0"/>
              <a:t>Formal decision making can limit flexibility in the organization</a:t>
            </a:r>
          </a:p>
          <a:p>
            <a:pPr>
              <a:defRPr/>
            </a:pPr>
            <a:r>
              <a:rPr lang="en-US" sz="2600" dirty="0" smtClean="0"/>
              <a:t>May lead to the rejection of creative solutions. This can deny the company of emerging opportunities.</a:t>
            </a:r>
            <a:endParaRPr lang="en-US" sz="2600" dirty="0"/>
          </a:p>
        </p:txBody>
      </p:sp>
      <p:sp>
        <p:nvSpPr>
          <p:cNvPr id="3" name="Title 2"/>
          <p:cNvSpPr>
            <a:spLocks noGrp="1"/>
          </p:cNvSpPr>
          <p:nvPr>
            <p:ph type="title"/>
          </p:nvPr>
        </p:nvSpPr>
        <p:spPr/>
        <p:txBody>
          <a:bodyPr/>
          <a:lstStyle/>
          <a:p>
            <a:pPr>
              <a:defRPr/>
            </a:pPr>
            <a:r>
              <a:rPr lang="en-US" dirty="0" smtClean="0"/>
              <a:t>disadvantages of financial decision making process</a:t>
            </a:r>
            <a:endParaRPr lang="en-US" dirty="0"/>
          </a:p>
        </p:txBody>
      </p:sp>
      <p:sp>
        <p:nvSpPr>
          <p:cNvPr id="7" name="Date Placeholder 6"/>
          <p:cNvSpPr>
            <a:spLocks noGrp="1"/>
          </p:cNvSpPr>
          <p:nvPr>
            <p:ph type="dt" sz="quarter" idx="10"/>
          </p:nvPr>
        </p:nvSpPr>
        <p:spPr/>
        <p:txBody>
          <a:bodyPr/>
          <a:lstStyle/>
          <a:p>
            <a:pPr>
              <a:defRPr/>
            </a:pPr>
            <a:fld id="{852D4A8B-6B86-4AE8-9342-A69262A16F37}"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7010400" y="2052638"/>
            <a:ext cx="1981200" cy="1828800"/>
          </a:xfrm>
        </p:spPr>
        <p:txBody>
          <a:bodyPr/>
          <a:lstStyle/>
          <a:p>
            <a:pPr>
              <a:defRPr/>
            </a:pPr>
            <a:r>
              <a:rPr lang="en-US" sz="2000" b="1" dirty="0" smtClean="0"/>
              <a:t>Chapter 4</a:t>
            </a:r>
            <a:endParaRPr lang="en-US" b="1" dirty="0"/>
          </a:p>
        </p:txBody>
      </p:sp>
      <p:sp>
        <p:nvSpPr>
          <p:cNvPr id="7" name="Title 6"/>
          <p:cNvSpPr>
            <a:spLocks noGrp="1"/>
          </p:cNvSpPr>
          <p:nvPr>
            <p:ph type="title"/>
          </p:nvPr>
        </p:nvSpPr>
        <p:spPr>
          <a:xfrm>
            <a:off x="457200" y="2052638"/>
            <a:ext cx="6324600" cy="1828800"/>
          </a:xfrm>
        </p:spPr>
        <p:txBody>
          <a:bodyPr/>
          <a:lstStyle/>
          <a:p>
            <a:pPr algn="ctr">
              <a:defRPr/>
            </a:pPr>
            <a:r>
              <a:rPr lang="en-US" b="1" dirty="0" smtClean="0"/>
              <a:t>Part one: </a:t>
            </a:r>
            <a:r>
              <a:rPr lang="en-US" dirty="0" smtClean="0"/>
              <a:t>introduction to financial statements</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85000"/>
              </a:lnSpc>
              <a:spcBef>
                <a:spcPct val="30000"/>
              </a:spcBef>
              <a:buClr>
                <a:srgbClr val="FF00FF"/>
              </a:buClr>
              <a:buFont typeface="Wingdings" pitchFamily="2" charset="2"/>
              <a:buChar char="n"/>
              <a:defRPr/>
            </a:pPr>
            <a:r>
              <a:rPr lang="en-US" sz="4000" b="1" dirty="0" smtClean="0">
                <a:solidFill>
                  <a:srgbClr val="000000"/>
                </a:solidFill>
                <a:latin typeface="Arial" charset="0"/>
              </a:rPr>
              <a:t>Ratio analysis</a:t>
            </a:r>
          </a:p>
          <a:p>
            <a:pPr marL="342900" indent="-342900">
              <a:lnSpc>
                <a:spcPct val="85000"/>
              </a:lnSpc>
              <a:spcBef>
                <a:spcPct val="30000"/>
              </a:spcBef>
              <a:buClr>
                <a:srgbClr val="FF00FF"/>
              </a:buClr>
              <a:buFont typeface="Wingdings" pitchFamily="2" charset="2"/>
              <a:buChar char="n"/>
              <a:defRPr/>
            </a:pPr>
            <a:r>
              <a:rPr lang="en-US" sz="4000" b="1" dirty="0" smtClean="0">
                <a:solidFill>
                  <a:srgbClr val="000000"/>
                </a:solidFill>
                <a:latin typeface="Arial" charset="0"/>
              </a:rPr>
              <a:t>Du Pont system</a:t>
            </a:r>
          </a:p>
          <a:p>
            <a:pPr marL="342900" indent="-342900">
              <a:lnSpc>
                <a:spcPct val="85000"/>
              </a:lnSpc>
              <a:spcBef>
                <a:spcPct val="30000"/>
              </a:spcBef>
              <a:buClr>
                <a:srgbClr val="FF00FF"/>
              </a:buClr>
              <a:buFont typeface="Wingdings" pitchFamily="2" charset="2"/>
              <a:buChar char="n"/>
              <a:defRPr/>
            </a:pPr>
            <a:r>
              <a:rPr lang="en-US" sz="4000" b="1" dirty="0" smtClean="0">
                <a:solidFill>
                  <a:srgbClr val="000000"/>
                </a:solidFill>
                <a:latin typeface="Arial" charset="0"/>
              </a:rPr>
              <a:t>Effects of improving ratios</a:t>
            </a:r>
          </a:p>
          <a:p>
            <a:pPr marL="342900" indent="-342900">
              <a:lnSpc>
                <a:spcPct val="85000"/>
              </a:lnSpc>
              <a:spcBef>
                <a:spcPct val="30000"/>
              </a:spcBef>
              <a:buClr>
                <a:srgbClr val="FF00FF"/>
              </a:buClr>
              <a:buFont typeface="Wingdings" pitchFamily="2" charset="2"/>
              <a:buChar char="n"/>
              <a:defRPr/>
            </a:pPr>
            <a:r>
              <a:rPr lang="en-US" sz="4000" b="1" dirty="0" smtClean="0">
                <a:solidFill>
                  <a:srgbClr val="000000"/>
                </a:solidFill>
                <a:latin typeface="Arial" charset="0"/>
              </a:rPr>
              <a:t>Limitations of ratio analysis</a:t>
            </a:r>
          </a:p>
          <a:p>
            <a:pPr marL="342900" indent="-342900">
              <a:lnSpc>
                <a:spcPct val="85000"/>
              </a:lnSpc>
              <a:spcBef>
                <a:spcPct val="30000"/>
              </a:spcBef>
              <a:buClr>
                <a:srgbClr val="FF00FF"/>
              </a:buClr>
              <a:buFont typeface="Wingdings" pitchFamily="2" charset="2"/>
              <a:buChar char="n"/>
              <a:defRPr/>
            </a:pPr>
            <a:r>
              <a:rPr lang="en-US" sz="4000" b="1" dirty="0" smtClean="0">
                <a:solidFill>
                  <a:srgbClr val="000000"/>
                </a:solidFill>
                <a:latin typeface="Arial" charset="0"/>
              </a:rPr>
              <a:t>Qualitative factors</a:t>
            </a:r>
          </a:p>
          <a:p>
            <a:pPr>
              <a:defRPr/>
            </a:pPr>
            <a:endParaRPr lang="en-US" dirty="0"/>
          </a:p>
        </p:txBody>
      </p:sp>
      <p:sp>
        <p:nvSpPr>
          <p:cNvPr id="3" name="Title 2"/>
          <p:cNvSpPr>
            <a:spLocks noGrp="1"/>
          </p:cNvSpPr>
          <p:nvPr>
            <p:ph type="title"/>
          </p:nvPr>
        </p:nvSpPr>
        <p:spPr/>
        <p:txBody>
          <a:bodyPr/>
          <a:lstStyle/>
          <a:p>
            <a:pPr>
              <a:defRPr/>
            </a:pPr>
            <a:r>
              <a:rPr lang="en-US" dirty="0" smtClean="0"/>
              <a:t>Analysis of financial statement</a:t>
            </a:r>
            <a:endParaRPr lang="en-US" dirty="0"/>
          </a:p>
        </p:txBody>
      </p:sp>
      <p:sp>
        <p:nvSpPr>
          <p:cNvPr id="7" name="Date Placeholder 6"/>
          <p:cNvSpPr>
            <a:spLocks noGrp="1"/>
          </p:cNvSpPr>
          <p:nvPr>
            <p:ph type="dt" sz="quarter" idx="10"/>
          </p:nvPr>
        </p:nvSpPr>
        <p:spPr/>
        <p:txBody>
          <a:bodyPr/>
          <a:lstStyle/>
          <a:p>
            <a:pPr>
              <a:defRPr/>
            </a:pPr>
            <a:fld id="{95A5359D-1C5F-469F-8768-7B20EF22D220}"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685800" y="806450"/>
            <a:ext cx="7772400" cy="641350"/>
          </a:xfrm>
        </p:spPr>
        <p:txBody>
          <a:bodyPr/>
          <a:lstStyle/>
          <a:p>
            <a:pPr>
              <a:defRPr/>
            </a:pPr>
            <a:r>
              <a:rPr lang="en-US" dirty="0"/>
              <a:t>Balance Sheet:  Assets</a:t>
            </a:r>
          </a:p>
        </p:txBody>
      </p:sp>
      <p:grpSp>
        <p:nvGrpSpPr>
          <p:cNvPr id="2" name="Group 1"/>
          <p:cNvGrpSpPr>
            <a:grpSpLocks/>
          </p:cNvGrpSpPr>
          <p:nvPr/>
        </p:nvGrpSpPr>
        <p:grpSpPr bwMode="auto">
          <a:xfrm>
            <a:off x="677863" y="2260600"/>
            <a:ext cx="7829550" cy="3911600"/>
            <a:chOff x="677863" y="2260600"/>
            <a:chExt cx="7829550" cy="3911600"/>
          </a:xfrm>
        </p:grpSpPr>
        <p:sp>
          <p:nvSpPr>
            <p:cNvPr id="6148" name="Rectangle 4"/>
            <p:cNvSpPr>
              <a:spLocks noChangeArrowheads="1"/>
            </p:cNvSpPr>
            <p:nvPr/>
          </p:nvSpPr>
          <p:spPr bwMode="auto">
            <a:xfrm>
              <a:off x="4211638" y="2260600"/>
              <a:ext cx="1357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2001E</a:t>
              </a:r>
            </a:p>
          </p:txBody>
        </p:sp>
        <p:sp>
          <p:nvSpPr>
            <p:cNvPr id="6149" name="Rectangle 5"/>
            <p:cNvSpPr>
              <a:spLocks noChangeArrowheads="1"/>
            </p:cNvSpPr>
            <p:nvPr/>
          </p:nvSpPr>
          <p:spPr bwMode="auto">
            <a:xfrm>
              <a:off x="6918325" y="2260600"/>
              <a:ext cx="1085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2000</a:t>
              </a:r>
            </a:p>
          </p:txBody>
        </p:sp>
        <p:sp>
          <p:nvSpPr>
            <p:cNvPr id="6150" name="Rectangle 6"/>
            <p:cNvSpPr>
              <a:spLocks noChangeArrowheads="1"/>
            </p:cNvSpPr>
            <p:nvPr/>
          </p:nvSpPr>
          <p:spPr bwMode="auto">
            <a:xfrm>
              <a:off x="677863" y="2676525"/>
              <a:ext cx="117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Cash</a:t>
              </a:r>
            </a:p>
          </p:txBody>
        </p:sp>
        <p:sp>
          <p:nvSpPr>
            <p:cNvPr id="6151" name="Rectangle 7"/>
            <p:cNvSpPr>
              <a:spLocks noChangeArrowheads="1"/>
            </p:cNvSpPr>
            <p:nvPr/>
          </p:nvSpPr>
          <p:spPr bwMode="auto">
            <a:xfrm>
              <a:off x="4384675" y="2676525"/>
              <a:ext cx="1427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85,632</a:t>
              </a:r>
            </a:p>
          </p:txBody>
        </p:sp>
        <p:sp>
          <p:nvSpPr>
            <p:cNvPr id="6152" name="Rectangle 8"/>
            <p:cNvSpPr>
              <a:spLocks noChangeArrowheads="1"/>
            </p:cNvSpPr>
            <p:nvPr/>
          </p:nvSpPr>
          <p:spPr bwMode="auto">
            <a:xfrm>
              <a:off x="7305675" y="2676525"/>
              <a:ext cx="1201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7,282</a:t>
              </a:r>
            </a:p>
          </p:txBody>
        </p:sp>
        <p:sp>
          <p:nvSpPr>
            <p:cNvPr id="6153" name="Rectangle 9"/>
            <p:cNvSpPr>
              <a:spLocks noChangeArrowheads="1"/>
            </p:cNvSpPr>
            <p:nvPr/>
          </p:nvSpPr>
          <p:spPr bwMode="auto">
            <a:xfrm>
              <a:off x="677863" y="3092450"/>
              <a:ext cx="771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AR</a:t>
              </a:r>
            </a:p>
          </p:txBody>
        </p:sp>
        <p:sp>
          <p:nvSpPr>
            <p:cNvPr id="6154" name="Rectangle 10"/>
            <p:cNvSpPr>
              <a:spLocks noChangeArrowheads="1"/>
            </p:cNvSpPr>
            <p:nvPr/>
          </p:nvSpPr>
          <p:spPr bwMode="auto">
            <a:xfrm>
              <a:off x="4202113" y="3092450"/>
              <a:ext cx="16525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878,000</a:t>
              </a:r>
            </a:p>
          </p:txBody>
        </p:sp>
        <p:sp>
          <p:nvSpPr>
            <p:cNvPr id="6155" name="Rectangle 11"/>
            <p:cNvSpPr>
              <a:spLocks noChangeArrowheads="1"/>
            </p:cNvSpPr>
            <p:nvPr/>
          </p:nvSpPr>
          <p:spPr bwMode="auto">
            <a:xfrm>
              <a:off x="6854825" y="3092450"/>
              <a:ext cx="1652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632,160</a:t>
              </a:r>
            </a:p>
          </p:txBody>
        </p:sp>
        <p:sp>
          <p:nvSpPr>
            <p:cNvPr id="6156" name="Rectangle 12"/>
            <p:cNvSpPr>
              <a:spLocks noChangeArrowheads="1"/>
            </p:cNvSpPr>
            <p:nvPr/>
          </p:nvSpPr>
          <p:spPr bwMode="auto">
            <a:xfrm>
              <a:off x="677863" y="3509963"/>
              <a:ext cx="2352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Inventories</a:t>
              </a:r>
            </a:p>
          </p:txBody>
        </p:sp>
        <p:sp>
          <p:nvSpPr>
            <p:cNvPr id="6157" name="Rectangle 13"/>
            <p:cNvSpPr>
              <a:spLocks noChangeArrowheads="1"/>
            </p:cNvSpPr>
            <p:nvPr/>
          </p:nvSpPr>
          <p:spPr bwMode="auto">
            <a:xfrm>
              <a:off x="3927475" y="3509963"/>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1,716,480</a:t>
              </a:r>
              <a:endParaRPr lang="en-US" sz="3200" b="1">
                <a:solidFill>
                  <a:srgbClr val="000000"/>
                </a:solidFill>
                <a:latin typeface="Arial" charset="0"/>
                <a:cs typeface="+mn-cs"/>
              </a:endParaRPr>
            </a:p>
          </p:txBody>
        </p:sp>
        <p:sp>
          <p:nvSpPr>
            <p:cNvPr id="6158" name="Rectangle 14"/>
            <p:cNvSpPr>
              <a:spLocks noChangeArrowheads="1"/>
            </p:cNvSpPr>
            <p:nvPr/>
          </p:nvSpPr>
          <p:spPr bwMode="auto">
            <a:xfrm>
              <a:off x="6515100" y="3509963"/>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1,287,360</a:t>
              </a:r>
              <a:endParaRPr lang="en-US" sz="3200" b="1">
                <a:solidFill>
                  <a:srgbClr val="000000"/>
                </a:solidFill>
                <a:latin typeface="Arial" charset="0"/>
                <a:cs typeface="+mn-cs"/>
              </a:endParaRPr>
            </a:p>
          </p:txBody>
        </p:sp>
        <p:sp>
          <p:nvSpPr>
            <p:cNvPr id="6159" name="Rectangle 15"/>
            <p:cNvSpPr>
              <a:spLocks noChangeArrowheads="1"/>
            </p:cNvSpPr>
            <p:nvPr/>
          </p:nvSpPr>
          <p:spPr bwMode="auto">
            <a:xfrm>
              <a:off x="677863" y="3925888"/>
              <a:ext cx="21939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Total CA</a:t>
              </a:r>
            </a:p>
          </p:txBody>
        </p:sp>
        <p:sp>
          <p:nvSpPr>
            <p:cNvPr id="6160" name="Rectangle 16"/>
            <p:cNvSpPr>
              <a:spLocks noChangeArrowheads="1"/>
            </p:cNvSpPr>
            <p:nvPr/>
          </p:nvSpPr>
          <p:spPr bwMode="auto">
            <a:xfrm>
              <a:off x="3927475" y="3925888"/>
              <a:ext cx="1992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2,680,112</a:t>
              </a:r>
            </a:p>
          </p:txBody>
        </p:sp>
        <p:sp>
          <p:nvSpPr>
            <p:cNvPr id="6161" name="Rectangle 17"/>
            <p:cNvSpPr>
              <a:spLocks noChangeArrowheads="1"/>
            </p:cNvSpPr>
            <p:nvPr/>
          </p:nvSpPr>
          <p:spPr bwMode="auto">
            <a:xfrm>
              <a:off x="6515100" y="3925888"/>
              <a:ext cx="1992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1,926,802</a:t>
              </a:r>
            </a:p>
          </p:txBody>
        </p:sp>
        <p:sp>
          <p:nvSpPr>
            <p:cNvPr id="6162" name="Rectangle 18"/>
            <p:cNvSpPr>
              <a:spLocks noChangeArrowheads="1"/>
            </p:cNvSpPr>
            <p:nvPr/>
          </p:nvSpPr>
          <p:spPr bwMode="auto">
            <a:xfrm>
              <a:off x="677863" y="4341813"/>
              <a:ext cx="2012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Gross FA</a:t>
              </a:r>
            </a:p>
          </p:txBody>
        </p:sp>
        <p:sp>
          <p:nvSpPr>
            <p:cNvPr id="6163" name="Rectangle 19"/>
            <p:cNvSpPr>
              <a:spLocks noChangeArrowheads="1"/>
            </p:cNvSpPr>
            <p:nvPr/>
          </p:nvSpPr>
          <p:spPr bwMode="auto">
            <a:xfrm>
              <a:off x="3927475" y="4341813"/>
              <a:ext cx="1992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1,197,160</a:t>
              </a:r>
            </a:p>
          </p:txBody>
        </p:sp>
        <p:sp>
          <p:nvSpPr>
            <p:cNvPr id="6164" name="Rectangle 20"/>
            <p:cNvSpPr>
              <a:spLocks noChangeArrowheads="1"/>
            </p:cNvSpPr>
            <p:nvPr/>
          </p:nvSpPr>
          <p:spPr bwMode="auto">
            <a:xfrm>
              <a:off x="6515100" y="4341813"/>
              <a:ext cx="1992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1,202,950</a:t>
              </a:r>
            </a:p>
          </p:txBody>
        </p:sp>
        <p:sp>
          <p:nvSpPr>
            <p:cNvPr id="6165" name="Rectangle 21"/>
            <p:cNvSpPr>
              <a:spLocks noChangeArrowheads="1"/>
            </p:cNvSpPr>
            <p:nvPr/>
          </p:nvSpPr>
          <p:spPr bwMode="auto">
            <a:xfrm>
              <a:off x="677863" y="4759325"/>
              <a:ext cx="28495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Less: Deprec.</a:t>
              </a:r>
            </a:p>
          </p:txBody>
        </p:sp>
        <p:sp>
          <p:nvSpPr>
            <p:cNvPr id="6166" name="Rectangle 22"/>
            <p:cNvSpPr>
              <a:spLocks noChangeArrowheads="1"/>
            </p:cNvSpPr>
            <p:nvPr/>
          </p:nvSpPr>
          <p:spPr bwMode="auto">
            <a:xfrm>
              <a:off x="3927475" y="4759325"/>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380,120</a:t>
              </a:r>
              <a:endParaRPr lang="en-US" sz="3200" b="1">
                <a:solidFill>
                  <a:srgbClr val="000000"/>
                </a:solidFill>
                <a:latin typeface="Arial" charset="0"/>
                <a:cs typeface="+mn-cs"/>
              </a:endParaRPr>
            </a:p>
          </p:txBody>
        </p:sp>
        <p:sp>
          <p:nvSpPr>
            <p:cNvPr id="6167" name="Rectangle 23"/>
            <p:cNvSpPr>
              <a:spLocks noChangeArrowheads="1"/>
            </p:cNvSpPr>
            <p:nvPr/>
          </p:nvSpPr>
          <p:spPr bwMode="auto">
            <a:xfrm>
              <a:off x="6515100" y="4759325"/>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263,160</a:t>
              </a:r>
              <a:endParaRPr lang="en-US" sz="3200" b="1">
                <a:solidFill>
                  <a:srgbClr val="000000"/>
                </a:solidFill>
                <a:latin typeface="Arial" charset="0"/>
                <a:cs typeface="+mn-cs"/>
              </a:endParaRPr>
            </a:p>
          </p:txBody>
        </p:sp>
        <p:sp>
          <p:nvSpPr>
            <p:cNvPr id="6168" name="Rectangle 24"/>
            <p:cNvSpPr>
              <a:spLocks noChangeArrowheads="1"/>
            </p:cNvSpPr>
            <p:nvPr/>
          </p:nvSpPr>
          <p:spPr bwMode="auto">
            <a:xfrm>
              <a:off x="677863" y="5175250"/>
              <a:ext cx="1831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Net FA</a:t>
              </a:r>
            </a:p>
          </p:txBody>
        </p:sp>
        <p:sp>
          <p:nvSpPr>
            <p:cNvPr id="6169" name="Rectangle 25"/>
            <p:cNvSpPr>
              <a:spLocks noChangeArrowheads="1"/>
            </p:cNvSpPr>
            <p:nvPr/>
          </p:nvSpPr>
          <p:spPr bwMode="auto">
            <a:xfrm>
              <a:off x="3927475" y="5175250"/>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817,040</a:t>
              </a:r>
              <a:endParaRPr lang="en-US" sz="3200" b="1">
                <a:solidFill>
                  <a:srgbClr val="000000"/>
                </a:solidFill>
                <a:latin typeface="Arial" charset="0"/>
                <a:cs typeface="+mn-cs"/>
              </a:endParaRPr>
            </a:p>
          </p:txBody>
        </p:sp>
        <p:sp>
          <p:nvSpPr>
            <p:cNvPr id="6170" name="Rectangle 26"/>
            <p:cNvSpPr>
              <a:spLocks noChangeArrowheads="1"/>
            </p:cNvSpPr>
            <p:nvPr/>
          </p:nvSpPr>
          <p:spPr bwMode="auto">
            <a:xfrm>
              <a:off x="6515100" y="5175250"/>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939,790</a:t>
              </a:r>
              <a:endParaRPr lang="en-US" sz="3200" b="1">
                <a:solidFill>
                  <a:srgbClr val="000000"/>
                </a:solidFill>
                <a:latin typeface="Arial" charset="0"/>
                <a:cs typeface="+mn-cs"/>
              </a:endParaRPr>
            </a:p>
          </p:txBody>
        </p:sp>
        <p:sp>
          <p:nvSpPr>
            <p:cNvPr id="6171" name="Rectangle 27"/>
            <p:cNvSpPr>
              <a:spLocks noChangeArrowheads="1"/>
            </p:cNvSpPr>
            <p:nvPr/>
          </p:nvSpPr>
          <p:spPr bwMode="auto">
            <a:xfrm>
              <a:off x="677863" y="5592763"/>
              <a:ext cx="2533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Total assets</a:t>
              </a:r>
            </a:p>
          </p:txBody>
        </p:sp>
        <p:sp>
          <p:nvSpPr>
            <p:cNvPr id="6172" name="Rectangle 28"/>
            <p:cNvSpPr>
              <a:spLocks noChangeArrowheads="1"/>
            </p:cNvSpPr>
            <p:nvPr/>
          </p:nvSpPr>
          <p:spPr bwMode="auto">
            <a:xfrm>
              <a:off x="3927475" y="5592763"/>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3,497,152</a:t>
              </a:r>
              <a:endParaRPr lang="en-US" sz="3200" b="1">
                <a:solidFill>
                  <a:srgbClr val="000000"/>
                </a:solidFill>
                <a:latin typeface="Arial" charset="0"/>
                <a:cs typeface="+mn-cs"/>
              </a:endParaRPr>
            </a:p>
          </p:txBody>
        </p:sp>
        <p:sp>
          <p:nvSpPr>
            <p:cNvPr id="6173" name="Rectangle 29"/>
            <p:cNvSpPr>
              <a:spLocks noChangeArrowheads="1"/>
            </p:cNvSpPr>
            <p:nvPr/>
          </p:nvSpPr>
          <p:spPr bwMode="auto">
            <a:xfrm>
              <a:off x="6515100" y="5592763"/>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2,866,592</a:t>
              </a:r>
              <a:endParaRPr lang="en-US" sz="3200" b="1">
                <a:solidFill>
                  <a:srgbClr val="000000"/>
                </a:solidFill>
                <a:latin typeface="Arial" charset="0"/>
                <a:cs typeface="+mn-cs"/>
              </a:endParaRPr>
            </a:p>
          </p:txBody>
        </p:sp>
        <p:sp>
          <p:nvSpPr>
            <p:cNvPr id="6179" name="Line 35"/>
            <p:cNvSpPr>
              <a:spLocks noChangeShapeType="1"/>
            </p:cNvSpPr>
            <p:nvPr/>
          </p:nvSpPr>
          <p:spPr bwMode="auto">
            <a:xfrm>
              <a:off x="6516688" y="2724150"/>
              <a:ext cx="19034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185" name="Line 41"/>
            <p:cNvSpPr>
              <a:spLocks noChangeShapeType="1"/>
            </p:cNvSpPr>
            <p:nvPr/>
          </p:nvSpPr>
          <p:spPr bwMode="auto">
            <a:xfrm>
              <a:off x="3983038" y="2724150"/>
              <a:ext cx="19034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186" name="Rectangle 42"/>
            <p:cNvSpPr>
              <a:spLocks noChangeArrowheads="1"/>
            </p:cNvSpPr>
            <p:nvPr/>
          </p:nvSpPr>
          <p:spPr bwMode="auto">
            <a:xfrm>
              <a:off x="4022725" y="6159500"/>
              <a:ext cx="1787525" cy="127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187" name="Rectangle 43"/>
            <p:cNvSpPr>
              <a:spLocks noChangeArrowheads="1"/>
            </p:cNvSpPr>
            <p:nvPr/>
          </p:nvSpPr>
          <p:spPr bwMode="auto">
            <a:xfrm>
              <a:off x="6613525" y="6159500"/>
              <a:ext cx="1787525" cy="127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sp>
        <p:nvSpPr>
          <p:cNvPr id="5" name="Date Placeholder 4"/>
          <p:cNvSpPr>
            <a:spLocks noGrp="1"/>
          </p:cNvSpPr>
          <p:nvPr>
            <p:ph type="dt" sz="quarter" idx="10"/>
          </p:nvPr>
        </p:nvSpPr>
        <p:spPr/>
        <p:txBody>
          <a:bodyPr/>
          <a:lstStyle/>
          <a:p>
            <a:pPr>
              <a:defRPr/>
            </a:pPr>
            <a:fld id="{4B4B2CB8-4CDE-40A8-9E9D-CE5774487E76}"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685800" y="762000"/>
            <a:ext cx="7772400" cy="658813"/>
          </a:xfrm>
        </p:spPr>
        <p:txBody>
          <a:bodyPr/>
          <a:lstStyle/>
          <a:p>
            <a:pPr>
              <a:defRPr/>
            </a:pPr>
            <a:r>
              <a:rPr lang="en-US"/>
              <a:t>Liabilities and Equity</a:t>
            </a:r>
          </a:p>
        </p:txBody>
      </p:sp>
      <p:sp>
        <p:nvSpPr>
          <p:cNvPr id="8196" name="Rectangle 4"/>
          <p:cNvSpPr>
            <a:spLocks noChangeArrowheads="1"/>
          </p:cNvSpPr>
          <p:nvPr/>
        </p:nvSpPr>
        <p:spPr bwMode="auto">
          <a:xfrm>
            <a:off x="4732338" y="2074863"/>
            <a:ext cx="13573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2001E</a:t>
            </a:r>
          </a:p>
        </p:txBody>
      </p:sp>
      <p:sp>
        <p:nvSpPr>
          <p:cNvPr id="8197" name="Rectangle 5"/>
          <p:cNvSpPr>
            <a:spLocks noChangeArrowheads="1"/>
          </p:cNvSpPr>
          <p:nvPr/>
        </p:nvSpPr>
        <p:spPr bwMode="auto">
          <a:xfrm>
            <a:off x="7089775" y="2074863"/>
            <a:ext cx="1085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2000</a:t>
            </a:r>
          </a:p>
        </p:txBody>
      </p:sp>
      <p:sp>
        <p:nvSpPr>
          <p:cNvPr id="8198" name="Rectangle 6"/>
          <p:cNvSpPr>
            <a:spLocks noChangeArrowheads="1"/>
          </p:cNvSpPr>
          <p:nvPr/>
        </p:nvSpPr>
        <p:spPr bwMode="auto">
          <a:xfrm>
            <a:off x="484188" y="2465388"/>
            <a:ext cx="3662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Accounts payable</a:t>
            </a:r>
          </a:p>
        </p:txBody>
      </p:sp>
      <p:sp>
        <p:nvSpPr>
          <p:cNvPr id="8199" name="Rectangle 7"/>
          <p:cNvSpPr>
            <a:spLocks noChangeArrowheads="1"/>
          </p:cNvSpPr>
          <p:nvPr/>
        </p:nvSpPr>
        <p:spPr bwMode="auto">
          <a:xfrm>
            <a:off x="4748213" y="2465388"/>
            <a:ext cx="1652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436,800</a:t>
            </a:r>
          </a:p>
        </p:txBody>
      </p:sp>
      <p:sp>
        <p:nvSpPr>
          <p:cNvPr id="8200" name="Rectangle 8"/>
          <p:cNvSpPr>
            <a:spLocks noChangeArrowheads="1"/>
          </p:cNvSpPr>
          <p:nvPr/>
        </p:nvSpPr>
        <p:spPr bwMode="auto">
          <a:xfrm>
            <a:off x="6978650" y="2465388"/>
            <a:ext cx="1652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524,160</a:t>
            </a:r>
          </a:p>
        </p:txBody>
      </p:sp>
      <p:sp>
        <p:nvSpPr>
          <p:cNvPr id="8201" name="Rectangle 9"/>
          <p:cNvSpPr>
            <a:spLocks noChangeArrowheads="1"/>
          </p:cNvSpPr>
          <p:nvPr/>
        </p:nvSpPr>
        <p:spPr bwMode="auto">
          <a:xfrm>
            <a:off x="484188" y="2855913"/>
            <a:ext cx="2940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Notes payable</a:t>
            </a:r>
          </a:p>
        </p:txBody>
      </p:sp>
      <p:sp>
        <p:nvSpPr>
          <p:cNvPr id="8202" name="Rectangle 10"/>
          <p:cNvSpPr>
            <a:spLocks noChangeArrowheads="1"/>
          </p:cNvSpPr>
          <p:nvPr/>
        </p:nvSpPr>
        <p:spPr bwMode="auto">
          <a:xfrm>
            <a:off x="4748213" y="2855913"/>
            <a:ext cx="16525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600,000</a:t>
            </a:r>
          </a:p>
        </p:txBody>
      </p:sp>
      <p:sp>
        <p:nvSpPr>
          <p:cNvPr id="8203" name="Rectangle 11"/>
          <p:cNvSpPr>
            <a:spLocks noChangeArrowheads="1"/>
          </p:cNvSpPr>
          <p:nvPr/>
        </p:nvSpPr>
        <p:spPr bwMode="auto">
          <a:xfrm>
            <a:off x="6978650" y="2855913"/>
            <a:ext cx="1652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720,000</a:t>
            </a:r>
          </a:p>
        </p:txBody>
      </p:sp>
      <p:sp>
        <p:nvSpPr>
          <p:cNvPr id="8204" name="Rectangle 12"/>
          <p:cNvSpPr>
            <a:spLocks noChangeArrowheads="1"/>
          </p:cNvSpPr>
          <p:nvPr/>
        </p:nvSpPr>
        <p:spPr bwMode="auto">
          <a:xfrm>
            <a:off x="484188" y="3248025"/>
            <a:ext cx="1901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Accruals</a:t>
            </a:r>
          </a:p>
        </p:txBody>
      </p:sp>
      <p:sp>
        <p:nvSpPr>
          <p:cNvPr id="8205" name="Rectangle 13"/>
          <p:cNvSpPr>
            <a:spLocks noChangeArrowheads="1"/>
          </p:cNvSpPr>
          <p:nvPr/>
        </p:nvSpPr>
        <p:spPr bwMode="auto">
          <a:xfrm>
            <a:off x="4408488" y="3248025"/>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408,000</a:t>
            </a:r>
            <a:endParaRPr lang="en-US" sz="3200" b="1">
              <a:solidFill>
                <a:srgbClr val="000000"/>
              </a:solidFill>
              <a:latin typeface="Arial" charset="0"/>
              <a:cs typeface="+mn-cs"/>
            </a:endParaRPr>
          </a:p>
        </p:txBody>
      </p:sp>
      <p:sp>
        <p:nvSpPr>
          <p:cNvPr id="8206" name="Rectangle 14"/>
          <p:cNvSpPr>
            <a:spLocks noChangeArrowheads="1"/>
          </p:cNvSpPr>
          <p:nvPr/>
        </p:nvSpPr>
        <p:spPr bwMode="auto">
          <a:xfrm>
            <a:off x="6638925" y="3248025"/>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489,600</a:t>
            </a:r>
            <a:endParaRPr lang="en-US" sz="3200" b="1">
              <a:solidFill>
                <a:srgbClr val="000000"/>
              </a:solidFill>
              <a:latin typeface="Arial" charset="0"/>
              <a:cs typeface="+mn-cs"/>
            </a:endParaRPr>
          </a:p>
        </p:txBody>
      </p:sp>
      <p:sp>
        <p:nvSpPr>
          <p:cNvPr id="8207" name="Rectangle 15"/>
          <p:cNvSpPr>
            <a:spLocks noChangeArrowheads="1"/>
          </p:cNvSpPr>
          <p:nvPr/>
        </p:nvSpPr>
        <p:spPr bwMode="auto">
          <a:xfrm>
            <a:off x="484188" y="3638550"/>
            <a:ext cx="2147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Total CL</a:t>
            </a:r>
          </a:p>
        </p:txBody>
      </p:sp>
      <p:sp>
        <p:nvSpPr>
          <p:cNvPr id="8208" name="Rectangle 16"/>
          <p:cNvSpPr>
            <a:spLocks noChangeArrowheads="1"/>
          </p:cNvSpPr>
          <p:nvPr/>
        </p:nvSpPr>
        <p:spPr bwMode="auto">
          <a:xfrm>
            <a:off x="4408488" y="3638550"/>
            <a:ext cx="1992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1,444,800</a:t>
            </a:r>
          </a:p>
        </p:txBody>
      </p:sp>
      <p:sp>
        <p:nvSpPr>
          <p:cNvPr id="8209" name="Rectangle 17"/>
          <p:cNvSpPr>
            <a:spLocks noChangeArrowheads="1"/>
          </p:cNvSpPr>
          <p:nvPr/>
        </p:nvSpPr>
        <p:spPr bwMode="auto">
          <a:xfrm>
            <a:off x="6638925" y="3638550"/>
            <a:ext cx="1992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1,733,760</a:t>
            </a:r>
          </a:p>
        </p:txBody>
      </p:sp>
      <p:sp>
        <p:nvSpPr>
          <p:cNvPr id="8210" name="Rectangle 18"/>
          <p:cNvSpPr>
            <a:spLocks noChangeArrowheads="1"/>
          </p:cNvSpPr>
          <p:nvPr/>
        </p:nvSpPr>
        <p:spPr bwMode="auto">
          <a:xfrm>
            <a:off x="484188" y="4029075"/>
            <a:ext cx="3163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Long-term debt</a:t>
            </a:r>
          </a:p>
        </p:txBody>
      </p:sp>
      <p:sp>
        <p:nvSpPr>
          <p:cNvPr id="8211" name="Rectangle 19"/>
          <p:cNvSpPr>
            <a:spLocks noChangeArrowheads="1"/>
          </p:cNvSpPr>
          <p:nvPr/>
        </p:nvSpPr>
        <p:spPr bwMode="auto">
          <a:xfrm>
            <a:off x="4748213" y="4029075"/>
            <a:ext cx="16525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500,000</a:t>
            </a:r>
          </a:p>
        </p:txBody>
      </p:sp>
      <p:sp>
        <p:nvSpPr>
          <p:cNvPr id="8212" name="Rectangle 20"/>
          <p:cNvSpPr>
            <a:spLocks noChangeArrowheads="1"/>
          </p:cNvSpPr>
          <p:nvPr/>
        </p:nvSpPr>
        <p:spPr bwMode="auto">
          <a:xfrm>
            <a:off x="6638925" y="4029075"/>
            <a:ext cx="1992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1,000,000</a:t>
            </a:r>
          </a:p>
        </p:txBody>
      </p:sp>
      <p:sp>
        <p:nvSpPr>
          <p:cNvPr id="8213" name="Rectangle 21"/>
          <p:cNvSpPr>
            <a:spLocks noChangeArrowheads="1"/>
          </p:cNvSpPr>
          <p:nvPr/>
        </p:nvSpPr>
        <p:spPr bwMode="auto">
          <a:xfrm>
            <a:off x="484188" y="4419600"/>
            <a:ext cx="3119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Common stock</a:t>
            </a:r>
          </a:p>
        </p:txBody>
      </p:sp>
      <p:sp>
        <p:nvSpPr>
          <p:cNvPr id="8214" name="Rectangle 22"/>
          <p:cNvSpPr>
            <a:spLocks noChangeArrowheads="1"/>
          </p:cNvSpPr>
          <p:nvPr/>
        </p:nvSpPr>
        <p:spPr bwMode="auto">
          <a:xfrm>
            <a:off x="4408488" y="4419600"/>
            <a:ext cx="1992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1,680,936</a:t>
            </a:r>
          </a:p>
        </p:txBody>
      </p:sp>
      <p:sp>
        <p:nvSpPr>
          <p:cNvPr id="8215" name="Rectangle 23"/>
          <p:cNvSpPr>
            <a:spLocks noChangeArrowheads="1"/>
          </p:cNvSpPr>
          <p:nvPr/>
        </p:nvSpPr>
        <p:spPr bwMode="auto">
          <a:xfrm>
            <a:off x="6978650" y="4419600"/>
            <a:ext cx="1652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460,000</a:t>
            </a:r>
          </a:p>
        </p:txBody>
      </p:sp>
      <p:sp>
        <p:nvSpPr>
          <p:cNvPr id="8216" name="Rectangle 24"/>
          <p:cNvSpPr>
            <a:spLocks noChangeArrowheads="1"/>
          </p:cNvSpPr>
          <p:nvPr/>
        </p:nvSpPr>
        <p:spPr bwMode="auto">
          <a:xfrm>
            <a:off x="484188" y="4811713"/>
            <a:ext cx="37068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Retained earnings</a:t>
            </a:r>
          </a:p>
        </p:txBody>
      </p:sp>
      <p:sp>
        <p:nvSpPr>
          <p:cNvPr id="8217" name="Rectangle 25"/>
          <p:cNvSpPr>
            <a:spLocks noChangeArrowheads="1"/>
          </p:cNvSpPr>
          <p:nvPr/>
        </p:nvSpPr>
        <p:spPr bwMode="auto">
          <a:xfrm>
            <a:off x="4408488" y="4811713"/>
            <a:ext cx="21447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(128,584</a:t>
            </a:r>
            <a:r>
              <a:rPr lang="en-US" sz="3200" b="1">
                <a:solidFill>
                  <a:srgbClr val="000000"/>
                </a:solidFill>
                <a:latin typeface="Arial" charset="0"/>
                <a:cs typeface="+mn-cs"/>
              </a:rPr>
              <a:t>)</a:t>
            </a:r>
          </a:p>
        </p:txBody>
      </p:sp>
      <p:sp>
        <p:nvSpPr>
          <p:cNvPr id="8218" name="Rectangle 26"/>
          <p:cNvSpPr>
            <a:spLocks noChangeArrowheads="1"/>
          </p:cNvSpPr>
          <p:nvPr/>
        </p:nvSpPr>
        <p:spPr bwMode="auto">
          <a:xfrm>
            <a:off x="6629400" y="4811713"/>
            <a:ext cx="2257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(327,168</a:t>
            </a:r>
            <a:r>
              <a:rPr lang="en-US" sz="3200" b="1">
                <a:solidFill>
                  <a:srgbClr val="000000"/>
                </a:solidFill>
                <a:latin typeface="Arial" charset="0"/>
                <a:cs typeface="+mn-cs"/>
              </a:rPr>
              <a:t>) </a:t>
            </a:r>
          </a:p>
        </p:txBody>
      </p:sp>
      <p:sp>
        <p:nvSpPr>
          <p:cNvPr id="8219" name="Rectangle 27"/>
          <p:cNvSpPr>
            <a:spLocks noChangeArrowheads="1"/>
          </p:cNvSpPr>
          <p:nvPr/>
        </p:nvSpPr>
        <p:spPr bwMode="auto">
          <a:xfrm>
            <a:off x="484188" y="5202238"/>
            <a:ext cx="2803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Total equity</a:t>
            </a:r>
          </a:p>
        </p:txBody>
      </p:sp>
      <p:sp>
        <p:nvSpPr>
          <p:cNvPr id="8220" name="Rectangle 28"/>
          <p:cNvSpPr>
            <a:spLocks noChangeArrowheads="1"/>
          </p:cNvSpPr>
          <p:nvPr/>
        </p:nvSpPr>
        <p:spPr bwMode="auto">
          <a:xfrm>
            <a:off x="4408488" y="5202238"/>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1,552,352</a:t>
            </a:r>
            <a:endParaRPr lang="en-US" sz="3200" b="1">
              <a:solidFill>
                <a:srgbClr val="000000"/>
              </a:solidFill>
              <a:latin typeface="Arial" charset="0"/>
              <a:cs typeface="+mn-cs"/>
            </a:endParaRPr>
          </a:p>
        </p:txBody>
      </p:sp>
      <p:sp>
        <p:nvSpPr>
          <p:cNvPr id="8221" name="Rectangle 29"/>
          <p:cNvSpPr>
            <a:spLocks noChangeArrowheads="1"/>
          </p:cNvSpPr>
          <p:nvPr/>
        </p:nvSpPr>
        <p:spPr bwMode="auto">
          <a:xfrm>
            <a:off x="6638925" y="5202238"/>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132,832</a:t>
            </a:r>
            <a:endParaRPr lang="en-US" sz="3200" b="1">
              <a:solidFill>
                <a:srgbClr val="000000"/>
              </a:solidFill>
              <a:latin typeface="Arial" charset="0"/>
              <a:cs typeface="+mn-cs"/>
            </a:endParaRPr>
          </a:p>
        </p:txBody>
      </p:sp>
      <p:sp>
        <p:nvSpPr>
          <p:cNvPr id="8222" name="Rectangle 30"/>
          <p:cNvSpPr>
            <a:spLocks noChangeArrowheads="1"/>
          </p:cNvSpPr>
          <p:nvPr/>
        </p:nvSpPr>
        <p:spPr bwMode="auto">
          <a:xfrm>
            <a:off x="484188" y="5592763"/>
            <a:ext cx="2306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Total L &amp; E</a:t>
            </a:r>
          </a:p>
        </p:txBody>
      </p:sp>
      <p:sp>
        <p:nvSpPr>
          <p:cNvPr id="8223" name="Rectangle 31"/>
          <p:cNvSpPr>
            <a:spLocks noChangeArrowheads="1"/>
          </p:cNvSpPr>
          <p:nvPr/>
        </p:nvSpPr>
        <p:spPr bwMode="auto">
          <a:xfrm>
            <a:off x="4408488" y="5592763"/>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3,497,152</a:t>
            </a:r>
            <a:endParaRPr lang="en-US" sz="3200" b="1">
              <a:solidFill>
                <a:srgbClr val="000000"/>
              </a:solidFill>
              <a:latin typeface="Arial" charset="0"/>
              <a:cs typeface="+mn-cs"/>
            </a:endParaRPr>
          </a:p>
        </p:txBody>
      </p:sp>
      <p:sp>
        <p:nvSpPr>
          <p:cNvPr id="8224" name="Rectangle 32"/>
          <p:cNvSpPr>
            <a:spLocks noChangeArrowheads="1"/>
          </p:cNvSpPr>
          <p:nvPr/>
        </p:nvSpPr>
        <p:spPr bwMode="auto">
          <a:xfrm>
            <a:off x="6638925" y="5592763"/>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2,866,592</a:t>
            </a:r>
            <a:endParaRPr lang="en-US" sz="3200" b="1">
              <a:solidFill>
                <a:srgbClr val="000000"/>
              </a:solidFill>
              <a:latin typeface="Arial" charset="0"/>
              <a:cs typeface="+mn-cs"/>
            </a:endParaRPr>
          </a:p>
        </p:txBody>
      </p:sp>
      <p:sp>
        <p:nvSpPr>
          <p:cNvPr id="8232" name="Line 40"/>
          <p:cNvSpPr>
            <a:spLocks noChangeShapeType="1"/>
          </p:cNvSpPr>
          <p:nvPr/>
        </p:nvSpPr>
        <p:spPr bwMode="auto">
          <a:xfrm>
            <a:off x="6683375" y="2538413"/>
            <a:ext cx="190341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8236" name="Line 44"/>
          <p:cNvSpPr>
            <a:spLocks noChangeShapeType="1"/>
          </p:cNvSpPr>
          <p:nvPr/>
        </p:nvSpPr>
        <p:spPr bwMode="auto">
          <a:xfrm>
            <a:off x="4476750" y="2538413"/>
            <a:ext cx="190341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8237" name="Rectangle 45"/>
          <p:cNvSpPr>
            <a:spLocks noChangeArrowheads="1"/>
          </p:cNvSpPr>
          <p:nvPr/>
        </p:nvSpPr>
        <p:spPr bwMode="auto">
          <a:xfrm>
            <a:off x="4498975" y="6159500"/>
            <a:ext cx="1787525" cy="127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8238" name="Rectangle 46"/>
          <p:cNvSpPr>
            <a:spLocks noChangeArrowheads="1"/>
          </p:cNvSpPr>
          <p:nvPr/>
        </p:nvSpPr>
        <p:spPr bwMode="auto">
          <a:xfrm>
            <a:off x="6746875" y="6159500"/>
            <a:ext cx="1787525" cy="127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 name="Date Placeholder 3"/>
          <p:cNvSpPr>
            <a:spLocks noGrp="1"/>
          </p:cNvSpPr>
          <p:nvPr>
            <p:ph type="dt" sz="quarter" idx="10"/>
          </p:nvPr>
        </p:nvSpPr>
        <p:spPr/>
        <p:txBody>
          <a:bodyPr/>
          <a:lstStyle/>
          <a:p>
            <a:pPr>
              <a:defRPr/>
            </a:pPr>
            <a:fld id="{3A3DD9A6-D025-4611-B7C9-3D940C0B6B9C}"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7" name="Rectangle 97"/>
          <p:cNvSpPr>
            <a:spLocks noChangeArrowheads="1"/>
          </p:cNvSpPr>
          <p:nvPr/>
        </p:nvSpPr>
        <p:spPr bwMode="auto">
          <a:xfrm>
            <a:off x="685800" y="533400"/>
            <a:ext cx="7696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defRPr/>
            </a:pPr>
            <a:r>
              <a:rPr lang="en-US" sz="6000" b="1" dirty="0">
                <a:solidFill>
                  <a:schemeClr val="bg1"/>
                </a:solidFill>
                <a:latin typeface="Arial" charset="0"/>
                <a:cs typeface="+mn-cs"/>
              </a:rPr>
              <a:t>Income Statement</a:t>
            </a:r>
          </a:p>
        </p:txBody>
      </p:sp>
      <p:grpSp>
        <p:nvGrpSpPr>
          <p:cNvPr id="3" name="Group 2"/>
          <p:cNvGrpSpPr>
            <a:grpSpLocks/>
          </p:cNvGrpSpPr>
          <p:nvPr/>
        </p:nvGrpSpPr>
        <p:grpSpPr bwMode="auto">
          <a:xfrm>
            <a:off x="639763" y="1600200"/>
            <a:ext cx="8047037" cy="4638675"/>
            <a:chOff x="639763" y="1600200"/>
            <a:chExt cx="8047037" cy="4638675"/>
          </a:xfrm>
        </p:grpSpPr>
        <p:sp>
          <p:nvSpPr>
            <p:cNvPr id="10368" name="Rectangle 128"/>
            <p:cNvSpPr>
              <a:spLocks noChangeArrowheads="1"/>
            </p:cNvSpPr>
            <p:nvPr/>
          </p:nvSpPr>
          <p:spPr bwMode="auto">
            <a:xfrm>
              <a:off x="4724400" y="1600200"/>
              <a:ext cx="1357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2001E</a:t>
              </a:r>
            </a:p>
          </p:txBody>
        </p:sp>
        <p:sp>
          <p:nvSpPr>
            <p:cNvPr id="10369" name="Rectangle 129"/>
            <p:cNvSpPr>
              <a:spLocks noChangeArrowheads="1"/>
            </p:cNvSpPr>
            <p:nvPr/>
          </p:nvSpPr>
          <p:spPr bwMode="auto">
            <a:xfrm>
              <a:off x="7010400" y="1600200"/>
              <a:ext cx="1085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2000</a:t>
              </a:r>
            </a:p>
          </p:txBody>
        </p:sp>
        <p:grpSp>
          <p:nvGrpSpPr>
            <p:cNvPr id="63495" name="Group 1"/>
            <p:cNvGrpSpPr>
              <a:grpSpLocks/>
            </p:cNvGrpSpPr>
            <p:nvPr/>
          </p:nvGrpSpPr>
          <p:grpSpPr bwMode="auto">
            <a:xfrm>
              <a:off x="639763" y="2098675"/>
              <a:ext cx="8047037" cy="4140200"/>
              <a:chOff x="639763" y="2098675"/>
              <a:chExt cx="8047037" cy="4140200"/>
            </a:xfrm>
          </p:grpSpPr>
          <p:sp>
            <p:nvSpPr>
              <p:cNvPr id="10338" name="Rectangle 98"/>
              <p:cNvSpPr>
                <a:spLocks noChangeArrowheads="1"/>
              </p:cNvSpPr>
              <p:nvPr/>
            </p:nvSpPr>
            <p:spPr bwMode="auto">
              <a:xfrm>
                <a:off x="639763" y="2108200"/>
                <a:ext cx="12461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Sales</a:t>
                </a:r>
              </a:p>
            </p:txBody>
          </p:sp>
          <p:sp>
            <p:nvSpPr>
              <p:cNvPr id="10339" name="Rectangle 99"/>
              <p:cNvSpPr>
                <a:spLocks noChangeArrowheads="1"/>
              </p:cNvSpPr>
              <p:nvPr/>
            </p:nvSpPr>
            <p:spPr bwMode="auto">
              <a:xfrm>
                <a:off x="4365625" y="2108200"/>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7,035,600</a:t>
                </a:r>
              </a:p>
            </p:txBody>
          </p:sp>
          <p:sp>
            <p:nvSpPr>
              <p:cNvPr id="10340" name="Rectangle 100"/>
              <p:cNvSpPr>
                <a:spLocks noChangeArrowheads="1"/>
              </p:cNvSpPr>
              <p:nvPr/>
            </p:nvSpPr>
            <p:spPr bwMode="auto">
              <a:xfrm>
                <a:off x="6502400" y="2108200"/>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5,834,400</a:t>
                </a:r>
              </a:p>
            </p:txBody>
          </p:sp>
          <p:sp>
            <p:nvSpPr>
              <p:cNvPr id="10341" name="Rectangle 101"/>
              <p:cNvSpPr>
                <a:spLocks noChangeArrowheads="1"/>
              </p:cNvSpPr>
              <p:nvPr/>
            </p:nvSpPr>
            <p:spPr bwMode="auto">
              <a:xfrm>
                <a:off x="639763" y="2498725"/>
                <a:ext cx="1381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COGS</a:t>
                </a:r>
              </a:p>
            </p:txBody>
          </p:sp>
          <p:sp>
            <p:nvSpPr>
              <p:cNvPr id="10342" name="Rectangle 102"/>
              <p:cNvSpPr>
                <a:spLocks noChangeArrowheads="1"/>
              </p:cNvSpPr>
              <p:nvPr/>
            </p:nvSpPr>
            <p:spPr bwMode="auto">
              <a:xfrm>
                <a:off x="4365625" y="2498725"/>
                <a:ext cx="1992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5,728,000</a:t>
                </a:r>
              </a:p>
            </p:txBody>
          </p:sp>
          <p:sp>
            <p:nvSpPr>
              <p:cNvPr id="10343" name="Rectangle 103"/>
              <p:cNvSpPr>
                <a:spLocks noChangeArrowheads="1"/>
              </p:cNvSpPr>
              <p:nvPr/>
            </p:nvSpPr>
            <p:spPr bwMode="auto">
              <a:xfrm>
                <a:off x="6502400" y="2498725"/>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5,728,000</a:t>
                </a:r>
              </a:p>
            </p:txBody>
          </p:sp>
          <p:sp>
            <p:nvSpPr>
              <p:cNvPr id="10344" name="Rectangle 104"/>
              <p:cNvSpPr>
                <a:spLocks noChangeArrowheads="1"/>
              </p:cNvSpPr>
              <p:nvPr/>
            </p:nvSpPr>
            <p:spPr bwMode="auto">
              <a:xfrm>
                <a:off x="639763" y="2889250"/>
                <a:ext cx="3233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Other expenses</a:t>
                </a:r>
              </a:p>
            </p:txBody>
          </p:sp>
          <p:sp>
            <p:nvSpPr>
              <p:cNvPr id="10345" name="Rectangle 105"/>
              <p:cNvSpPr>
                <a:spLocks noChangeArrowheads="1"/>
              </p:cNvSpPr>
              <p:nvPr/>
            </p:nvSpPr>
            <p:spPr bwMode="auto">
              <a:xfrm>
                <a:off x="4343400" y="2889250"/>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680,000</a:t>
                </a:r>
                <a:endParaRPr lang="en-US" sz="3200" b="1">
                  <a:solidFill>
                    <a:srgbClr val="000000"/>
                  </a:solidFill>
                  <a:latin typeface="Arial" charset="0"/>
                  <a:cs typeface="+mn-cs"/>
                </a:endParaRPr>
              </a:p>
            </p:txBody>
          </p:sp>
          <p:sp>
            <p:nvSpPr>
              <p:cNvPr id="10346" name="Rectangle 106"/>
              <p:cNvSpPr>
                <a:spLocks noChangeArrowheads="1"/>
              </p:cNvSpPr>
              <p:nvPr/>
            </p:nvSpPr>
            <p:spPr bwMode="auto">
              <a:xfrm>
                <a:off x="6477000" y="2889250"/>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680,000</a:t>
                </a:r>
              </a:p>
            </p:txBody>
          </p:sp>
          <p:sp>
            <p:nvSpPr>
              <p:cNvPr id="10347" name="Rectangle 107"/>
              <p:cNvSpPr>
                <a:spLocks noChangeArrowheads="1"/>
              </p:cNvSpPr>
              <p:nvPr/>
            </p:nvSpPr>
            <p:spPr bwMode="auto">
              <a:xfrm>
                <a:off x="639763" y="3281363"/>
                <a:ext cx="226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EBITDA</a:t>
                </a:r>
              </a:p>
            </p:txBody>
          </p:sp>
          <p:sp>
            <p:nvSpPr>
              <p:cNvPr id="10348" name="Rectangle 108"/>
              <p:cNvSpPr>
                <a:spLocks noChangeArrowheads="1"/>
              </p:cNvSpPr>
              <p:nvPr/>
            </p:nvSpPr>
            <p:spPr bwMode="auto">
              <a:xfrm>
                <a:off x="4267200" y="32766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defRPr/>
                </a:pPr>
                <a:r>
                  <a:rPr lang="en-US" sz="3200" b="1">
                    <a:solidFill>
                      <a:srgbClr val="000000"/>
                    </a:solidFill>
                    <a:latin typeface="Arial" charset="0"/>
                    <a:cs typeface="+mn-cs"/>
                  </a:rPr>
                  <a:t>    627,600</a:t>
                </a:r>
              </a:p>
            </p:txBody>
          </p:sp>
          <p:sp>
            <p:nvSpPr>
              <p:cNvPr id="10349" name="Rectangle 109"/>
              <p:cNvSpPr>
                <a:spLocks noChangeArrowheads="1"/>
              </p:cNvSpPr>
              <p:nvPr/>
            </p:nvSpPr>
            <p:spPr bwMode="auto">
              <a:xfrm>
                <a:off x="6248400" y="3276600"/>
                <a:ext cx="2370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(573,600)</a:t>
                </a:r>
              </a:p>
            </p:txBody>
          </p:sp>
          <p:sp>
            <p:nvSpPr>
              <p:cNvPr id="10350" name="Rectangle 110"/>
              <p:cNvSpPr>
                <a:spLocks noChangeArrowheads="1"/>
              </p:cNvSpPr>
              <p:nvPr/>
            </p:nvSpPr>
            <p:spPr bwMode="auto">
              <a:xfrm>
                <a:off x="639763" y="3671888"/>
                <a:ext cx="264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Depreciation</a:t>
                </a:r>
              </a:p>
            </p:txBody>
          </p:sp>
          <p:sp>
            <p:nvSpPr>
              <p:cNvPr id="10351" name="Rectangle 111"/>
              <p:cNvSpPr>
                <a:spLocks noChangeArrowheads="1"/>
              </p:cNvSpPr>
              <p:nvPr/>
            </p:nvSpPr>
            <p:spPr bwMode="auto">
              <a:xfrm>
                <a:off x="4343400" y="3657600"/>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116,960</a:t>
                </a:r>
              </a:p>
            </p:txBody>
          </p:sp>
          <p:sp>
            <p:nvSpPr>
              <p:cNvPr id="10352" name="Rectangle 112"/>
              <p:cNvSpPr>
                <a:spLocks noChangeArrowheads="1"/>
              </p:cNvSpPr>
              <p:nvPr/>
            </p:nvSpPr>
            <p:spPr bwMode="auto">
              <a:xfrm>
                <a:off x="6477000" y="3657600"/>
                <a:ext cx="1987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116,960</a:t>
                </a:r>
              </a:p>
            </p:txBody>
          </p:sp>
          <p:sp>
            <p:nvSpPr>
              <p:cNvPr id="10353" name="Rectangle 113"/>
              <p:cNvSpPr>
                <a:spLocks noChangeArrowheads="1"/>
              </p:cNvSpPr>
              <p:nvPr/>
            </p:nvSpPr>
            <p:spPr bwMode="auto">
              <a:xfrm>
                <a:off x="639763" y="4095750"/>
                <a:ext cx="16748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EBIT</a:t>
                </a:r>
              </a:p>
            </p:txBody>
          </p:sp>
          <p:sp>
            <p:nvSpPr>
              <p:cNvPr id="10354" name="Rectangle 114"/>
              <p:cNvSpPr>
                <a:spLocks noChangeArrowheads="1"/>
              </p:cNvSpPr>
              <p:nvPr/>
            </p:nvSpPr>
            <p:spPr bwMode="auto">
              <a:xfrm>
                <a:off x="4567238" y="4095750"/>
                <a:ext cx="1762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510,640</a:t>
                </a:r>
              </a:p>
            </p:txBody>
          </p:sp>
          <p:sp>
            <p:nvSpPr>
              <p:cNvPr id="10355" name="Rectangle 115"/>
              <p:cNvSpPr>
                <a:spLocks noChangeArrowheads="1"/>
              </p:cNvSpPr>
              <p:nvPr/>
            </p:nvSpPr>
            <p:spPr bwMode="auto">
              <a:xfrm>
                <a:off x="6705600" y="4114800"/>
                <a:ext cx="1919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(690,560)</a:t>
                </a:r>
              </a:p>
            </p:txBody>
          </p:sp>
          <p:sp>
            <p:nvSpPr>
              <p:cNvPr id="10356" name="Rectangle 116"/>
              <p:cNvSpPr>
                <a:spLocks noChangeArrowheads="1"/>
              </p:cNvSpPr>
              <p:nvPr/>
            </p:nvSpPr>
            <p:spPr bwMode="auto">
              <a:xfrm>
                <a:off x="639763" y="4487863"/>
                <a:ext cx="2578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Interest exp.</a:t>
                </a:r>
              </a:p>
            </p:txBody>
          </p:sp>
          <p:sp>
            <p:nvSpPr>
              <p:cNvPr id="10357" name="Rectangle 117"/>
              <p:cNvSpPr>
                <a:spLocks noChangeArrowheads="1"/>
              </p:cNvSpPr>
              <p:nvPr/>
            </p:nvSpPr>
            <p:spPr bwMode="auto">
              <a:xfrm>
                <a:off x="4343400" y="4487863"/>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88,000</a:t>
                </a:r>
              </a:p>
            </p:txBody>
          </p:sp>
          <p:sp>
            <p:nvSpPr>
              <p:cNvPr id="10358" name="Rectangle 118"/>
              <p:cNvSpPr>
                <a:spLocks noChangeArrowheads="1"/>
              </p:cNvSpPr>
              <p:nvPr/>
            </p:nvSpPr>
            <p:spPr bwMode="auto">
              <a:xfrm>
                <a:off x="6400800" y="4495800"/>
                <a:ext cx="2100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176,000</a:t>
                </a:r>
                <a:endParaRPr lang="en-US" sz="3200" b="1">
                  <a:solidFill>
                    <a:srgbClr val="000000"/>
                  </a:solidFill>
                  <a:latin typeface="Arial" charset="0"/>
                  <a:cs typeface="+mn-cs"/>
                </a:endParaRPr>
              </a:p>
            </p:txBody>
          </p:sp>
          <p:sp>
            <p:nvSpPr>
              <p:cNvPr id="10359" name="Rectangle 119"/>
              <p:cNvSpPr>
                <a:spLocks noChangeArrowheads="1"/>
              </p:cNvSpPr>
              <p:nvPr/>
            </p:nvSpPr>
            <p:spPr bwMode="auto">
              <a:xfrm>
                <a:off x="639763" y="4878388"/>
                <a:ext cx="1562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EBT</a:t>
                </a:r>
              </a:p>
            </p:txBody>
          </p:sp>
          <p:sp>
            <p:nvSpPr>
              <p:cNvPr id="10360" name="Rectangle 120"/>
              <p:cNvSpPr>
                <a:spLocks noChangeArrowheads="1"/>
              </p:cNvSpPr>
              <p:nvPr/>
            </p:nvSpPr>
            <p:spPr bwMode="auto">
              <a:xfrm>
                <a:off x="4452938" y="4878388"/>
                <a:ext cx="1874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422,640</a:t>
                </a:r>
              </a:p>
            </p:txBody>
          </p:sp>
          <p:sp>
            <p:nvSpPr>
              <p:cNvPr id="10361" name="Rectangle 121"/>
              <p:cNvSpPr>
                <a:spLocks noChangeArrowheads="1"/>
              </p:cNvSpPr>
              <p:nvPr/>
            </p:nvSpPr>
            <p:spPr bwMode="auto">
              <a:xfrm>
                <a:off x="6502400" y="4878388"/>
                <a:ext cx="2144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(866,560)</a:t>
                </a:r>
              </a:p>
            </p:txBody>
          </p:sp>
          <p:sp>
            <p:nvSpPr>
              <p:cNvPr id="10362" name="Rectangle 122"/>
              <p:cNvSpPr>
                <a:spLocks noChangeArrowheads="1"/>
              </p:cNvSpPr>
              <p:nvPr/>
            </p:nvSpPr>
            <p:spPr bwMode="auto">
              <a:xfrm>
                <a:off x="639763" y="5268913"/>
                <a:ext cx="2533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Taxes (40%)</a:t>
                </a:r>
              </a:p>
            </p:txBody>
          </p:sp>
          <p:sp>
            <p:nvSpPr>
              <p:cNvPr id="10363" name="Rectangle 123"/>
              <p:cNvSpPr>
                <a:spLocks noChangeArrowheads="1"/>
              </p:cNvSpPr>
              <p:nvPr/>
            </p:nvSpPr>
            <p:spPr bwMode="auto">
              <a:xfrm>
                <a:off x="4343400" y="5268913"/>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169,056</a:t>
                </a:r>
              </a:p>
            </p:txBody>
          </p:sp>
          <p:sp>
            <p:nvSpPr>
              <p:cNvPr id="10364" name="Rectangle 124"/>
              <p:cNvSpPr>
                <a:spLocks noChangeArrowheads="1"/>
              </p:cNvSpPr>
              <p:nvPr/>
            </p:nvSpPr>
            <p:spPr bwMode="auto">
              <a:xfrm>
                <a:off x="6400800" y="5268913"/>
                <a:ext cx="2257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(346,624</a:t>
                </a:r>
                <a:r>
                  <a:rPr lang="en-US" sz="3200" b="1">
                    <a:solidFill>
                      <a:srgbClr val="000000"/>
                    </a:solidFill>
                    <a:latin typeface="Arial" charset="0"/>
                    <a:cs typeface="+mn-cs"/>
                  </a:rPr>
                  <a:t>)</a:t>
                </a:r>
              </a:p>
            </p:txBody>
          </p:sp>
          <p:sp>
            <p:nvSpPr>
              <p:cNvPr id="10365" name="Rectangle 125"/>
              <p:cNvSpPr>
                <a:spLocks noChangeArrowheads="1"/>
              </p:cNvSpPr>
              <p:nvPr/>
            </p:nvSpPr>
            <p:spPr bwMode="auto">
              <a:xfrm>
                <a:off x="639763" y="5659438"/>
                <a:ext cx="2374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Net income</a:t>
                </a:r>
              </a:p>
            </p:txBody>
          </p:sp>
          <p:sp>
            <p:nvSpPr>
              <p:cNvPr id="10366" name="Rectangle 126"/>
              <p:cNvSpPr>
                <a:spLocks noChangeArrowheads="1"/>
              </p:cNvSpPr>
              <p:nvPr/>
            </p:nvSpPr>
            <p:spPr bwMode="auto">
              <a:xfrm>
                <a:off x="4362450" y="5659438"/>
                <a:ext cx="1987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253,584</a:t>
                </a:r>
                <a:endParaRPr lang="en-US" sz="3200" b="1">
                  <a:solidFill>
                    <a:srgbClr val="000000"/>
                  </a:solidFill>
                  <a:latin typeface="Arial" charset="0"/>
                  <a:cs typeface="+mn-cs"/>
                </a:endParaRPr>
              </a:p>
            </p:txBody>
          </p:sp>
          <p:sp>
            <p:nvSpPr>
              <p:cNvPr id="10367" name="Rectangle 127"/>
              <p:cNvSpPr>
                <a:spLocks noChangeArrowheads="1"/>
              </p:cNvSpPr>
              <p:nvPr/>
            </p:nvSpPr>
            <p:spPr bwMode="auto">
              <a:xfrm>
                <a:off x="6429375" y="5659438"/>
                <a:ext cx="2257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u="sng">
                    <a:solidFill>
                      <a:srgbClr val="000000"/>
                    </a:solidFill>
                    <a:latin typeface="Arial" charset="0"/>
                    <a:cs typeface="+mn-cs"/>
                  </a:rPr>
                  <a:t>   (519,936</a:t>
                </a:r>
                <a:r>
                  <a:rPr lang="en-US" sz="3200" b="1">
                    <a:solidFill>
                      <a:srgbClr val="000000"/>
                    </a:solidFill>
                    <a:latin typeface="Arial" charset="0"/>
                    <a:cs typeface="+mn-cs"/>
                  </a:rPr>
                  <a:t>)</a:t>
                </a:r>
              </a:p>
            </p:txBody>
          </p:sp>
          <p:sp>
            <p:nvSpPr>
              <p:cNvPr id="10374" name="Rectangle 134"/>
              <p:cNvSpPr>
                <a:spLocks noChangeArrowheads="1"/>
              </p:cNvSpPr>
              <p:nvPr/>
            </p:nvSpPr>
            <p:spPr bwMode="auto">
              <a:xfrm>
                <a:off x="4433888" y="6207125"/>
                <a:ext cx="1817687" cy="127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10375" name="Rectangle 135"/>
              <p:cNvSpPr>
                <a:spLocks noChangeArrowheads="1"/>
              </p:cNvSpPr>
              <p:nvPr/>
            </p:nvSpPr>
            <p:spPr bwMode="auto">
              <a:xfrm>
                <a:off x="4465638" y="2098675"/>
                <a:ext cx="1830387" cy="25400"/>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10376" name="Rectangle 136"/>
              <p:cNvSpPr>
                <a:spLocks noChangeArrowheads="1"/>
              </p:cNvSpPr>
              <p:nvPr/>
            </p:nvSpPr>
            <p:spPr bwMode="auto">
              <a:xfrm>
                <a:off x="6704013" y="2103438"/>
                <a:ext cx="1830387" cy="25400"/>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10384" name="Line 144"/>
              <p:cNvSpPr>
                <a:spLocks noChangeShapeType="1"/>
              </p:cNvSpPr>
              <p:nvPr/>
            </p:nvSpPr>
            <p:spPr bwMode="auto">
              <a:xfrm>
                <a:off x="6534150" y="6210300"/>
                <a:ext cx="19431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grpSp>
      <p:sp>
        <p:nvSpPr>
          <p:cNvPr id="5" name="Date Placeholder 4"/>
          <p:cNvSpPr>
            <a:spLocks noGrp="1"/>
          </p:cNvSpPr>
          <p:nvPr>
            <p:ph type="dt" sz="quarter" idx="10"/>
          </p:nvPr>
        </p:nvSpPr>
        <p:spPr/>
        <p:txBody>
          <a:bodyPr/>
          <a:lstStyle/>
          <a:p>
            <a:pPr>
              <a:defRPr/>
            </a:pPr>
            <a:fld id="{50125D28-05DF-4E12-A7FD-5269DE9E220E}"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37"/>
                                        </p:tgtEl>
                                        <p:attrNameLst>
                                          <p:attrName>style.visibility</p:attrName>
                                        </p:attrNameLst>
                                      </p:cBhvr>
                                      <p:to>
                                        <p:strVal val="visible"/>
                                      </p:to>
                                    </p:set>
                                    <p:anim calcmode="lin" valueType="num">
                                      <p:cBhvr additive="base">
                                        <p:cTn id="7" dur="500" fill="hold"/>
                                        <p:tgtEl>
                                          <p:spTgt spid="10337"/>
                                        </p:tgtEl>
                                        <p:attrNameLst>
                                          <p:attrName>ppt_x</p:attrName>
                                        </p:attrNameLst>
                                      </p:cBhvr>
                                      <p:tavLst>
                                        <p:tav tm="0">
                                          <p:val>
                                            <p:strVal val="#ppt_x"/>
                                          </p:val>
                                        </p:tav>
                                        <p:tav tm="100000">
                                          <p:val>
                                            <p:strVal val="#ppt_x"/>
                                          </p:val>
                                        </p:tav>
                                      </p:tavLst>
                                    </p:anim>
                                    <p:anim calcmode="lin" valueType="num">
                                      <p:cBhvr additive="base">
                                        <p:cTn id="8" dur="500" fill="hold"/>
                                        <p:tgtEl>
                                          <p:spTgt spid="103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714375" y="804863"/>
            <a:ext cx="7667625" cy="609600"/>
          </a:xfrm>
        </p:spPr>
        <p:txBody>
          <a:bodyPr/>
          <a:lstStyle/>
          <a:p>
            <a:pPr>
              <a:defRPr/>
            </a:pPr>
            <a:r>
              <a:rPr lang="en-US" dirty="0"/>
              <a:t>Other Data</a:t>
            </a:r>
          </a:p>
        </p:txBody>
      </p:sp>
      <p:grpSp>
        <p:nvGrpSpPr>
          <p:cNvPr id="2" name="Group 1"/>
          <p:cNvGrpSpPr>
            <a:grpSpLocks/>
          </p:cNvGrpSpPr>
          <p:nvPr/>
        </p:nvGrpSpPr>
        <p:grpSpPr bwMode="auto">
          <a:xfrm>
            <a:off x="703263" y="2447925"/>
            <a:ext cx="7796212" cy="3730625"/>
            <a:chOff x="703263" y="2447925"/>
            <a:chExt cx="7796880" cy="3730256"/>
          </a:xfrm>
        </p:grpSpPr>
        <p:sp>
          <p:nvSpPr>
            <p:cNvPr id="12292" name="Rectangle 4"/>
            <p:cNvSpPr>
              <a:spLocks noChangeArrowheads="1"/>
            </p:cNvSpPr>
            <p:nvPr/>
          </p:nvSpPr>
          <p:spPr bwMode="auto">
            <a:xfrm>
              <a:off x="4216701" y="2447925"/>
              <a:ext cx="1357429" cy="57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2001E</a:t>
              </a:r>
            </a:p>
          </p:txBody>
        </p:sp>
        <p:sp>
          <p:nvSpPr>
            <p:cNvPr id="12293" name="Rectangle 5"/>
            <p:cNvSpPr>
              <a:spLocks noChangeArrowheads="1"/>
            </p:cNvSpPr>
            <p:nvPr/>
          </p:nvSpPr>
          <p:spPr bwMode="auto">
            <a:xfrm>
              <a:off x="6756919" y="2447925"/>
              <a:ext cx="1085943" cy="57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2000</a:t>
              </a:r>
            </a:p>
          </p:txBody>
        </p:sp>
        <p:sp>
          <p:nvSpPr>
            <p:cNvPr id="12294" name="Rectangle 6"/>
            <p:cNvSpPr>
              <a:spLocks noChangeArrowheads="1"/>
            </p:cNvSpPr>
            <p:nvPr/>
          </p:nvSpPr>
          <p:spPr bwMode="auto">
            <a:xfrm>
              <a:off x="703263" y="3076513"/>
              <a:ext cx="2397330" cy="57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Shares out.</a:t>
              </a:r>
            </a:p>
          </p:txBody>
        </p:sp>
        <p:sp>
          <p:nvSpPr>
            <p:cNvPr id="12295" name="Rectangle 7"/>
            <p:cNvSpPr>
              <a:spLocks noChangeArrowheads="1"/>
            </p:cNvSpPr>
            <p:nvPr/>
          </p:nvSpPr>
          <p:spPr bwMode="auto">
            <a:xfrm>
              <a:off x="4232577" y="3076513"/>
              <a:ext cx="1652730" cy="57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250,000</a:t>
              </a:r>
            </a:p>
          </p:txBody>
        </p:sp>
        <p:sp>
          <p:nvSpPr>
            <p:cNvPr id="12296" name="Rectangle 8"/>
            <p:cNvSpPr>
              <a:spLocks noChangeArrowheads="1"/>
            </p:cNvSpPr>
            <p:nvPr/>
          </p:nvSpPr>
          <p:spPr bwMode="auto">
            <a:xfrm>
              <a:off x="6693413" y="3076513"/>
              <a:ext cx="1652730" cy="57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100,000</a:t>
              </a:r>
            </a:p>
          </p:txBody>
        </p:sp>
        <p:sp>
          <p:nvSpPr>
            <p:cNvPr id="12297" name="Rectangle 9"/>
            <p:cNvSpPr>
              <a:spLocks noChangeArrowheads="1"/>
            </p:cNvSpPr>
            <p:nvPr/>
          </p:nvSpPr>
          <p:spPr bwMode="auto">
            <a:xfrm>
              <a:off x="703263" y="3705101"/>
              <a:ext cx="997035" cy="57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EPS</a:t>
              </a:r>
            </a:p>
          </p:txBody>
        </p:sp>
        <p:sp>
          <p:nvSpPr>
            <p:cNvPr id="12298" name="Rectangle 10"/>
            <p:cNvSpPr>
              <a:spLocks noChangeArrowheads="1"/>
            </p:cNvSpPr>
            <p:nvPr/>
          </p:nvSpPr>
          <p:spPr bwMode="auto">
            <a:xfrm>
              <a:off x="4458022" y="3705101"/>
              <a:ext cx="1436811" cy="58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$1.014</a:t>
              </a:r>
            </a:p>
          </p:txBody>
        </p:sp>
        <p:sp>
          <p:nvSpPr>
            <p:cNvPr id="12299" name="Rectangle 11"/>
            <p:cNvSpPr>
              <a:spLocks noChangeArrowheads="1"/>
            </p:cNvSpPr>
            <p:nvPr/>
          </p:nvSpPr>
          <p:spPr bwMode="auto">
            <a:xfrm>
              <a:off x="6790260" y="3705101"/>
              <a:ext cx="1709883" cy="58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($5.199)</a:t>
              </a:r>
            </a:p>
          </p:txBody>
        </p:sp>
        <p:sp>
          <p:nvSpPr>
            <p:cNvPr id="12300" name="Rectangle 12"/>
            <p:cNvSpPr>
              <a:spLocks noChangeArrowheads="1"/>
            </p:cNvSpPr>
            <p:nvPr/>
          </p:nvSpPr>
          <p:spPr bwMode="auto">
            <a:xfrm>
              <a:off x="703263" y="4335276"/>
              <a:ext cx="1019262" cy="57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DPS</a:t>
              </a:r>
            </a:p>
          </p:txBody>
        </p:sp>
        <p:sp>
          <p:nvSpPr>
            <p:cNvPr id="12301" name="Rectangle 13"/>
            <p:cNvSpPr>
              <a:spLocks noChangeArrowheads="1"/>
            </p:cNvSpPr>
            <p:nvPr/>
          </p:nvSpPr>
          <p:spPr bwMode="auto">
            <a:xfrm>
              <a:off x="4458022" y="4335276"/>
              <a:ext cx="1436811" cy="58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$0.220</a:t>
              </a:r>
            </a:p>
          </p:txBody>
        </p:sp>
        <p:sp>
          <p:nvSpPr>
            <p:cNvPr id="12302" name="Rectangle 14"/>
            <p:cNvSpPr>
              <a:spLocks noChangeArrowheads="1"/>
            </p:cNvSpPr>
            <p:nvPr/>
          </p:nvSpPr>
          <p:spPr bwMode="auto">
            <a:xfrm>
              <a:off x="6918858" y="4335276"/>
              <a:ext cx="1414584" cy="58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$0.110</a:t>
              </a:r>
            </a:p>
          </p:txBody>
        </p:sp>
        <p:sp>
          <p:nvSpPr>
            <p:cNvPr id="12303" name="Rectangle 15"/>
            <p:cNvSpPr>
              <a:spLocks noChangeArrowheads="1"/>
            </p:cNvSpPr>
            <p:nvPr/>
          </p:nvSpPr>
          <p:spPr bwMode="auto">
            <a:xfrm>
              <a:off x="703263" y="4963864"/>
              <a:ext cx="2375103" cy="57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Stock price</a:t>
              </a:r>
            </a:p>
          </p:txBody>
        </p:sp>
        <p:sp>
          <p:nvSpPr>
            <p:cNvPr id="12304" name="Rectangle 16"/>
            <p:cNvSpPr>
              <a:spLocks noChangeArrowheads="1"/>
            </p:cNvSpPr>
            <p:nvPr/>
          </p:nvSpPr>
          <p:spPr bwMode="auto">
            <a:xfrm>
              <a:off x="4230990" y="4963864"/>
              <a:ext cx="1436810" cy="58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$12.17</a:t>
              </a:r>
            </a:p>
          </p:txBody>
        </p:sp>
        <p:sp>
          <p:nvSpPr>
            <p:cNvPr id="12305" name="Rectangle 17"/>
            <p:cNvSpPr>
              <a:spLocks noChangeArrowheads="1"/>
            </p:cNvSpPr>
            <p:nvPr/>
          </p:nvSpPr>
          <p:spPr bwMode="auto">
            <a:xfrm>
              <a:off x="6917270" y="4963864"/>
              <a:ext cx="1209779" cy="58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$2.25</a:t>
              </a:r>
            </a:p>
          </p:txBody>
        </p:sp>
        <p:sp>
          <p:nvSpPr>
            <p:cNvPr id="12306" name="Rectangle 18"/>
            <p:cNvSpPr>
              <a:spLocks noChangeArrowheads="1"/>
            </p:cNvSpPr>
            <p:nvPr/>
          </p:nvSpPr>
          <p:spPr bwMode="auto">
            <a:xfrm>
              <a:off x="703263" y="5592452"/>
              <a:ext cx="2421144" cy="57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Lease pmts</a:t>
              </a:r>
            </a:p>
          </p:txBody>
        </p:sp>
        <p:sp>
          <p:nvSpPr>
            <p:cNvPr id="12307" name="Rectangle 19"/>
            <p:cNvSpPr>
              <a:spLocks noChangeArrowheads="1"/>
            </p:cNvSpPr>
            <p:nvPr/>
          </p:nvSpPr>
          <p:spPr bwMode="auto">
            <a:xfrm>
              <a:off x="4232577" y="5592452"/>
              <a:ext cx="1665431" cy="58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$40,000</a:t>
              </a:r>
            </a:p>
          </p:txBody>
        </p:sp>
        <p:sp>
          <p:nvSpPr>
            <p:cNvPr id="12308" name="Rectangle 20"/>
            <p:cNvSpPr>
              <a:spLocks noChangeArrowheads="1"/>
            </p:cNvSpPr>
            <p:nvPr/>
          </p:nvSpPr>
          <p:spPr bwMode="auto">
            <a:xfrm>
              <a:off x="6693413" y="5592452"/>
              <a:ext cx="1665431" cy="58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$40,000</a:t>
              </a:r>
            </a:p>
          </p:txBody>
        </p:sp>
        <p:sp>
          <p:nvSpPr>
            <p:cNvPr id="12309" name="Line 21"/>
            <p:cNvSpPr>
              <a:spLocks noChangeShapeType="1"/>
            </p:cNvSpPr>
            <p:nvPr/>
          </p:nvSpPr>
          <p:spPr bwMode="auto">
            <a:xfrm>
              <a:off x="6340958" y="2919366"/>
              <a:ext cx="1903576"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12310" name="Line 22"/>
            <p:cNvSpPr>
              <a:spLocks noChangeShapeType="1"/>
            </p:cNvSpPr>
            <p:nvPr/>
          </p:nvSpPr>
          <p:spPr bwMode="auto">
            <a:xfrm>
              <a:off x="3970618" y="2919366"/>
              <a:ext cx="1903575"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sp>
        <p:nvSpPr>
          <p:cNvPr id="5" name="Date Placeholder 4"/>
          <p:cNvSpPr>
            <a:spLocks noGrp="1"/>
          </p:cNvSpPr>
          <p:nvPr>
            <p:ph type="dt" sz="quarter" idx="10"/>
          </p:nvPr>
        </p:nvSpPr>
        <p:spPr/>
        <p:txBody>
          <a:bodyPr/>
          <a:lstStyle/>
          <a:p>
            <a:pPr>
              <a:defRPr/>
            </a:pPr>
            <a:fld id="{C9FCE2B0-C494-45F4-B917-FD49396C65F7}"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381000" y="2286000"/>
            <a:ext cx="8229600" cy="3962400"/>
          </a:xfrm>
        </p:spPr>
        <p:txBody>
          <a:bodyPr/>
          <a:lstStyle/>
          <a:p>
            <a:pPr>
              <a:lnSpc>
                <a:spcPct val="90000"/>
              </a:lnSpc>
              <a:defRPr/>
            </a:pPr>
            <a:r>
              <a:rPr lang="en-US" sz="3600" dirty="0"/>
              <a:t>Standardize numbers; facilitate comparisons</a:t>
            </a:r>
          </a:p>
          <a:p>
            <a:pPr>
              <a:lnSpc>
                <a:spcPct val="90000"/>
              </a:lnSpc>
              <a:defRPr/>
            </a:pPr>
            <a:r>
              <a:rPr lang="en-US" sz="3600" dirty="0"/>
              <a:t>Used to highlight weaknesses and strengths</a:t>
            </a:r>
          </a:p>
        </p:txBody>
      </p:sp>
      <p:sp>
        <p:nvSpPr>
          <p:cNvPr id="14340" name="Rectangle 4"/>
          <p:cNvSpPr>
            <a:spLocks noGrp="1" noChangeArrowheads="1"/>
          </p:cNvSpPr>
          <p:nvPr>
            <p:ph type="title"/>
          </p:nvPr>
        </p:nvSpPr>
        <p:spPr>
          <a:xfrm>
            <a:off x="714375" y="804863"/>
            <a:ext cx="7643813" cy="609600"/>
          </a:xfrm>
        </p:spPr>
        <p:txBody>
          <a:bodyPr/>
          <a:lstStyle/>
          <a:p>
            <a:pPr>
              <a:defRPr/>
            </a:pPr>
            <a:r>
              <a:rPr lang="en-US" dirty="0"/>
              <a:t>Why are ratios useful?</a:t>
            </a:r>
          </a:p>
        </p:txBody>
      </p:sp>
      <p:sp>
        <p:nvSpPr>
          <p:cNvPr id="4" name="Date Placeholder 3"/>
          <p:cNvSpPr>
            <a:spLocks noGrp="1"/>
          </p:cNvSpPr>
          <p:nvPr>
            <p:ph type="dt" sz="quarter" idx="10"/>
          </p:nvPr>
        </p:nvSpPr>
        <p:spPr/>
        <p:txBody>
          <a:bodyPr/>
          <a:lstStyle/>
          <a:p>
            <a:pPr>
              <a:defRPr/>
            </a:pPr>
            <a:fld id="{CEBE352F-1040-4B58-B409-9B7EFDD6C74A}"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bg/>
                                          </p:spTgt>
                                        </p:tgtEl>
                                        <p:attrNameLst>
                                          <p:attrName>style.visibility</p:attrName>
                                        </p:attrNameLst>
                                      </p:cBhvr>
                                      <p:to>
                                        <p:strVal val="visible"/>
                                      </p:to>
                                    </p:set>
                                    <p:anim calcmode="lin" valueType="num">
                                      <p:cBhvr additive="base">
                                        <p:cTn id="13" dur="500" fill="hold"/>
                                        <p:tgtEl>
                                          <p:spTgt spid="14338">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bg/>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0" end="0"/>
                                            </p:txEl>
                                          </p:spTgt>
                                        </p:tgtEl>
                                        <p:attrNameLst>
                                          <p:attrName>style.visibility</p:attrName>
                                        </p:attrNameLst>
                                      </p:cBhvr>
                                      <p:to>
                                        <p:strVal val="visible"/>
                                      </p:to>
                                    </p:set>
                                    <p:anim calcmode="lin" valueType="num">
                                      <p:cBhvr additive="base">
                                        <p:cTn id="19"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8">
                                            <p:txEl>
                                              <p:pRg st="1" end="1"/>
                                            </p:txEl>
                                          </p:spTgt>
                                        </p:tgtEl>
                                        <p:attrNameLst>
                                          <p:attrName>style.visibility</p:attrName>
                                        </p:attrNameLst>
                                      </p:cBhvr>
                                      <p:to>
                                        <p:strVal val="visible"/>
                                      </p:to>
                                    </p:set>
                                    <p:anim calcmode="lin" valueType="num">
                                      <p:cBhvr additive="base">
                                        <p:cTn id="25"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P spid="143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3200" dirty="0"/>
              <a:t>Basic Areas </a:t>
            </a:r>
            <a:r>
              <a:rPr lang="en-US" sz="3200" dirty="0" smtClean="0"/>
              <a:t>of Finance</a:t>
            </a:r>
          </a:p>
          <a:p>
            <a:pPr marL="548640" lvl="1" indent="-182880" eaLnBrk="1" fontAlgn="auto" hangingPunct="1">
              <a:spcAft>
                <a:spcPts val="0"/>
              </a:spcAft>
              <a:defRPr/>
            </a:pPr>
            <a:r>
              <a:rPr lang="en-US" sz="2800" dirty="0"/>
              <a:t>Corporate </a:t>
            </a:r>
            <a:r>
              <a:rPr lang="en-US" sz="2800" dirty="0" smtClean="0"/>
              <a:t>finance/Business Finance/Financial Management</a:t>
            </a:r>
            <a:endParaRPr lang="en-US" sz="2800" dirty="0"/>
          </a:p>
          <a:p>
            <a:pPr marL="548640" lvl="1" indent="-182880" eaLnBrk="1" fontAlgn="auto" hangingPunct="1">
              <a:spcAft>
                <a:spcPts val="0"/>
              </a:spcAft>
              <a:defRPr/>
            </a:pPr>
            <a:r>
              <a:rPr lang="en-US" sz="2800" dirty="0"/>
              <a:t>Investments</a:t>
            </a:r>
          </a:p>
          <a:p>
            <a:pPr marL="548640" lvl="1" indent="-182880" eaLnBrk="1" fontAlgn="auto" hangingPunct="1">
              <a:spcAft>
                <a:spcPts val="0"/>
              </a:spcAft>
              <a:defRPr/>
            </a:pPr>
            <a:r>
              <a:rPr lang="en-US" sz="2800" dirty="0"/>
              <a:t>Financial institutions</a:t>
            </a:r>
          </a:p>
          <a:p>
            <a:pPr marL="548640" lvl="1" indent="-182880" eaLnBrk="1" fontAlgn="auto" hangingPunct="1">
              <a:spcAft>
                <a:spcPts val="0"/>
              </a:spcAft>
              <a:defRPr/>
            </a:pPr>
            <a:r>
              <a:rPr lang="en-US" sz="2800" dirty="0"/>
              <a:t>International finance</a:t>
            </a:r>
          </a:p>
          <a:p>
            <a:pPr marL="548640" lvl="1" indent="-182880" eaLnBrk="1" fontAlgn="auto" hangingPunct="1">
              <a:spcAft>
                <a:spcPts val="0"/>
              </a:spcAft>
              <a:defRPr/>
            </a:pP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DCDEB0C3-EA34-4380-8E5A-B586D62B9D15}"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923925" y="2209800"/>
            <a:ext cx="7458075" cy="3657600"/>
          </a:xfrm>
        </p:spPr>
        <p:txBody>
          <a:bodyPr>
            <a:noAutofit/>
          </a:bodyPr>
          <a:lstStyle/>
          <a:p>
            <a:pPr>
              <a:lnSpc>
                <a:spcPct val="90000"/>
              </a:lnSpc>
              <a:defRPr/>
            </a:pPr>
            <a:r>
              <a:rPr lang="en-US" sz="3600" dirty="0">
                <a:solidFill>
                  <a:schemeClr val="hlink"/>
                </a:solidFill>
              </a:rPr>
              <a:t>Liquidity</a:t>
            </a:r>
            <a:r>
              <a:rPr lang="en-US" sz="3600" dirty="0"/>
              <a:t>:  Can we make required payments?</a:t>
            </a:r>
          </a:p>
          <a:p>
            <a:pPr>
              <a:lnSpc>
                <a:spcPct val="90000"/>
              </a:lnSpc>
              <a:defRPr/>
            </a:pPr>
            <a:r>
              <a:rPr lang="en-US" sz="3600" dirty="0">
                <a:solidFill>
                  <a:schemeClr val="hlink"/>
                </a:solidFill>
              </a:rPr>
              <a:t>Asset management</a:t>
            </a:r>
            <a:r>
              <a:rPr lang="en-US" sz="3600" dirty="0"/>
              <a:t>:  Right amount of assets vs. sales?</a:t>
            </a:r>
          </a:p>
        </p:txBody>
      </p:sp>
      <p:sp>
        <p:nvSpPr>
          <p:cNvPr id="16388" name="Rectangle 4"/>
          <p:cNvSpPr>
            <a:spLocks noGrp="1" noChangeArrowheads="1"/>
          </p:cNvSpPr>
          <p:nvPr>
            <p:ph type="title"/>
          </p:nvPr>
        </p:nvSpPr>
        <p:spPr>
          <a:xfrm>
            <a:off x="638175" y="228600"/>
            <a:ext cx="7896225" cy="1236663"/>
          </a:xfrm>
        </p:spPr>
        <p:txBody>
          <a:bodyPr/>
          <a:lstStyle/>
          <a:p>
            <a:pPr>
              <a:lnSpc>
                <a:spcPct val="90000"/>
              </a:lnSpc>
              <a:defRPr/>
            </a:pPr>
            <a:r>
              <a:rPr lang="en-US" sz="2800" dirty="0"/>
              <a:t>What are the five major categories of ratios, and what questions do they answer?</a:t>
            </a:r>
          </a:p>
        </p:txBody>
      </p:sp>
      <p:sp>
        <p:nvSpPr>
          <p:cNvPr id="4" name="Date Placeholder 3"/>
          <p:cNvSpPr>
            <a:spLocks noGrp="1"/>
          </p:cNvSpPr>
          <p:nvPr>
            <p:ph type="dt" sz="quarter" idx="10"/>
          </p:nvPr>
        </p:nvSpPr>
        <p:spPr/>
        <p:txBody>
          <a:bodyPr/>
          <a:lstStyle/>
          <a:p>
            <a:pPr>
              <a:defRPr/>
            </a:pPr>
            <a:fld id="{71F624CC-FEA9-473A-8F01-218B3BA81064}"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6">
                                            <p:bg/>
                                          </p:spTgt>
                                        </p:tgtEl>
                                        <p:attrNameLst>
                                          <p:attrName>style.visibility</p:attrName>
                                        </p:attrNameLst>
                                      </p:cBhvr>
                                      <p:to>
                                        <p:strVal val="visible"/>
                                      </p:to>
                                    </p:set>
                                    <p:anim calcmode="lin" valueType="num">
                                      <p:cBhvr additive="base">
                                        <p:cTn id="13" dur="500" fill="hold"/>
                                        <p:tgtEl>
                                          <p:spTgt spid="1638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bg/>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6">
                                            <p:txEl>
                                              <p:pRg st="0" end="0"/>
                                            </p:txEl>
                                          </p:spTgt>
                                        </p:tgtEl>
                                        <p:attrNameLst>
                                          <p:attrName>style.visibility</p:attrName>
                                        </p:attrNameLst>
                                      </p:cBhvr>
                                      <p:to>
                                        <p:strVal val="visible"/>
                                      </p:to>
                                    </p:set>
                                    <p:anim calcmode="lin" valueType="num">
                                      <p:cBhvr additive="base">
                                        <p:cTn id="19"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6">
                                            <p:txEl>
                                              <p:pRg st="1" end="1"/>
                                            </p:txEl>
                                          </p:spTgt>
                                        </p:tgtEl>
                                        <p:attrNameLst>
                                          <p:attrName>style.visibility</p:attrName>
                                        </p:attrNameLst>
                                      </p:cBhvr>
                                      <p:to>
                                        <p:strVal val="visible"/>
                                      </p:to>
                                    </p:set>
                                    <p:anim calcmode="lin" valueType="num">
                                      <p:cBhvr additive="base">
                                        <p:cTn id="25"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nimBg="1"/>
      <p:bldP spid="1638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p:txBody>
          <a:bodyPr/>
          <a:lstStyle/>
          <a:p>
            <a:pPr>
              <a:lnSpc>
                <a:spcPct val="90000"/>
              </a:lnSpc>
              <a:defRPr/>
            </a:pPr>
            <a:r>
              <a:rPr lang="en-US" sz="3200" dirty="0">
                <a:solidFill>
                  <a:schemeClr val="hlink"/>
                </a:solidFill>
              </a:rPr>
              <a:t>Debt management</a:t>
            </a:r>
            <a:r>
              <a:rPr lang="en-US" sz="3200" dirty="0"/>
              <a:t>:  Right mix of debt and equity?</a:t>
            </a:r>
          </a:p>
          <a:p>
            <a:pPr>
              <a:lnSpc>
                <a:spcPct val="90000"/>
              </a:lnSpc>
              <a:defRPr/>
            </a:pPr>
            <a:r>
              <a:rPr lang="en-US" sz="3200" dirty="0">
                <a:solidFill>
                  <a:schemeClr val="hlink"/>
                </a:solidFill>
              </a:rPr>
              <a:t>Profitability</a:t>
            </a:r>
            <a:r>
              <a:rPr lang="en-US" sz="3200" dirty="0"/>
              <a:t>:  Do sales prices exceed unit costs, and are sales high enough as reflected in PM, ROE, and ROA?</a:t>
            </a:r>
          </a:p>
          <a:p>
            <a:pPr>
              <a:lnSpc>
                <a:spcPct val="90000"/>
              </a:lnSpc>
              <a:defRPr/>
            </a:pPr>
            <a:r>
              <a:rPr lang="en-US" sz="3200" dirty="0">
                <a:solidFill>
                  <a:schemeClr val="hlink"/>
                </a:solidFill>
              </a:rPr>
              <a:t>Market value</a:t>
            </a:r>
            <a:r>
              <a:rPr lang="en-US" sz="3200" dirty="0"/>
              <a:t>:  Do investors like what they see as reflected in P/E and M/B ratios?</a:t>
            </a:r>
          </a:p>
        </p:txBody>
      </p:sp>
      <p:sp>
        <p:nvSpPr>
          <p:cNvPr id="3" name="Title 2"/>
          <p:cNvSpPr>
            <a:spLocks noGrp="1"/>
          </p:cNvSpPr>
          <p:nvPr>
            <p:ph type="title"/>
          </p:nvPr>
        </p:nvSpPr>
        <p:spPr/>
        <p:txBody>
          <a:bodyPr/>
          <a:lstStyle/>
          <a:p>
            <a:pPr>
              <a:defRPr/>
            </a:pPr>
            <a:r>
              <a:rPr lang="en-US" sz="2800" dirty="0" smtClean="0"/>
              <a:t>What are the five major categories of ratios, and what questions do they answer?</a:t>
            </a:r>
            <a:endParaRPr lang="en-US" sz="2800" dirty="0"/>
          </a:p>
        </p:txBody>
      </p:sp>
      <p:sp>
        <p:nvSpPr>
          <p:cNvPr id="5" name="Date Placeholder 4"/>
          <p:cNvSpPr>
            <a:spLocks noGrp="1"/>
          </p:cNvSpPr>
          <p:nvPr>
            <p:ph type="dt" sz="quarter" idx="10"/>
          </p:nvPr>
        </p:nvSpPr>
        <p:spPr/>
        <p:txBody>
          <a:bodyPr/>
          <a:lstStyle/>
          <a:p>
            <a:pPr>
              <a:defRPr/>
            </a:pPr>
            <a:fld id="{881B9346-B755-4514-82B1-819BE8661056}"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bg/>
                                          </p:spTgt>
                                        </p:tgtEl>
                                        <p:attrNameLst>
                                          <p:attrName>style.visibility</p:attrName>
                                        </p:attrNameLst>
                                      </p:cBhvr>
                                      <p:to>
                                        <p:strVal val="visible"/>
                                      </p:to>
                                    </p:set>
                                    <p:anim calcmode="lin" valueType="num">
                                      <p:cBhvr additive="base">
                                        <p:cTn id="7" dur="500" fill="hold"/>
                                        <p:tgtEl>
                                          <p:spTgt spid="1843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4">
                                            <p:txEl>
                                              <p:pRg st="0" end="0"/>
                                            </p:txEl>
                                          </p:spTgt>
                                        </p:tgtEl>
                                        <p:attrNameLst>
                                          <p:attrName>style.visibility</p:attrName>
                                        </p:attrNameLst>
                                      </p:cBhvr>
                                      <p:to>
                                        <p:strVal val="visible"/>
                                      </p:to>
                                    </p:set>
                                    <p:anim calcmode="lin" valueType="num">
                                      <p:cBhvr additive="base">
                                        <p:cTn id="13"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4">
                                            <p:txEl>
                                              <p:pRg st="1" end="1"/>
                                            </p:txEl>
                                          </p:spTgt>
                                        </p:tgtEl>
                                        <p:attrNameLst>
                                          <p:attrName>style.visibility</p:attrName>
                                        </p:attrNameLst>
                                      </p:cBhvr>
                                      <p:to>
                                        <p:strVal val="visible"/>
                                      </p:to>
                                    </p:set>
                                    <p:anim calcmode="lin" valueType="num">
                                      <p:cBhvr additive="base">
                                        <p:cTn id="19"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4">
                                            <p:txEl>
                                              <p:pRg st="2" end="2"/>
                                            </p:txEl>
                                          </p:spTgt>
                                        </p:tgtEl>
                                        <p:attrNameLst>
                                          <p:attrName>style.visibility</p:attrName>
                                        </p:attrNameLst>
                                      </p:cBhvr>
                                      <p:to>
                                        <p:strVal val="visible"/>
                                      </p:to>
                                    </p:set>
                                    <p:anim calcmode="lin" valueType="num">
                                      <p:cBhvr additive="base">
                                        <p:cTn id="25"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5" name="Rectangle 15"/>
          <p:cNvSpPr>
            <a:spLocks noChangeArrowheads="1"/>
          </p:cNvSpPr>
          <p:nvPr/>
        </p:nvSpPr>
        <p:spPr bwMode="auto">
          <a:xfrm>
            <a:off x="685800" y="4038600"/>
            <a:ext cx="3657600" cy="9906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0493" name="Rectangle 13"/>
          <p:cNvSpPr>
            <a:spLocks noChangeArrowheads="1"/>
          </p:cNvSpPr>
          <p:nvPr/>
        </p:nvSpPr>
        <p:spPr bwMode="auto">
          <a:xfrm>
            <a:off x="685800" y="2438400"/>
            <a:ext cx="25146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0485" name="Rectangle 5"/>
          <p:cNvSpPr>
            <a:spLocks noGrp="1" noChangeArrowheads="1"/>
          </p:cNvSpPr>
          <p:nvPr>
            <p:ph type="title"/>
          </p:nvPr>
        </p:nvSpPr>
        <p:spPr>
          <a:xfrm>
            <a:off x="714375" y="304800"/>
            <a:ext cx="7643813" cy="1049338"/>
          </a:xfrm>
        </p:spPr>
        <p:txBody>
          <a:bodyPr/>
          <a:lstStyle/>
          <a:p>
            <a:pPr>
              <a:lnSpc>
                <a:spcPct val="90000"/>
              </a:lnSpc>
              <a:defRPr/>
            </a:pPr>
            <a:r>
              <a:rPr lang="en-US" dirty="0"/>
              <a:t>Calculate </a:t>
            </a:r>
            <a:r>
              <a:rPr lang="en-US" dirty="0" err="1"/>
              <a:t>D’Leon’s</a:t>
            </a:r>
            <a:r>
              <a:rPr lang="en-US" dirty="0"/>
              <a:t> forecasted current and quick ratios for 2001.</a:t>
            </a:r>
          </a:p>
        </p:txBody>
      </p:sp>
      <p:sp>
        <p:nvSpPr>
          <p:cNvPr id="20486" name="Rectangle 6"/>
          <p:cNvSpPr>
            <a:spLocks noChangeArrowheads="1"/>
          </p:cNvSpPr>
          <p:nvPr/>
        </p:nvSpPr>
        <p:spPr bwMode="auto">
          <a:xfrm>
            <a:off x="833438" y="2716213"/>
            <a:ext cx="606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CR</a:t>
            </a:r>
            <a:r>
              <a:rPr lang="en-US" sz="3200" b="1" baseline="-25000">
                <a:solidFill>
                  <a:srgbClr val="000000"/>
                </a:solidFill>
                <a:latin typeface="Arial" charset="0"/>
                <a:cs typeface="+mn-cs"/>
              </a:rPr>
              <a:t>01</a:t>
            </a:r>
            <a:r>
              <a:rPr lang="en-US" sz="3200" b="1">
                <a:solidFill>
                  <a:srgbClr val="000000"/>
                </a:solidFill>
                <a:latin typeface="Arial" charset="0"/>
                <a:cs typeface="+mn-cs"/>
              </a:rPr>
              <a:t> =           =               = </a:t>
            </a:r>
            <a:r>
              <a:rPr lang="en-US" sz="3200" b="1">
                <a:solidFill>
                  <a:srgbClr val="FC0128"/>
                </a:solidFill>
                <a:latin typeface="Arial" charset="0"/>
                <a:cs typeface="+mn-cs"/>
              </a:rPr>
              <a:t>1.85x</a:t>
            </a:r>
            <a:r>
              <a:rPr lang="en-US" sz="3200" b="1">
                <a:solidFill>
                  <a:srgbClr val="000000"/>
                </a:solidFill>
                <a:latin typeface="Arial" charset="0"/>
                <a:cs typeface="+mn-cs"/>
              </a:rPr>
              <a:t>.</a:t>
            </a:r>
          </a:p>
        </p:txBody>
      </p:sp>
      <p:sp>
        <p:nvSpPr>
          <p:cNvPr id="20487" name="Rectangle 7"/>
          <p:cNvSpPr>
            <a:spLocks noChangeArrowheads="1"/>
          </p:cNvSpPr>
          <p:nvPr/>
        </p:nvSpPr>
        <p:spPr bwMode="auto">
          <a:xfrm>
            <a:off x="831850" y="4283075"/>
            <a:ext cx="1439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QR</a:t>
            </a:r>
            <a:r>
              <a:rPr lang="en-US" sz="3200" b="1" baseline="-25000">
                <a:solidFill>
                  <a:srgbClr val="000000"/>
                </a:solidFill>
                <a:latin typeface="Arial" charset="0"/>
                <a:cs typeface="+mn-cs"/>
              </a:rPr>
              <a:t>01</a:t>
            </a:r>
            <a:r>
              <a:rPr lang="en-US" sz="3200" b="1">
                <a:solidFill>
                  <a:srgbClr val="000000"/>
                </a:solidFill>
                <a:latin typeface="Arial" charset="0"/>
                <a:cs typeface="+mn-cs"/>
              </a:rPr>
              <a:t> =</a:t>
            </a:r>
          </a:p>
        </p:txBody>
      </p:sp>
      <p:sp>
        <p:nvSpPr>
          <p:cNvPr id="20488" name="Rectangle 8"/>
          <p:cNvSpPr>
            <a:spLocks noChangeArrowheads="1"/>
          </p:cNvSpPr>
          <p:nvPr/>
        </p:nvSpPr>
        <p:spPr bwMode="auto">
          <a:xfrm>
            <a:off x="1831975" y="5381625"/>
            <a:ext cx="5281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 </a:t>
            </a:r>
            <a:r>
              <a:rPr lang="en-US" sz="3200" b="1">
                <a:solidFill>
                  <a:srgbClr val="FC0128"/>
                </a:solidFill>
                <a:latin typeface="Arial" charset="0"/>
                <a:cs typeface="+mn-cs"/>
              </a:rPr>
              <a:t>0.67x</a:t>
            </a:r>
            <a:r>
              <a:rPr lang="en-US" sz="3200" b="1">
                <a:solidFill>
                  <a:srgbClr val="000000"/>
                </a:solidFill>
                <a:latin typeface="Arial" charset="0"/>
                <a:cs typeface="+mn-cs"/>
              </a:rPr>
              <a:t>.</a:t>
            </a:r>
          </a:p>
        </p:txBody>
      </p:sp>
      <p:sp>
        <p:nvSpPr>
          <p:cNvPr id="20489" name="Rectangle 9"/>
          <p:cNvSpPr>
            <a:spLocks noChangeArrowheads="1"/>
          </p:cNvSpPr>
          <p:nvPr/>
        </p:nvSpPr>
        <p:spPr bwMode="auto">
          <a:xfrm>
            <a:off x="2352675" y="2560638"/>
            <a:ext cx="77152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u="sng">
                <a:solidFill>
                  <a:srgbClr val="000000"/>
                </a:solidFill>
                <a:latin typeface="Arial" charset="0"/>
                <a:cs typeface="+mn-cs"/>
              </a:rPr>
              <a:t>CA</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CL</a:t>
            </a:r>
          </a:p>
        </p:txBody>
      </p:sp>
      <p:sp>
        <p:nvSpPr>
          <p:cNvPr id="20490" name="Rectangle 10"/>
          <p:cNvSpPr>
            <a:spLocks noChangeArrowheads="1"/>
          </p:cNvSpPr>
          <p:nvPr/>
        </p:nvSpPr>
        <p:spPr bwMode="auto">
          <a:xfrm>
            <a:off x="3746500" y="2549525"/>
            <a:ext cx="1436688"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u="sng" dirty="0">
                <a:solidFill>
                  <a:srgbClr val="000000"/>
                </a:solidFill>
                <a:latin typeface="Arial" charset="0"/>
                <a:cs typeface="+mn-cs"/>
              </a:rPr>
              <a:t>$2,680</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$1,445</a:t>
            </a:r>
          </a:p>
        </p:txBody>
      </p:sp>
      <p:sp>
        <p:nvSpPr>
          <p:cNvPr id="20491" name="Rectangle 11"/>
          <p:cNvSpPr>
            <a:spLocks noChangeArrowheads="1"/>
          </p:cNvSpPr>
          <p:nvPr/>
        </p:nvSpPr>
        <p:spPr bwMode="auto">
          <a:xfrm>
            <a:off x="2324100" y="5216525"/>
            <a:ext cx="314642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u="sng" dirty="0">
                <a:solidFill>
                  <a:srgbClr val="000000"/>
                </a:solidFill>
                <a:latin typeface="Arial" charset="0"/>
                <a:cs typeface="+mn-cs"/>
              </a:rPr>
              <a:t>$2,680 – $1,716</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$1,445</a:t>
            </a:r>
          </a:p>
        </p:txBody>
      </p:sp>
      <p:sp>
        <p:nvSpPr>
          <p:cNvPr id="20492" name="Rectangle 12"/>
          <p:cNvSpPr>
            <a:spLocks noChangeArrowheads="1"/>
          </p:cNvSpPr>
          <p:nvPr/>
        </p:nvSpPr>
        <p:spPr bwMode="auto">
          <a:xfrm>
            <a:off x="2360613" y="4141788"/>
            <a:ext cx="18303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u="sng">
                <a:solidFill>
                  <a:srgbClr val="000000"/>
                </a:solidFill>
                <a:latin typeface="Arial" charset="0"/>
                <a:cs typeface="+mn-cs"/>
              </a:rPr>
              <a:t>CA - Inv.</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CL</a:t>
            </a:r>
          </a:p>
        </p:txBody>
      </p:sp>
      <p:sp>
        <p:nvSpPr>
          <p:cNvPr id="4" name="Date Placeholder 3"/>
          <p:cNvSpPr>
            <a:spLocks noGrp="1"/>
          </p:cNvSpPr>
          <p:nvPr>
            <p:ph type="dt" sz="quarter" idx="10"/>
          </p:nvPr>
        </p:nvSpPr>
        <p:spPr/>
        <p:txBody>
          <a:bodyPr/>
          <a:lstStyle/>
          <a:p>
            <a:pPr>
              <a:defRPr/>
            </a:pPr>
            <a:fld id="{2A266D4F-8612-44FA-B695-E82346BDFC51}"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17575" y="4591050"/>
            <a:ext cx="754062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349250" indent="-349250" eaLnBrk="0" hangingPunct="0">
              <a:lnSpc>
                <a:spcPct val="90000"/>
              </a:lnSpc>
              <a:spcBef>
                <a:spcPct val="50000"/>
              </a:spcBef>
              <a:buClr>
                <a:srgbClr val="FF00FF"/>
              </a:buClr>
              <a:buFont typeface="Wingdings" pitchFamily="2" charset="2"/>
              <a:buChar char="n"/>
              <a:defRPr/>
            </a:pPr>
            <a:r>
              <a:rPr lang="en-US" sz="3200" b="1">
                <a:solidFill>
                  <a:srgbClr val="000000"/>
                </a:solidFill>
                <a:latin typeface="Arial" charset="0"/>
                <a:cs typeface="+mn-cs"/>
              </a:rPr>
              <a:t>Expected to improve but still below the industry average.</a:t>
            </a:r>
          </a:p>
          <a:p>
            <a:pPr marL="349250" indent="-349250" eaLnBrk="0" hangingPunct="0">
              <a:lnSpc>
                <a:spcPct val="90000"/>
              </a:lnSpc>
              <a:spcBef>
                <a:spcPct val="50000"/>
              </a:spcBef>
              <a:buClr>
                <a:srgbClr val="FF00FF"/>
              </a:buClr>
              <a:buFont typeface="Wingdings" pitchFamily="2" charset="2"/>
              <a:buChar char="n"/>
              <a:defRPr/>
            </a:pPr>
            <a:r>
              <a:rPr lang="en-US" sz="3200" b="1">
                <a:solidFill>
                  <a:srgbClr val="000000"/>
                </a:solidFill>
                <a:latin typeface="Arial" charset="0"/>
                <a:cs typeface="+mn-cs"/>
              </a:rPr>
              <a:t>Liquidity position is weak.</a:t>
            </a:r>
          </a:p>
        </p:txBody>
      </p:sp>
      <p:sp>
        <p:nvSpPr>
          <p:cNvPr id="22532" name="Rectangle 4"/>
          <p:cNvSpPr>
            <a:spLocks noGrp="1" noChangeArrowheads="1"/>
          </p:cNvSpPr>
          <p:nvPr>
            <p:ph type="title"/>
          </p:nvPr>
        </p:nvSpPr>
        <p:spPr>
          <a:xfrm>
            <a:off x="714375" y="804863"/>
            <a:ext cx="7643813" cy="609600"/>
          </a:xfrm>
        </p:spPr>
        <p:txBody>
          <a:bodyPr/>
          <a:lstStyle/>
          <a:p>
            <a:pPr>
              <a:defRPr/>
            </a:pPr>
            <a:r>
              <a:rPr lang="en-US"/>
              <a:t>Comments on CR and QR</a:t>
            </a:r>
          </a:p>
        </p:txBody>
      </p:sp>
      <p:sp>
        <p:nvSpPr>
          <p:cNvPr id="22533" name="Rectangle 5"/>
          <p:cNvSpPr>
            <a:spLocks noChangeArrowheads="1"/>
          </p:cNvSpPr>
          <p:nvPr/>
        </p:nvSpPr>
        <p:spPr bwMode="auto">
          <a:xfrm>
            <a:off x="935038" y="2097088"/>
            <a:ext cx="7754937"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tabLst>
                <a:tab pos="1370013" algn="l"/>
                <a:tab pos="2973388" algn="l"/>
                <a:tab pos="4576763" algn="l"/>
                <a:tab pos="6110288" algn="l"/>
              </a:tabLst>
              <a:defRPr/>
            </a:pPr>
            <a:r>
              <a:rPr lang="en-US" sz="3200" b="1" dirty="0">
                <a:solidFill>
                  <a:srgbClr val="000000"/>
                </a:solidFill>
                <a:latin typeface="Arial" charset="0"/>
                <a:cs typeface="+mn-cs"/>
              </a:rPr>
              <a:t>	2001	2000	1999	Ind.</a:t>
            </a:r>
          </a:p>
          <a:p>
            <a:pPr eaLnBrk="0" hangingPunct="0">
              <a:spcBef>
                <a:spcPct val="50000"/>
              </a:spcBef>
              <a:tabLst>
                <a:tab pos="1370013" algn="l"/>
                <a:tab pos="2973388" algn="l"/>
                <a:tab pos="4576763" algn="l"/>
                <a:tab pos="6110288" algn="l"/>
              </a:tabLst>
              <a:defRPr/>
            </a:pPr>
            <a:r>
              <a:rPr lang="en-US" sz="3200" b="1" dirty="0">
                <a:solidFill>
                  <a:srgbClr val="000000"/>
                </a:solidFill>
                <a:latin typeface="Arial" charset="0"/>
                <a:cs typeface="+mn-cs"/>
              </a:rPr>
              <a:t>CR	1.85x	1.1x	2.3x	</a:t>
            </a:r>
            <a:r>
              <a:rPr lang="en-US" sz="3200" b="1" dirty="0">
                <a:solidFill>
                  <a:srgbClr val="FF0000"/>
                </a:solidFill>
                <a:latin typeface="Arial" charset="0"/>
                <a:cs typeface="+mn-cs"/>
              </a:rPr>
              <a:t>2.7x</a:t>
            </a:r>
          </a:p>
          <a:p>
            <a:pPr eaLnBrk="0" hangingPunct="0">
              <a:spcBef>
                <a:spcPct val="50000"/>
              </a:spcBef>
              <a:tabLst>
                <a:tab pos="1370013" algn="l"/>
                <a:tab pos="2973388" algn="l"/>
                <a:tab pos="4576763" algn="l"/>
                <a:tab pos="6110288" algn="l"/>
              </a:tabLst>
              <a:defRPr/>
            </a:pPr>
            <a:r>
              <a:rPr lang="en-US" sz="3200" b="1" dirty="0">
                <a:solidFill>
                  <a:srgbClr val="000000"/>
                </a:solidFill>
                <a:latin typeface="Arial" charset="0"/>
                <a:cs typeface="+mn-cs"/>
              </a:rPr>
              <a:t>QR	0.67x	0.4x	0.8x	</a:t>
            </a:r>
            <a:r>
              <a:rPr lang="en-US" sz="3200" b="1" dirty="0">
                <a:solidFill>
                  <a:srgbClr val="FF0000"/>
                </a:solidFill>
                <a:latin typeface="Arial" charset="0"/>
                <a:cs typeface="+mn-cs"/>
              </a:rPr>
              <a:t>1.0x</a:t>
            </a:r>
          </a:p>
        </p:txBody>
      </p:sp>
      <p:sp>
        <p:nvSpPr>
          <p:cNvPr id="22534" name="Line 6"/>
          <p:cNvSpPr>
            <a:spLocks noChangeShapeType="1"/>
          </p:cNvSpPr>
          <p:nvPr/>
        </p:nvSpPr>
        <p:spPr bwMode="auto">
          <a:xfrm>
            <a:off x="2000250" y="2703513"/>
            <a:ext cx="6224588"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2535" name="Line 7"/>
          <p:cNvSpPr>
            <a:spLocks noChangeShapeType="1"/>
          </p:cNvSpPr>
          <p:nvPr/>
        </p:nvSpPr>
        <p:spPr bwMode="auto">
          <a:xfrm>
            <a:off x="2022475" y="2681288"/>
            <a:ext cx="0" cy="1438275"/>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 name="Date Placeholder 3"/>
          <p:cNvSpPr>
            <a:spLocks noGrp="1"/>
          </p:cNvSpPr>
          <p:nvPr>
            <p:ph type="dt" sz="quarter" idx="10"/>
          </p:nvPr>
        </p:nvSpPr>
        <p:spPr/>
        <p:txBody>
          <a:bodyPr/>
          <a:lstStyle/>
          <a:p>
            <a:pPr>
              <a:defRPr/>
            </a:pPr>
            <a:fld id="{6D5CA89E-8633-48D1-9548-30B3EF343D39}"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Rectangle 16"/>
          <p:cNvSpPr>
            <a:spLocks noChangeArrowheads="1"/>
          </p:cNvSpPr>
          <p:nvPr/>
        </p:nvSpPr>
        <p:spPr bwMode="auto">
          <a:xfrm>
            <a:off x="914400" y="2286000"/>
            <a:ext cx="5715000" cy="9144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nvGrpSpPr>
          <p:cNvPr id="70659" name="Group 9"/>
          <p:cNvGrpSpPr>
            <a:grpSpLocks/>
          </p:cNvGrpSpPr>
          <p:nvPr/>
        </p:nvGrpSpPr>
        <p:grpSpPr bwMode="auto">
          <a:xfrm>
            <a:off x="877888" y="2279650"/>
            <a:ext cx="6559550" cy="1917700"/>
            <a:chOff x="553" y="1436"/>
            <a:chExt cx="4132" cy="1208"/>
          </a:xfrm>
        </p:grpSpPr>
        <p:sp>
          <p:nvSpPr>
            <p:cNvPr id="24580" name="Rectangle 4"/>
            <p:cNvSpPr>
              <a:spLocks noChangeArrowheads="1"/>
            </p:cNvSpPr>
            <p:nvPr/>
          </p:nvSpPr>
          <p:spPr bwMode="auto">
            <a:xfrm>
              <a:off x="553" y="1529"/>
              <a:ext cx="4132"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Inv. turnover	=</a:t>
              </a:r>
            </a:p>
            <a:p>
              <a:pPr eaLnBrk="0" hangingPunct="0">
                <a:defRPr/>
              </a:pPr>
              <a:endParaRPr lang="en-US" sz="3200" b="1">
                <a:solidFill>
                  <a:srgbClr val="000000"/>
                </a:solidFill>
                <a:latin typeface="Arial" charset="0"/>
                <a:cs typeface="+mn-cs"/>
              </a:endParaRPr>
            </a:p>
            <a:p>
              <a:pPr eaLnBrk="0" hangingPunct="0">
                <a:defRPr/>
              </a:pPr>
              <a:r>
                <a:rPr lang="en-US" sz="3200" b="1">
                  <a:solidFill>
                    <a:srgbClr val="000000"/>
                  </a:solidFill>
                  <a:latin typeface="Arial" charset="0"/>
                  <a:cs typeface="+mn-cs"/>
                </a:rPr>
                <a:t>			=                =  4.10x.</a:t>
              </a:r>
            </a:p>
          </p:txBody>
        </p:sp>
        <p:grpSp>
          <p:nvGrpSpPr>
            <p:cNvPr id="70667" name="Group 7"/>
            <p:cNvGrpSpPr>
              <a:grpSpLocks/>
            </p:cNvGrpSpPr>
            <p:nvPr/>
          </p:nvGrpSpPr>
          <p:grpSpPr bwMode="auto">
            <a:xfrm>
              <a:off x="2636" y="1436"/>
              <a:ext cx="1484" cy="580"/>
              <a:chOff x="2636" y="1436"/>
              <a:chExt cx="1484" cy="580"/>
            </a:xfrm>
          </p:grpSpPr>
          <p:sp>
            <p:nvSpPr>
              <p:cNvPr id="24581" name="Rectangle 5"/>
              <p:cNvSpPr>
                <a:spLocks noChangeArrowheads="1"/>
              </p:cNvSpPr>
              <p:nvPr/>
            </p:nvSpPr>
            <p:spPr bwMode="auto">
              <a:xfrm>
                <a:off x="2638" y="1436"/>
                <a:ext cx="1482"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a:solidFill>
                      <a:srgbClr val="000000"/>
                    </a:solidFill>
                    <a:latin typeface="Arial" charset="0"/>
                    <a:cs typeface="+mn-cs"/>
                  </a:rPr>
                  <a:t>Sales</a:t>
                </a:r>
              </a:p>
              <a:p>
                <a:pPr algn="ctr" eaLnBrk="0" hangingPunct="0">
                  <a:lnSpc>
                    <a:spcPct val="85000"/>
                  </a:lnSpc>
                  <a:defRPr/>
                </a:pPr>
                <a:r>
                  <a:rPr lang="en-US" sz="3200" b="1">
                    <a:solidFill>
                      <a:srgbClr val="000000"/>
                    </a:solidFill>
                    <a:latin typeface="Arial" charset="0"/>
                    <a:cs typeface="+mn-cs"/>
                  </a:rPr>
                  <a:t>Inventories</a:t>
                </a:r>
              </a:p>
            </p:txBody>
          </p:sp>
          <p:sp>
            <p:nvSpPr>
              <p:cNvPr id="24582" name="Line 6"/>
              <p:cNvSpPr>
                <a:spLocks noChangeShapeType="1"/>
              </p:cNvSpPr>
              <p:nvPr/>
            </p:nvSpPr>
            <p:spPr bwMode="auto">
              <a:xfrm>
                <a:off x="2636" y="1706"/>
                <a:ext cx="1433"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sp>
          <p:nvSpPr>
            <p:cNvPr id="24584" name="Rectangle 8"/>
            <p:cNvSpPr>
              <a:spLocks noChangeArrowheads="1"/>
            </p:cNvSpPr>
            <p:nvPr/>
          </p:nvSpPr>
          <p:spPr bwMode="auto">
            <a:xfrm>
              <a:off x="2593" y="2058"/>
              <a:ext cx="906"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u="sng" dirty="0">
                  <a:solidFill>
                    <a:srgbClr val="000000"/>
                  </a:solidFill>
                  <a:latin typeface="Arial" charset="0"/>
                  <a:cs typeface="+mn-cs"/>
                </a:rPr>
                <a:t>$7,036</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$1,716</a:t>
              </a:r>
            </a:p>
          </p:txBody>
        </p:sp>
      </p:grpSp>
      <p:sp>
        <p:nvSpPr>
          <p:cNvPr id="24579" name="Rectangle 3"/>
          <p:cNvSpPr>
            <a:spLocks noGrp="1" noChangeArrowheads="1"/>
          </p:cNvSpPr>
          <p:nvPr>
            <p:ph type="title"/>
          </p:nvPr>
        </p:nvSpPr>
        <p:spPr>
          <a:xfrm>
            <a:off x="709613" y="381000"/>
            <a:ext cx="7742237" cy="838200"/>
          </a:xfrm>
        </p:spPr>
        <p:txBody>
          <a:bodyPr/>
          <a:lstStyle/>
          <a:p>
            <a:pPr>
              <a:defRPr/>
            </a:pPr>
            <a:r>
              <a:rPr lang="en-US" dirty="0"/>
              <a:t>What is the inventory turnover ratio vs. the industry average?</a:t>
            </a:r>
          </a:p>
        </p:txBody>
      </p:sp>
      <p:grpSp>
        <p:nvGrpSpPr>
          <p:cNvPr id="70661" name="Group 13"/>
          <p:cNvGrpSpPr>
            <a:grpSpLocks/>
          </p:cNvGrpSpPr>
          <p:nvPr/>
        </p:nvGrpSpPr>
        <p:grpSpPr bwMode="auto">
          <a:xfrm>
            <a:off x="877888" y="4822825"/>
            <a:ext cx="7754937" cy="1346200"/>
            <a:chOff x="553" y="3038"/>
            <a:chExt cx="4885" cy="848"/>
          </a:xfrm>
        </p:grpSpPr>
        <p:sp>
          <p:nvSpPr>
            <p:cNvPr id="24586" name="Rectangle 10"/>
            <p:cNvSpPr>
              <a:spLocks noChangeArrowheads="1"/>
            </p:cNvSpPr>
            <p:nvPr/>
          </p:nvSpPr>
          <p:spPr bwMode="auto">
            <a:xfrm>
              <a:off x="553" y="3038"/>
              <a:ext cx="488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tabLst>
                  <a:tab pos="1370013" algn="l"/>
                  <a:tab pos="2973388" algn="l"/>
                  <a:tab pos="4576763" algn="l"/>
                  <a:tab pos="6110288" algn="l"/>
                </a:tabLst>
                <a:defRPr/>
              </a:pPr>
              <a:r>
                <a:rPr lang="en-US" sz="3200" b="1">
                  <a:solidFill>
                    <a:srgbClr val="000000"/>
                  </a:solidFill>
                  <a:latin typeface="Arial" charset="0"/>
                  <a:cs typeface="+mn-cs"/>
                </a:rPr>
                <a:t>	2001	2000	1999	Ind.</a:t>
              </a:r>
            </a:p>
            <a:p>
              <a:pPr eaLnBrk="0" hangingPunct="0">
                <a:spcBef>
                  <a:spcPct val="50000"/>
                </a:spcBef>
                <a:tabLst>
                  <a:tab pos="1370013" algn="l"/>
                  <a:tab pos="2973388" algn="l"/>
                  <a:tab pos="4576763" algn="l"/>
                  <a:tab pos="6110288" algn="l"/>
                </a:tabLst>
                <a:defRPr/>
              </a:pPr>
              <a:r>
                <a:rPr lang="en-US" sz="3200" b="1">
                  <a:solidFill>
                    <a:srgbClr val="000000"/>
                  </a:solidFill>
                  <a:latin typeface="Arial" charset="0"/>
                  <a:cs typeface="+mn-cs"/>
                </a:rPr>
                <a:t>Inv. T.	4.1x	4.5x	4.8x	6.1x</a:t>
              </a:r>
            </a:p>
          </p:txBody>
        </p:sp>
        <p:sp>
          <p:nvSpPr>
            <p:cNvPr id="24587" name="Line 11"/>
            <p:cNvSpPr>
              <a:spLocks noChangeShapeType="1"/>
            </p:cNvSpPr>
            <p:nvPr/>
          </p:nvSpPr>
          <p:spPr bwMode="auto">
            <a:xfrm>
              <a:off x="1389" y="3409"/>
              <a:ext cx="3668"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4588" name="Line 12"/>
            <p:cNvSpPr>
              <a:spLocks noChangeShapeType="1"/>
            </p:cNvSpPr>
            <p:nvPr/>
          </p:nvSpPr>
          <p:spPr bwMode="auto">
            <a:xfrm>
              <a:off x="1403" y="3406"/>
              <a:ext cx="0" cy="48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sp>
        <p:nvSpPr>
          <p:cNvPr id="4" name="Date Placeholder 3"/>
          <p:cNvSpPr>
            <a:spLocks noGrp="1"/>
          </p:cNvSpPr>
          <p:nvPr>
            <p:ph type="dt" sz="quarter" idx="10"/>
          </p:nvPr>
        </p:nvSpPr>
        <p:spPr/>
        <p:txBody>
          <a:bodyPr/>
          <a:lstStyle/>
          <a:p>
            <a:pPr>
              <a:defRPr/>
            </a:pPr>
            <a:fld id="{228378DC-85DA-4609-BE66-BEBB465BB16C}"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228600" y="1981200"/>
            <a:ext cx="8686800" cy="3810000"/>
          </a:xfrm>
        </p:spPr>
        <p:txBody>
          <a:bodyPr/>
          <a:lstStyle/>
          <a:p>
            <a:pPr>
              <a:lnSpc>
                <a:spcPct val="90000"/>
              </a:lnSpc>
              <a:defRPr/>
            </a:pPr>
            <a:r>
              <a:rPr lang="en-US" sz="3200" dirty="0"/>
              <a:t>Inventory turnover is below industry average.</a:t>
            </a:r>
          </a:p>
          <a:p>
            <a:pPr>
              <a:lnSpc>
                <a:spcPct val="90000"/>
              </a:lnSpc>
              <a:defRPr/>
            </a:pPr>
            <a:r>
              <a:rPr lang="en-US" sz="3200" dirty="0" err="1"/>
              <a:t>D’Leon</a:t>
            </a:r>
            <a:r>
              <a:rPr lang="en-US" sz="3200" dirty="0"/>
              <a:t> might have old inventory, or its control might be poor.</a:t>
            </a:r>
          </a:p>
          <a:p>
            <a:pPr>
              <a:lnSpc>
                <a:spcPct val="90000"/>
              </a:lnSpc>
              <a:defRPr/>
            </a:pPr>
            <a:r>
              <a:rPr lang="en-US" sz="3200" dirty="0"/>
              <a:t>No improvement is currently forecasted</a:t>
            </a:r>
            <a:r>
              <a:rPr lang="en-US" dirty="0"/>
              <a:t>.</a:t>
            </a:r>
          </a:p>
        </p:txBody>
      </p:sp>
      <p:sp>
        <p:nvSpPr>
          <p:cNvPr id="26628" name="Rectangle 4"/>
          <p:cNvSpPr>
            <a:spLocks noGrp="1" noChangeArrowheads="1"/>
          </p:cNvSpPr>
          <p:nvPr>
            <p:ph type="title"/>
          </p:nvPr>
        </p:nvSpPr>
        <p:spPr>
          <a:xfrm>
            <a:off x="714375" y="727075"/>
            <a:ext cx="7643813" cy="687388"/>
          </a:xfrm>
        </p:spPr>
        <p:txBody>
          <a:bodyPr/>
          <a:lstStyle/>
          <a:p>
            <a:pPr>
              <a:defRPr/>
            </a:pPr>
            <a:r>
              <a:rPr lang="en-US"/>
              <a:t>Comments on Inventory Turnover</a:t>
            </a:r>
          </a:p>
        </p:txBody>
      </p:sp>
      <p:sp>
        <p:nvSpPr>
          <p:cNvPr id="4" name="Date Placeholder 3"/>
          <p:cNvSpPr>
            <a:spLocks noGrp="1"/>
          </p:cNvSpPr>
          <p:nvPr>
            <p:ph type="dt" sz="quarter" idx="10"/>
          </p:nvPr>
        </p:nvSpPr>
        <p:spPr/>
        <p:txBody>
          <a:bodyPr/>
          <a:lstStyle/>
          <a:p>
            <a:pPr>
              <a:defRPr/>
            </a:pPr>
            <a:fld id="{2940F51F-38D0-49CC-AD91-0476FF3B007C}"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Rectangle 11"/>
          <p:cNvSpPr>
            <a:spLocks noChangeArrowheads="1"/>
          </p:cNvSpPr>
          <p:nvPr/>
        </p:nvSpPr>
        <p:spPr bwMode="auto">
          <a:xfrm>
            <a:off x="533400" y="2819400"/>
            <a:ext cx="61722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8674" name="Rectangle 2"/>
          <p:cNvSpPr>
            <a:spLocks noChangeArrowheads="1"/>
          </p:cNvSpPr>
          <p:nvPr/>
        </p:nvSpPr>
        <p:spPr bwMode="auto">
          <a:xfrm>
            <a:off x="2028825" y="2884488"/>
            <a:ext cx="44688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a:solidFill>
                  <a:srgbClr val="000000"/>
                </a:solidFill>
                <a:latin typeface="Arial" charset="0"/>
                <a:cs typeface="+mn-cs"/>
              </a:rPr>
              <a:t>Receivables</a:t>
            </a:r>
          </a:p>
          <a:p>
            <a:pPr algn="ctr" eaLnBrk="0" hangingPunct="0">
              <a:lnSpc>
                <a:spcPct val="85000"/>
              </a:lnSpc>
              <a:defRPr/>
            </a:pPr>
            <a:r>
              <a:rPr lang="en-US" sz="3200" b="1">
                <a:solidFill>
                  <a:srgbClr val="000000"/>
                </a:solidFill>
                <a:latin typeface="Arial" charset="0"/>
                <a:cs typeface="+mn-cs"/>
              </a:rPr>
              <a:t>Average sales per day</a:t>
            </a:r>
          </a:p>
        </p:txBody>
      </p:sp>
      <p:sp>
        <p:nvSpPr>
          <p:cNvPr id="28679" name="Rectangle 7"/>
          <p:cNvSpPr>
            <a:spLocks noChangeArrowheads="1"/>
          </p:cNvSpPr>
          <p:nvPr/>
        </p:nvSpPr>
        <p:spPr bwMode="auto">
          <a:xfrm>
            <a:off x="503238" y="3022600"/>
            <a:ext cx="83375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tabLst>
                <a:tab pos="7772400" algn="r"/>
              </a:tabLst>
              <a:defRPr/>
            </a:pPr>
            <a:r>
              <a:rPr lang="en-US" sz="3200" b="1" dirty="0">
                <a:solidFill>
                  <a:srgbClr val="000000"/>
                </a:solidFill>
                <a:latin typeface="Arial" charset="0"/>
                <a:cs typeface="+mn-cs"/>
              </a:rPr>
              <a:t>DSO =</a:t>
            </a:r>
            <a:endParaRPr lang="en-US" sz="3200" b="1" dirty="0">
              <a:solidFill>
                <a:srgbClr val="FC0128"/>
              </a:solidFill>
              <a:latin typeface="Arial" charset="0"/>
              <a:cs typeface="+mn-cs"/>
            </a:endParaRPr>
          </a:p>
          <a:p>
            <a:pPr eaLnBrk="0" hangingPunct="0">
              <a:tabLst>
                <a:tab pos="7772400" algn="r"/>
              </a:tabLst>
              <a:defRPr/>
            </a:pPr>
            <a:endParaRPr lang="en-US" sz="3200" b="1" dirty="0">
              <a:solidFill>
                <a:srgbClr val="000000"/>
              </a:solidFill>
              <a:latin typeface="Arial" charset="0"/>
              <a:cs typeface="+mn-cs"/>
            </a:endParaRPr>
          </a:p>
          <a:p>
            <a:pPr eaLnBrk="0" hangingPunct="0">
              <a:tabLst>
                <a:tab pos="7772400" algn="r"/>
              </a:tabLst>
              <a:defRPr/>
            </a:pPr>
            <a:endParaRPr lang="en-US" sz="3200" b="1" dirty="0">
              <a:solidFill>
                <a:srgbClr val="000000"/>
              </a:solidFill>
              <a:latin typeface="Arial" charset="0"/>
              <a:cs typeface="+mn-cs"/>
            </a:endParaRPr>
          </a:p>
          <a:p>
            <a:pPr eaLnBrk="0" hangingPunct="0">
              <a:tabLst>
                <a:tab pos="7772400" algn="r"/>
              </a:tabLst>
              <a:defRPr/>
            </a:pPr>
            <a:r>
              <a:rPr lang="en-US" sz="3200" b="1" dirty="0">
                <a:solidFill>
                  <a:srgbClr val="000000"/>
                </a:solidFill>
                <a:latin typeface="Arial" charset="0"/>
                <a:cs typeface="+mn-cs"/>
              </a:rPr>
              <a:t>	         =                         =                      = 44.9. </a:t>
            </a:r>
          </a:p>
        </p:txBody>
      </p:sp>
      <p:sp>
        <p:nvSpPr>
          <p:cNvPr id="28675" name="Line 3"/>
          <p:cNvSpPr>
            <a:spLocks noChangeShapeType="1"/>
          </p:cNvSpPr>
          <p:nvPr/>
        </p:nvSpPr>
        <p:spPr bwMode="auto">
          <a:xfrm>
            <a:off x="5087938" y="4749800"/>
            <a:ext cx="20320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8676" name="Line 4"/>
          <p:cNvSpPr>
            <a:spLocks noChangeShapeType="1"/>
          </p:cNvSpPr>
          <p:nvPr/>
        </p:nvSpPr>
        <p:spPr bwMode="auto">
          <a:xfrm>
            <a:off x="2090738" y="3300413"/>
            <a:ext cx="43307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8678" name="Rectangle 6"/>
          <p:cNvSpPr>
            <a:spLocks noChangeArrowheads="1"/>
          </p:cNvSpPr>
          <p:nvPr/>
        </p:nvSpPr>
        <p:spPr bwMode="auto">
          <a:xfrm>
            <a:off x="714375" y="762000"/>
            <a:ext cx="7770813"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lnSpc>
                <a:spcPct val="90000"/>
              </a:lnSpc>
              <a:defRPr/>
            </a:pPr>
            <a:endParaRPr lang="en-US" sz="3200" b="1" dirty="0">
              <a:solidFill>
                <a:srgbClr val="00279F"/>
              </a:solidFill>
              <a:latin typeface="Arial" charset="0"/>
              <a:cs typeface="+mn-cs"/>
            </a:endParaRPr>
          </a:p>
        </p:txBody>
      </p:sp>
      <p:sp>
        <p:nvSpPr>
          <p:cNvPr id="28680" name="Rectangle 8"/>
          <p:cNvSpPr>
            <a:spLocks noChangeArrowheads="1"/>
          </p:cNvSpPr>
          <p:nvPr/>
        </p:nvSpPr>
        <p:spPr bwMode="auto">
          <a:xfrm>
            <a:off x="1984375" y="4338638"/>
            <a:ext cx="25336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u="sng" dirty="0">
                <a:solidFill>
                  <a:srgbClr val="000000"/>
                </a:solidFill>
                <a:latin typeface="Arial" charset="0"/>
                <a:cs typeface="+mn-cs"/>
              </a:rPr>
              <a:t>Receivables</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Sales/360</a:t>
            </a:r>
          </a:p>
        </p:txBody>
      </p:sp>
      <p:sp>
        <p:nvSpPr>
          <p:cNvPr id="28681" name="Rectangle 9"/>
          <p:cNvSpPr>
            <a:spLocks noChangeArrowheads="1"/>
          </p:cNvSpPr>
          <p:nvPr/>
        </p:nvSpPr>
        <p:spPr bwMode="auto">
          <a:xfrm>
            <a:off x="4986338" y="4341813"/>
            <a:ext cx="2303462"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lnSpc>
                <a:spcPct val="85000"/>
              </a:lnSpc>
              <a:defRPr/>
            </a:pPr>
            <a:r>
              <a:rPr lang="en-US" sz="3200" b="1" dirty="0">
                <a:solidFill>
                  <a:srgbClr val="000000"/>
                </a:solidFill>
                <a:latin typeface="Arial" charset="0"/>
                <a:cs typeface="+mn-cs"/>
              </a:rPr>
              <a:t>$878</a:t>
            </a:r>
          </a:p>
          <a:p>
            <a:pPr algn="ctr" eaLnBrk="0" hangingPunct="0">
              <a:lnSpc>
                <a:spcPct val="85000"/>
              </a:lnSpc>
              <a:defRPr/>
            </a:pPr>
            <a:r>
              <a:rPr lang="en-US" sz="3200" b="1" dirty="0">
                <a:solidFill>
                  <a:srgbClr val="000000"/>
                </a:solidFill>
                <a:latin typeface="Arial" charset="0"/>
                <a:cs typeface="+mn-cs"/>
              </a:rPr>
              <a:t>$7,036/360</a:t>
            </a:r>
          </a:p>
        </p:txBody>
      </p:sp>
      <p:sp>
        <p:nvSpPr>
          <p:cNvPr id="2" name="Title 1"/>
          <p:cNvSpPr>
            <a:spLocks noGrp="1"/>
          </p:cNvSpPr>
          <p:nvPr>
            <p:ph type="title"/>
          </p:nvPr>
        </p:nvSpPr>
        <p:spPr>
          <a:xfrm>
            <a:off x="381000" y="355600"/>
            <a:ext cx="8382000" cy="939800"/>
          </a:xfrm>
        </p:spPr>
        <p:txBody>
          <a:bodyPr/>
          <a:lstStyle/>
          <a:p>
            <a:pPr>
              <a:defRPr/>
            </a:pPr>
            <a:r>
              <a:rPr lang="en-US" dirty="0" smtClean="0"/>
              <a:t>DSO is the average number of days after making a sale before receiving cash.</a:t>
            </a:r>
            <a:endParaRPr lang="en-US" dirty="0"/>
          </a:p>
        </p:txBody>
      </p:sp>
      <p:sp>
        <p:nvSpPr>
          <p:cNvPr id="5" name="Date Placeholder 4"/>
          <p:cNvSpPr>
            <a:spLocks noGrp="1"/>
          </p:cNvSpPr>
          <p:nvPr>
            <p:ph type="dt" sz="quarter" idx="10"/>
          </p:nvPr>
        </p:nvSpPr>
        <p:spPr/>
        <p:txBody>
          <a:bodyPr/>
          <a:lstStyle/>
          <a:p>
            <a:pPr>
              <a:defRPr/>
            </a:pPr>
            <a:fld id="{1E4DB6D5-B33A-4DEA-8FE0-6689CE9A7D4D}"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a:xfrm>
            <a:off x="685800" y="762000"/>
            <a:ext cx="7772400" cy="692150"/>
          </a:xfrm>
        </p:spPr>
        <p:txBody>
          <a:bodyPr/>
          <a:lstStyle/>
          <a:p>
            <a:pPr>
              <a:defRPr/>
            </a:pPr>
            <a:r>
              <a:rPr lang="en-US" sz="4000" dirty="0"/>
              <a:t>Appraisal of DSO</a:t>
            </a:r>
          </a:p>
        </p:txBody>
      </p:sp>
      <p:sp>
        <p:nvSpPr>
          <p:cNvPr id="30724" name="Rectangle 4"/>
          <p:cNvSpPr>
            <a:spLocks noChangeArrowheads="1"/>
          </p:cNvSpPr>
          <p:nvPr/>
        </p:nvSpPr>
        <p:spPr bwMode="auto">
          <a:xfrm>
            <a:off x="381000" y="4419600"/>
            <a:ext cx="8761413"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2438" indent="-452438" eaLnBrk="0" hangingPunct="0">
              <a:lnSpc>
                <a:spcPct val="90000"/>
              </a:lnSpc>
              <a:spcBef>
                <a:spcPct val="50000"/>
              </a:spcBef>
              <a:buClr>
                <a:srgbClr val="FF00FF"/>
              </a:buClr>
              <a:buFont typeface="Monotype Sorts" pitchFamily="2" charset="2"/>
              <a:buChar char="n"/>
              <a:defRPr/>
            </a:pPr>
            <a:r>
              <a:rPr lang="en-US" sz="3200" b="1">
                <a:solidFill>
                  <a:srgbClr val="000000"/>
                </a:solidFill>
                <a:latin typeface="Arial" charset="0"/>
                <a:cs typeface="+mn-cs"/>
              </a:rPr>
              <a:t>D’Leon collects too slowly, and is getting worse.</a:t>
            </a:r>
          </a:p>
          <a:p>
            <a:pPr marL="452438" indent="-452438" eaLnBrk="0" hangingPunct="0">
              <a:lnSpc>
                <a:spcPct val="90000"/>
              </a:lnSpc>
              <a:spcBef>
                <a:spcPct val="50000"/>
              </a:spcBef>
              <a:buClr>
                <a:srgbClr val="FF00FF"/>
              </a:buClr>
              <a:buFont typeface="Monotype Sorts" pitchFamily="2" charset="2"/>
              <a:buChar char="n"/>
              <a:defRPr/>
            </a:pPr>
            <a:r>
              <a:rPr lang="en-US" sz="3200" b="1">
                <a:solidFill>
                  <a:srgbClr val="000000"/>
                </a:solidFill>
                <a:latin typeface="Arial" charset="0"/>
                <a:cs typeface="+mn-cs"/>
              </a:rPr>
              <a:t>D’Leon has a poor credit policy.</a:t>
            </a:r>
          </a:p>
        </p:txBody>
      </p:sp>
      <p:sp>
        <p:nvSpPr>
          <p:cNvPr id="30725" name="Rectangle 5"/>
          <p:cNvSpPr>
            <a:spLocks noChangeArrowheads="1"/>
          </p:cNvSpPr>
          <p:nvPr/>
        </p:nvSpPr>
        <p:spPr bwMode="auto">
          <a:xfrm>
            <a:off x="993775" y="2133600"/>
            <a:ext cx="792162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10000"/>
              </a:lnSpc>
              <a:tabLst>
                <a:tab pos="1370013" algn="l"/>
                <a:tab pos="2973388" algn="l"/>
                <a:tab pos="4576763" algn="l"/>
                <a:tab pos="6110288" algn="l"/>
              </a:tabLst>
              <a:defRPr/>
            </a:pPr>
            <a:r>
              <a:rPr lang="en-US" sz="3200" b="1">
                <a:solidFill>
                  <a:srgbClr val="000000"/>
                </a:solidFill>
                <a:latin typeface="Arial" charset="0"/>
                <a:cs typeface="+mn-cs"/>
              </a:rPr>
              <a:t>	2001	2000	1999	Ind.</a:t>
            </a:r>
          </a:p>
          <a:p>
            <a:pPr eaLnBrk="0" hangingPunct="0">
              <a:lnSpc>
                <a:spcPct val="110000"/>
              </a:lnSpc>
              <a:tabLst>
                <a:tab pos="1370013" algn="l"/>
                <a:tab pos="2973388" algn="l"/>
                <a:tab pos="4576763" algn="l"/>
                <a:tab pos="6110288" algn="l"/>
              </a:tabLst>
              <a:defRPr/>
            </a:pPr>
            <a:r>
              <a:rPr lang="en-US" sz="3200" b="1">
                <a:solidFill>
                  <a:srgbClr val="000000"/>
                </a:solidFill>
                <a:latin typeface="Arial" charset="0"/>
                <a:cs typeface="+mn-cs"/>
              </a:rPr>
              <a:t>DSO	 44.9	 39.0	 36.8      32.0</a:t>
            </a:r>
          </a:p>
        </p:txBody>
      </p:sp>
      <p:sp>
        <p:nvSpPr>
          <p:cNvPr id="30726" name="Line 6"/>
          <p:cNvSpPr>
            <a:spLocks noChangeShapeType="1"/>
          </p:cNvSpPr>
          <p:nvPr/>
        </p:nvSpPr>
        <p:spPr bwMode="auto">
          <a:xfrm>
            <a:off x="2133600" y="2667000"/>
            <a:ext cx="67056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30727" name="Line 7"/>
          <p:cNvSpPr>
            <a:spLocks noChangeShapeType="1"/>
          </p:cNvSpPr>
          <p:nvPr/>
        </p:nvSpPr>
        <p:spPr bwMode="auto">
          <a:xfrm>
            <a:off x="2133600" y="2667000"/>
            <a:ext cx="0" cy="609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 name="Date Placeholder 3"/>
          <p:cNvSpPr>
            <a:spLocks noGrp="1"/>
          </p:cNvSpPr>
          <p:nvPr>
            <p:ph type="dt" sz="quarter" idx="10"/>
          </p:nvPr>
        </p:nvSpPr>
        <p:spPr/>
        <p:txBody>
          <a:bodyPr/>
          <a:lstStyle/>
          <a:p>
            <a:pPr>
              <a:defRPr/>
            </a:pPr>
            <a:fld id="{3AA3CD3C-8286-486A-BE77-4FC7096A79AD}"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6" name="Rectangle 18"/>
          <p:cNvSpPr>
            <a:spLocks noChangeArrowheads="1"/>
          </p:cNvSpPr>
          <p:nvPr/>
        </p:nvSpPr>
        <p:spPr bwMode="auto">
          <a:xfrm>
            <a:off x="1219200" y="4267200"/>
            <a:ext cx="66294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32785" name="Rectangle 17"/>
          <p:cNvSpPr>
            <a:spLocks noChangeArrowheads="1"/>
          </p:cNvSpPr>
          <p:nvPr/>
        </p:nvSpPr>
        <p:spPr bwMode="auto">
          <a:xfrm>
            <a:off x="1219200" y="2209800"/>
            <a:ext cx="6705600" cy="9906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nvGrpSpPr>
          <p:cNvPr id="74756" name="Group 16"/>
          <p:cNvGrpSpPr>
            <a:grpSpLocks/>
          </p:cNvGrpSpPr>
          <p:nvPr/>
        </p:nvGrpSpPr>
        <p:grpSpPr bwMode="auto">
          <a:xfrm>
            <a:off x="1289050" y="2224088"/>
            <a:ext cx="6516688" cy="4052887"/>
            <a:chOff x="812" y="1401"/>
            <a:chExt cx="4105" cy="2553"/>
          </a:xfrm>
        </p:grpSpPr>
        <p:grpSp>
          <p:nvGrpSpPr>
            <p:cNvPr id="74759" name="Group 10"/>
            <p:cNvGrpSpPr>
              <a:grpSpLocks/>
            </p:cNvGrpSpPr>
            <p:nvPr/>
          </p:nvGrpSpPr>
          <p:grpSpPr bwMode="auto">
            <a:xfrm>
              <a:off x="812" y="1401"/>
              <a:ext cx="4105" cy="1253"/>
              <a:chOff x="812" y="1401"/>
              <a:chExt cx="4105" cy="1253"/>
            </a:xfrm>
          </p:grpSpPr>
          <p:sp>
            <p:nvSpPr>
              <p:cNvPr id="32774" name="Rectangle 6"/>
              <p:cNvSpPr>
                <a:spLocks noChangeArrowheads="1"/>
              </p:cNvSpPr>
              <p:nvPr/>
            </p:nvSpPr>
            <p:spPr bwMode="auto">
              <a:xfrm>
                <a:off x="812" y="1401"/>
                <a:ext cx="1653"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a:solidFill>
                      <a:srgbClr val="000000"/>
                    </a:solidFill>
                    <a:latin typeface="Arial" charset="0"/>
                    <a:cs typeface="+mn-cs"/>
                  </a:rPr>
                  <a:t>Fixed assets</a:t>
                </a:r>
              </a:p>
              <a:p>
                <a:pPr algn="ctr" eaLnBrk="0" hangingPunct="0">
                  <a:lnSpc>
                    <a:spcPct val="85000"/>
                  </a:lnSpc>
                  <a:defRPr/>
                </a:pPr>
                <a:r>
                  <a:rPr lang="en-US" sz="3200" b="1">
                    <a:solidFill>
                      <a:srgbClr val="000000"/>
                    </a:solidFill>
                    <a:latin typeface="Arial" charset="0"/>
                    <a:cs typeface="+mn-cs"/>
                  </a:rPr>
                  <a:t>turnover</a:t>
                </a:r>
              </a:p>
            </p:txBody>
          </p:sp>
          <p:sp>
            <p:nvSpPr>
              <p:cNvPr id="32775" name="Rectangle 7"/>
              <p:cNvSpPr>
                <a:spLocks noChangeArrowheads="1"/>
              </p:cNvSpPr>
              <p:nvPr/>
            </p:nvSpPr>
            <p:spPr bwMode="auto">
              <a:xfrm>
                <a:off x="2852" y="1401"/>
                <a:ext cx="2065"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Sales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Net fixed assets</a:t>
                </a:r>
              </a:p>
            </p:txBody>
          </p:sp>
          <p:sp>
            <p:nvSpPr>
              <p:cNvPr id="32776" name="Rectangle 8"/>
              <p:cNvSpPr>
                <a:spLocks noChangeArrowheads="1"/>
              </p:cNvSpPr>
              <p:nvPr/>
            </p:nvSpPr>
            <p:spPr bwMode="auto">
              <a:xfrm>
                <a:off x="2522" y="1532"/>
                <a:ext cx="2336"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a:t>
                </a:r>
              </a:p>
              <a:p>
                <a:pPr eaLnBrk="0" hangingPunct="0">
                  <a:defRPr/>
                </a:pPr>
                <a:endParaRPr lang="en-US" sz="3200" b="1">
                  <a:solidFill>
                    <a:srgbClr val="000000"/>
                  </a:solidFill>
                  <a:latin typeface="Arial" charset="0"/>
                  <a:cs typeface="+mn-cs"/>
                </a:endParaRPr>
              </a:p>
              <a:p>
                <a:pPr eaLnBrk="0" hangingPunct="0">
                  <a:defRPr/>
                </a:pPr>
                <a:r>
                  <a:rPr lang="en-US" sz="3200" b="1">
                    <a:solidFill>
                      <a:srgbClr val="000000"/>
                    </a:solidFill>
                    <a:latin typeface="Arial" charset="0"/>
                    <a:cs typeface="+mn-cs"/>
                  </a:rPr>
                  <a:t>=                = 8.61x.</a:t>
                </a:r>
              </a:p>
            </p:txBody>
          </p:sp>
          <p:sp>
            <p:nvSpPr>
              <p:cNvPr id="32777" name="Rectangle 9"/>
              <p:cNvSpPr>
                <a:spLocks noChangeArrowheads="1"/>
              </p:cNvSpPr>
              <p:nvPr/>
            </p:nvSpPr>
            <p:spPr bwMode="auto">
              <a:xfrm>
                <a:off x="2849" y="2022"/>
                <a:ext cx="90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$7,036</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$817</a:t>
                </a:r>
              </a:p>
            </p:txBody>
          </p:sp>
        </p:grpSp>
        <p:grpSp>
          <p:nvGrpSpPr>
            <p:cNvPr id="74760" name="Group 15"/>
            <p:cNvGrpSpPr>
              <a:grpSpLocks/>
            </p:cNvGrpSpPr>
            <p:nvPr/>
          </p:nvGrpSpPr>
          <p:grpSpPr bwMode="auto">
            <a:xfrm>
              <a:off x="812" y="2701"/>
              <a:ext cx="4075" cy="1253"/>
              <a:chOff x="812" y="2701"/>
              <a:chExt cx="4075" cy="1253"/>
            </a:xfrm>
          </p:grpSpPr>
          <p:sp>
            <p:nvSpPr>
              <p:cNvPr id="32779" name="Rectangle 11"/>
              <p:cNvSpPr>
                <a:spLocks noChangeArrowheads="1"/>
              </p:cNvSpPr>
              <p:nvPr/>
            </p:nvSpPr>
            <p:spPr bwMode="auto">
              <a:xfrm>
                <a:off x="812" y="2701"/>
                <a:ext cx="1596"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a:solidFill>
                      <a:srgbClr val="000000"/>
                    </a:solidFill>
                    <a:latin typeface="Arial" charset="0"/>
                    <a:cs typeface="+mn-cs"/>
                  </a:rPr>
                  <a:t>Total assets</a:t>
                </a:r>
              </a:p>
              <a:p>
                <a:pPr algn="ctr" eaLnBrk="0" hangingPunct="0">
                  <a:lnSpc>
                    <a:spcPct val="85000"/>
                  </a:lnSpc>
                  <a:defRPr/>
                </a:pPr>
                <a:r>
                  <a:rPr lang="en-US" sz="3200" b="1">
                    <a:solidFill>
                      <a:srgbClr val="000000"/>
                    </a:solidFill>
                    <a:latin typeface="Arial" charset="0"/>
                    <a:cs typeface="+mn-cs"/>
                  </a:rPr>
                  <a:t>turnover</a:t>
                </a:r>
              </a:p>
            </p:txBody>
          </p:sp>
          <p:sp>
            <p:nvSpPr>
              <p:cNvPr id="32780" name="Rectangle 12"/>
              <p:cNvSpPr>
                <a:spLocks noChangeArrowheads="1"/>
              </p:cNvSpPr>
              <p:nvPr/>
            </p:nvSpPr>
            <p:spPr bwMode="auto">
              <a:xfrm>
                <a:off x="2822" y="2701"/>
                <a:ext cx="2065"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Sales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Total assets</a:t>
                </a:r>
              </a:p>
            </p:txBody>
          </p:sp>
          <p:sp>
            <p:nvSpPr>
              <p:cNvPr id="32781" name="Rectangle 13"/>
              <p:cNvSpPr>
                <a:spLocks noChangeArrowheads="1"/>
              </p:cNvSpPr>
              <p:nvPr/>
            </p:nvSpPr>
            <p:spPr bwMode="auto">
              <a:xfrm>
                <a:off x="2492" y="2832"/>
                <a:ext cx="2336"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a:t>
                </a:r>
              </a:p>
              <a:p>
                <a:pPr eaLnBrk="0" hangingPunct="0">
                  <a:defRPr/>
                </a:pPr>
                <a:endParaRPr lang="en-US" sz="3200" b="1">
                  <a:solidFill>
                    <a:srgbClr val="000000"/>
                  </a:solidFill>
                  <a:latin typeface="Arial" charset="0"/>
                  <a:cs typeface="+mn-cs"/>
                </a:endParaRPr>
              </a:p>
              <a:p>
                <a:pPr eaLnBrk="0" hangingPunct="0">
                  <a:defRPr/>
                </a:pPr>
                <a:r>
                  <a:rPr lang="en-US" sz="3200" b="1">
                    <a:solidFill>
                      <a:srgbClr val="000000"/>
                    </a:solidFill>
                    <a:latin typeface="Arial" charset="0"/>
                    <a:cs typeface="+mn-cs"/>
                  </a:rPr>
                  <a:t>=                = 2.01x.</a:t>
                </a:r>
              </a:p>
            </p:txBody>
          </p:sp>
          <p:sp>
            <p:nvSpPr>
              <p:cNvPr id="32782" name="Rectangle 14"/>
              <p:cNvSpPr>
                <a:spLocks noChangeArrowheads="1"/>
              </p:cNvSpPr>
              <p:nvPr/>
            </p:nvSpPr>
            <p:spPr bwMode="auto">
              <a:xfrm>
                <a:off x="2819" y="3322"/>
                <a:ext cx="90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$7,036</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$3,497</a:t>
                </a:r>
              </a:p>
            </p:txBody>
          </p:sp>
        </p:grpSp>
      </p:grpSp>
      <p:sp>
        <p:nvSpPr>
          <p:cNvPr id="2" name="Title 1"/>
          <p:cNvSpPr>
            <a:spLocks noGrp="1"/>
          </p:cNvSpPr>
          <p:nvPr>
            <p:ph type="title"/>
          </p:nvPr>
        </p:nvSpPr>
        <p:spPr/>
        <p:txBody>
          <a:bodyPr/>
          <a:lstStyle/>
          <a:p>
            <a:pPr>
              <a:defRPr/>
            </a:pPr>
            <a:r>
              <a:rPr lang="en-US" dirty="0" smtClean="0"/>
              <a:t>F.A. and T.A. turnover vs. </a:t>
            </a:r>
            <a:br>
              <a:rPr lang="en-US" dirty="0" smtClean="0"/>
            </a:br>
            <a:r>
              <a:rPr lang="en-US" dirty="0" smtClean="0"/>
              <a:t>industry average</a:t>
            </a:r>
            <a:br>
              <a:rPr lang="en-US" dirty="0" smtClean="0"/>
            </a:br>
            <a:endParaRPr lang="en-US" dirty="0"/>
          </a:p>
        </p:txBody>
      </p:sp>
      <p:sp>
        <p:nvSpPr>
          <p:cNvPr id="5" name="Date Placeholder 4"/>
          <p:cNvSpPr>
            <a:spLocks noGrp="1"/>
          </p:cNvSpPr>
          <p:nvPr>
            <p:ph type="dt" sz="quarter" idx="10"/>
          </p:nvPr>
        </p:nvSpPr>
        <p:spPr/>
        <p:txBody>
          <a:bodyPr/>
          <a:lstStyle/>
          <a:p>
            <a:pPr>
              <a:defRPr/>
            </a:pPr>
            <a:fld id="{29EC5881-FA01-433F-B91B-97762C084224}"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047750" y="3482975"/>
            <a:ext cx="7500938"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333375" indent="-333375" eaLnBrk="0" hangingPunct="0">
              <a:lnSpc>
                <a:spcPct val="90000"/>
              </a:lnSpc>
              <a:spcBef>
                <a:spcPct val="50000"/>
              </a:spcBef>
              <a:buClr>
                <a:srgbClr val="FF00FF"/>
              </a:buClr>
              <a:buFont typeface="Wingdings" pitchFamily="2" charset="2"/>
              <a:buChar char="n"/>
              <a:defRPr/>
            </a:pPr>
            <a:endParaRPr lang="en-US" sz="3200" b="1" dirty="0">
              <a:solidFill>
                <a:srgbClr val="000000"/>
              </a:solidFill>
              <a:latin typeface="Arial" charset="0"/>
              <a:cs typeface="+mn-cs"/>
            </a:endParaRPr>
          </a:p>
          <a:p>
            <a:pPr marL="333375" indent="-333375" eaLnBrk="0" hangingPunct="0">
              <a:lnSpc>
                <a:spcPct val="90000"/>
              </a:lnSpc>
              <a:spcBef>
                <a:spcPct val="50000"/>
              </a:spcBef>
              <a:buClr>
                <a:srgbClr val="FF00FF"/>
              </a:buClr>
              <a:buFont typeface="Wingdings" pitchFamily="2" charset="2"/>
              <a:buChar char="n"/>
              <a:defRPr/>
            </a:pPr>
            <a:r>
              <a:rPr lang="en-US" sz="3200" b="1" dirty="0">
                <a:solidFill>
                  <a:srgbClr val="000000"/>
                </a:solidFill>
                <a:latin typeface="Arial" charset="0"/>
                <a:cs typeface="+mn-cs"/>
              </a:rPr>
              <a:t>FA turnover projected to exceed industry average.  Good.</a:t>
            </a:r>
          </a:p>
          <a:p>
            <a:pPr marL="333375" indent="-333375" eaLnBrk="0" hangingPunct="0">
              <a:lnSpc>
                <a:spcPct val="90000"/>
              </a:lnSpc>
              <a:spcBef>
                <a:spcPct val="50000"/>
              </a:spcBef>
              <a:buClr>
                <a:srgbClr val="FF00FF"/>
              </a:buClr>
              <a:buFont typeface="Wingdings" pitchFamily="2" charset="2"/>
              <a:buChar char="n"/>
              <a:defRPr/>
            </a:pPr>
            <a:r>
              <a:rPr lang="en-US" sz="3200" b="1" dirty="0">
                <a:solidFill>
                  <a:srgbClr val="000000"/>
                </a:solidFill>
                <a:latin typeface="Arial" charset="0"/>
                <a:cs typeface="+mn-cs"/>
              </a:rPr>
              <a:t>TA turnover not up to industry average.  Caused by excessive current assets (A/R and Inv.)</a:t>
            </a:r>
          </a:p>
        </p:txBody>
      </p:sp>
      <p:grpSp>
        <p:nvGrpSpPr>
          <p:cNvPr id="75779" name="Group 1"/>
          <p:cNvGrpSpPr>
            <a:grpSpLocks/>
          </p:cNvGrpSpPr>
          <p:nvPr/>
        </p:nvGrpSpPr>
        <p:grpSpPr bwMode="auto">
          <a:xfrm>
            <a:off x="1160463" y="1716088"/>
            <a:ext cx="7450137" cy="1865312"/>
            <a:chOff x="1160462" y="1716087"/>
            <a:chExt cx="7450138" cy="1865313"/>
          </a:xfrm>
        </p:grpSpPr>
        <p:sp>
          <p:nvSpPr>
            <p:cNvPr id="34819" name="Rectangle 3"/>
            <p:cNvSpPr>
              <a:spLocks noChangeArrowheads="1"/>
            </p:cNvSpPr>
            <p:nvPr/>
          </p:nvSpPr>
          <p:spPr bwMode="auto">
            <a:xfrm>
              <a:off x="1160462" y="1879599"/>
              <a:ext cx="7450138" cy="170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10000"/>
                </a:lnSpc>
                <a:tabLst>
                  <a:tab pos="1370013" algn="l"/>
                  <a:tab pos="2973388" algn="l"/>
                  <a:tab pos="4576763" algn="l"/>
                  <a:tab pos="6110288" algn="l"/>
                </a:tabLst>
                <a:defRPr/>
              </a:pPr>
              <a:r>
                <a:rPr lang="en-US" sz="3200" b="1" dirty="0">
                  <a:solidFill>
                    <a:srgbClr val="000000"/>
                  </a:solidFill>
                  <a:latin typeface="Arial" charset="0"/>
                  <a:cs typeface="+mn-cs"/>
                </a:rPr>
                <a:t>             2001     2000       1999	Ind.</a:t>
              </a:r>
            </a:p>
            <a:p>
              <a:pPr eaLnBrk="0" hangingPunct="0">
                <a:lnSpc>
                  <a:spcPct val="110000"/>
                </a:lnSpc>
                <a:tabLst>
                  <a:tab pos="1370013" algn="l"/>
                  <a:tab pos="2973388" algn="l"/>
                  <a:tab pos="4576763" algn="l"/>
                  <a:tab pos="6110288" algn="l"/>
                </a:tabLst>
                <a:defRPr/>
              </a:pPr>
              <a:r>
                <a:rPr lang="en-US" sz="3200" b="1" dirty="0">
                  <a:solidFill>
                    <a:srgbClr val="000000"/>
                  </a:solidFill>
                  <a:latin typeface="Arial" charset="0"/>
                  <a:cs typeface="+mn-cs"/>
                </a:rPr>
                <a:t>FA TO	 8.6x	6.2x	10.0x	7.0x</a:t>
              </a:r>
            </a:p>
            <a:p>
              <a:pPr eaLnBrk="0" hangingPunct="0">
                <a:lnSpc>
                  <a:spcPct val="110000"/>
                </a:lnSpc>
                <a:tabLst>
                  <a:tab pos="1370013" algn="l"/>
                  <a:tab pos="2973388" algn="l"/>
                  <a:tab pos="4576763" algn="l"/>
                  <a:tab pos="6110288" algn="l"/>
                </a:tabLst>
                <a:defRPr/>
              </a:pPr>
              <a:r>
                <a:rPr lang="en-US" sz="3200" b="1" dirty="0">
                  <a:solidFill>
                    <a:srgbClr val="000000"/>
                  </a:solidFill>
                  <a:latin typeface="Arial" charset="0"/>
                  <a:cs typeface="+mn-cs"/>
                </a:rPr>
                <a:t>TA TO	 2.0x	2.0x	2.3x	2.6x</a:t>
              </a:r>
            </a:p>
          </p:txBody>
        </p:sp>
        <p:sp>
          <p:nvSpPr>
            <p:cNvPr id="34820" name="Line 4"/>
            <p:cNvSpPr>
              <a:spLocks noChangeShapeType="1"/>
            </p:cNvSpPr>
            <p:nvPr/>
          </p:nvSpPr>
          <p:spPr bwMode="auto">
            <a:xfrm>
              <a:off x="2525712" y="1738312"/>
              <a:ext cx="5570538"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34821" name="Line 5"/>
            <p:cNvSpPr>
              <a:spLocks noChangeShapeType="1"/>
            </p:cNvSpPr>
            <p:nvPr/>
          </p:nvSpPr>
          <p:spPr bwMode="auto">
            <a:xfrm>
              <a:off x="2514599" y="1716087"/>
              <a:ext cx="11113" cy="176688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sp>
        <p:nvSpPr>
          <p:cNvPr id="3" name="Title 2"/>
          <p:cNvSpPr>
            <a:spLocks noGrp="1"/>
          </p:cNvSpPr>
          <p:nvPr>
            <p:ph type="title"/>
          </p:nvPr>
        </p:nvSpPr>
        <p:spPr/>
        <p:txBody>
          <a:bodyPr/>
          <a:lstStyle/>
          <a:p>
            <a:pPr>
              <a:defRPr/>
            </a:pPr>
            <a:r>
              <a:rPr lang="en-US" dirty="0" smtClean="0"/>
              <a:t>F.A. and T.A. turnover vs. </a:t>
            </a:r>
            <a:br>
              <a:rPr lang="en-US" dirty="0" smtClean="0"/>
            </a:br>
            <a:r>
              <a:rPr lang="en-US" dirty="0" smtClean="0"/>
              <a:t>industry average</a:t>
            </a:r>
            <a:endParaRPr lang="en-US" dirty="0"/>
          </a:p>
        </p:txBody>
      </p:sp>
      <p:sp>
        <p:nvSpPr>
          <p:cNvPr id="5" name="Date Placeholder 4"/>
          <p:cNvSpPr>
            <a:spLocks noGrp="1"/>
          </p:cNvSpPr>
          <p:nvPr>
            <p:ph type="dt" sz="quarter" idx="10"/>
          </p:nvPr>
        </p:nvSpPr>
        <p:spPr/>
        <p:txBody>
          <a:bodyPr/>
          <a:lstStyle/>
          <a:p>
            <a:pPr>
              <a:defRPr/>
            </a:pPr>
            <a:fld id="{BE0FEDD2-46BC-4A73-A047-A27F5A26ED77}"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3200" dirty="0" smtClean="0"/>
              <a:t>INVESTMENT</a:t>
            </a:r>
          </a:p>
          <a:p>
            <a:pPr marL="548640" lvl="1" indent="-182880" eaLnBrk="1" fontAlgn="auto" hangingPunct="1">
              <a:spcAft>
                <a:spcPts val="0"/>
              </a:spcAft>
              <a:defRPr/>
            </a:pPr>
            <a:r>
              <a:rPr lang="en-US" sz="2800" dirty="0" smtClean="0"/>
              <a:t>Work </a:t>
            </a:r>
            <a:r>
              <a:rPr lang="en-US" sz="2800" dirty="0"/>
              <a:t>with financial assets such as stocks and bonds</a:t>
            </a:r>
          </a:p>
          <a:p>
            <a:pPr marL="548640" lvl="1" indent="-182880" eaLnBrk="1" fontAlgn="auto" hangingPunct="1">
              <a:spcAft>
                <a:spcPts val="0"/>
              </a:spcAft>
              <a:defRPr/>
            </a:pPr>
            <a:r>
              <a:rPr lang="en-US" sz="2800" dirty="0"/>
              <a:t>Value of financial assets, risk versus return, and asset allocation</a:t>
            </a:r>
          </a:p>
          <a:p>
            <a:pPr marL="548640" lvl="1" indent="-182880" eaLnBrk="1" fontAlgn="auto" hangingPunct="1">
              <a:spcAft>
                <a:spcPts val="0"/>
              </a:spcAft>
              <a:defRPr/>
            </a:pPr>
            <a:r>
              <a:rPr lang="en-US" sz="2800" dirty="0"/>
              <a:t>Job opportunities</a:t>
            </a:r>
          </a:p>
          <a:p>
            <a:pPr marL="822960" lvl="2" indent="-182880" eaLnBrk="1" fontAlgn="auto" hangingPunct="1">
              <a:spcAft>
                <a:spcPts val="0"/>
              </a:spcAft>
              <a:buClr>
                <a:schemeClr val="accent3"/>
              </a:buClr>
              <a:defRPr/>
            </a:pPr>
            <a:r>
              <a:rPr lang="en-US" sz="2400" dirty="0"/>
              <a:t>Stockbroker or financial advisor</a:t>
            </a:r>
          </a:p>
          <a:p>
            <a:pPr marL="822960" lvl="2" indent="-182880" eaLnBrk="1" fontAlgn="auto" hangingPunct="1">
              <a:spcAft>
                <a:spcPts val="0"/>
              </a:spcAft>
              <a:buClr>
                <a:schemeClr val="accent3"/>
              </a:buClr>
              <a:defRPr/>
            </a:pPr>
            <a:r>
              <a:rPr lang="en-US" sz="2400" dirty="0"/>
              <a:t>Portfolio manager</a:t>
            </a:r>
          </a:p>
          <a:p>
            <a:pPr marL="822960" lvl="2" indent="-182880" eaLnBrk="1" fontAlgn="auto" hangingPunct="1">
              <a:spcAft>
                <a:spcPts val="0"/>
              </a:spcAft>
              <a:buClr>
                <a:schemeClr val="accent3"/>
              </a:buClr>
              <a:defRPr/>
            </a:pPr>
            <a:r>
              <a:rPr lang="en-US" sz="2400" dirty="0"/>
              <a:t>Security analyst</a:t>
            </a:r>
          </a:p>
          <a:p>
            <a:pPr marL="274320" eaLnBrk="1" fontAlgn="auto" hangingPunct="1">
              <a:spcAft>
                <a:spcPts val="0"/>
              </a:spcAft>
              <a:defRPr/>
            </a:pPr>
            <a:endParaRPr lang="en-GB" sz="3200"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71366FA6-15BC-46BD-9A97-F5C836F5A96E}"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8" name="Rectangle 14"/>
          <p:cNvSpPr>
            <a:spLocks noChangeArrowheads="1"/>
          </p:cNvSpPr>
          <p:nvPr/>
        </p:nvSpPr>
        <p:spPr bwMode="auto">
          <a:xfrm>
            <a:off x="838200" y="4343400"/>
            <a:ext cx="5791200" cy="9906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36877" name="Rectangle 13"/>
          <p:cNvSpPr>
            <a:spLocks noChangeArrowheads="1"/>
          </p:cNvSpPr>
          <p:nvPr/>
        </p:nvSpPr>
        <p:spPr bwMode="auto">
          <a:xfrm>
            <a:off x="838200" y="2286000"/>
            <a:ext cx="5791200" cy="9906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36870" name="Rectangle 6"/>
          <p:cNvSpPr>
            <a:spLocks noChangeArrowheads="1"/>
          </p:cNvSpPr>
          <p:nvPr/>
        </p:nvSpPr>
        <p:spPr bwMode="auto">
          <a:xfrm>
            <a:off x="3711575" y="2243138"/>
            <a:ext cx="25717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Total debt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Total assets</a:t>
            </a:r>
          </a:p>
        </p:txBody>
      </p:sp>
      <p:sp>
        <p:nvSpPr>
          <p:cNvPr id="36871" name="Rectangle 7"/>
          <p:cNvSpPr>
            <a:spLocks noChangeArrowheads="1"/>
          </p:cNvSpPr>
          <p:nvPr/>
        </p:nvSpPr>
        <p:spPr bwMode="auto">
          <a:xfrm>
            <a:off x="1147763" y="2571750"/>
            <a:ext cx="71374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tabLst>
                <a:tab pos="2057400" algn="l"/>
                <a:tab pos="7772400" algn="r"/>
              </a:tabLst>
              <a:defRPr/>
            </a:pPr>
            <a:r>
              <a:rPr lang="en-US" sz="3200" b="1">
                <a:solidFill>
                  <a:srgbClr val="000000"/>
                </a:solidFill>
                <a:latin typeface="Arial" charset="0"/>
                <a:cs typeface="+mn-cs"/>
              </a:rPr>
              <a:t>Debt ratio	=</a:t>
            </a:r>
          </a:p>
          <a:p>
            <a:pPr eaLnBrk="0" hangingPunct="0">
              <a:lnSpc>
                <a:spcPct val="70000"/>
              </a:lnSpc>
              <a:tabLst>
                <a:tab pos="2057400" algn="l"/>
                <a:tab pos="7772400" algn="r"/>
              </a:tabLst>
              <a:defRPr/>
            </a:pPr>
            <a:endParaRPr lang="en-US" sz="3200" b="1">
              <a:solidFill>
                <a:srgbClr val="000000"/>
              </a:solidFill>
              <a:latin typeface="Arial" charset="0"/>
              <a:cs typeface="+mn-cs"/>
            </a:endParaRPr>
          </a:p>
          <a:p>
            <a:pPr eaLnBrk="0" hangingPunct="0">
              <a:tabLst>
                <a:tab pos="2057400" algn="l"/>
                <a:tab pos="7772400" algn="r"/>
              </a:tabLst>
              <a:defRPr/>
            </a:pPr>
            <a:r>
              <a:rPr lang="en-US" sz="3200" b="1">
                <a:solidFill>
                  <a:srgbClr val="000000"/>
                </a:solidFill>
                <a:latin typeface="Arial" charset="0"/>
                <a:cs typeface="+mn-cs"/>
              </a:rPr>
              <a:t>                 	=                           = 55.6%.</a:t>
            </a:r>
          </a:p>
        </p:txBody>
      </p:sp>
      <p:sp>
        <p:nvSpPr>
          <p:cNvPr id="36872" name="Rectangle 8"/>
          <p:cNvSpPr>
            <a:spLocks noChangeArrowheads="1"/>
          </p:cNvSpPr>
          <p:nvPr/>
        </p:nvSpPr>
        <p:spPr bwMode="auto">
          <a:xfrm>
            <a:off x="3695700" y="3349625"/>
            <a:ext cx="2817813"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$1,445 + $500</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$3,497</a:t>
            </a:r>
          </a:p>
        </p:txBody>
      </p:sp>
      <p:sp>
        <p:nvSpPr>
          <p:cNvPr id="36873" name="Rectangle 9"/>
          <p:cNvSpPr>
            <a:spLocks noChangeArrowheads="1"/>
          </p:cNvSpPr>
          <p:nvPr/>
        </p:nvSpPr>
        <p:spPr bwMode="auto">
          <a:xfrm>
            <a:off x="3709988" y="4306888"/>
            <a:ext cx="26876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EBIT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Int. expense</a:t>
            </a:r>
          </a:p>
        </p:txBody>
      </p:sp>
      <p:sp>
        <p:nvSpPr>
          <p:cNvPr id="36874" name="Rectangle 10"/>
          <p:cNvSpPr>
            <a:spLocks noChangeArrowheads="1"/>
          </p:cNvSpPr>
          <p:nvPr/>
        </p:nvSpPr>
        <p:spPr bwMode="auto">
          <a:xfrm>
            <a:off x="1147763" y="4514850"/>
            <a:ext cx="5830887"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tabLst>
                <a:tab pos="2057400" algn="l"/>
                <a:tab pos="7772400" algn="r"/>
              </a:tabLst>
              <a:defRPr/>
            </a:pPr>
            <a:r>
              <a:rPr lang="en-US" sz="3200" b="1">
                <a:solidFill>
                  <a:srgbClr val="000000"/>
                </a:solidFill>
                <a:latin typeface="Arial" charset="0"/>
                <a:cs typeface="+mn-cs"/>
              </a:rPr>
              <a:t>           TIE	=</a:t>
            </a:r>
          </a:p>
          <a:p>
            <a:pPr eaLnBrk="0" hangingPunct="0">
              <a:lnSpc>
                <a:spcPct val="70000"/>
              </a:lnSpc>
              <a:tabLst>
                <a:tab pos="2057400" algn="l"/>
                <a:tab pos="7772400" algn="r"/>
              </a:tabLst>
              <a:defRPr/>
            </a:pPr>
            <a:endParaRPr lang="en-US" sz="3200" b="1">
              <a:solidFill>
                <a:srgbClr val="000000"/>
              </a:solidFill>
              <a:latin typeface="Arial" charset="0"/>
              <a:cs typeface="+mn-cs"/>
            </a:endParaRPr>
          </a:p>
          <a:p>
            <a:pPr eaLnBrk="0" hangingPunct="0">
              <a:tabLst>
                <a:tab pos="2057400" algn="l"/>
                <a:tab pos="7772400" algn="r"/>
              </a:tabLst>
              <a:defRPr/>
            </a:pPr>
            <a:r>
              <a:rPr lang="en-US" sz="3200" b="1">
                <a:solidFill>
                  <a:srgbClr val="000000"/>
                </a:solidFill>
                <a:latin typeface="Arial" charset="0"/>
                <a:cs typeface="+mn-cs"/>
              </a:rPr>
              <a:t>                  =               = 5.8x.</a:t>
            </a:r>
          </a:p>
        </p:txBody>
      </p:sp>
      <p:sp>
        <p:nvSpPr>
          <p:cNvPr id="36875" name="Rectangle 11"/>
          <p:cNvSpPr>
            <a:spLocks noChangeArrowheads="1"/>
          </p:cNvSpPr>
          <p:nvPr/>
        </p:nvSpPr>
        <p:spPr bwMode="auto">
          <a:xfrm>
            <a:off x="3703638" y="5292725"/>
            <a:ext cx="143668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$510.6</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$88</a:t>
            </a:r>
          </a:p>
        </p:txBody>
      </p:sp>
      <p:sp>
        <p:nvSpPr>
          <p:cNvPr id="2" name="Title 1"/>
          <p:cNvSpPr>
            <a:spLocks noGrp="1"/>
          </p:cNvSpPr>
          <p:nvPr>
            <p:ph type="title"/>
          </p:nvPr>
        </p:nvSpPr>
        <p:spPr/>
        <p:txBody>
          <a:bodyPr/>
          <a:lstStyle/>
          <a:p>
            <a:pPr>
              <a:defRPr/>
            </a:pPr>
            <a:r>
              <a:rPr lang="en-US" b="1" dirty="0">
                <a:latin typeface="Arial" charset="0"/>
              </a:rPr>
              <a:t>Calculate the debt ratio, TIE, and EBITDA coverage ratios</a:t>
            </a:r>
            <a:endParaRPr lang="en-US" dirty="0"/>
          </a:p>
        </p:txBody>
      </p:sp>
      <p:sp>
        <p:nvSpPr>
          <p:cNvPr id="5" name="Date Placeholder 4"/>
          <p:cNvSpPr>
            <a:spLocks noGrp="1"/>
          </p:cNvSpPr>
          <p:nvPr>
            <p:ph type="dt" sz="quarter" idx="10"/>
          </p:nvPr>
        </p:nvSpPr>
        <p:spPr/>
        <p:txBody>
          <a:bodyPr/>
          <a:lstStyle/>
          <a:p>
            <a:pPr>
              <a:defRPr/>
            </a:pPr>
            <a:fld id="{AFA58F76-5204-42A7-9DB5-BFAFBC53E271}"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6" name="Rectangle 10"/>
          <p:cNvSpPr>
            <a:spLocks noChangeArrowheads="1"/>
          </p:cNvSpPr>
          <p:nvPr/>
        </p:nvSpPr>
        <p:spPr bwMode="auto">
          <a:xfrm>
            <a:off x="609600" y="685800"/>
            <a:ext cx="7924800" cy="2971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96260" name="Rectangle 4"/>
          <p:cNvSpPr>
            <a:spLocks noChangeArrowheads="1"/>
          </p:cNvSpPr>
          <p:nvPr/>
        </p:nvSpPr>
        <p:spPr bwMode="auto">
          <a:xfrm>
            <a:off x="2416175" y="1066800"/>
            <a:ext cx="3941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a:solidFill>
                  <a:srgbClr val="000000"/>
                </a:solidFill>
                <a:latin typeface="Arial" charset="0"/>
                <a:cs typeface="+mn-cs"/>
              </a:rPr>
              <a:t>EBITDA coverage =</a:t>
            </a:r>
          </a:p>
        </p:txBody>
      </p:sp>
      <p:sp>
        <p:nvSpPr>
          <p:cNvPr id="96262" name="Rectangle 6"/>
          <p:cNvSpPr>
            <a:spLocks noChangeArrowheads="1"/>
          </p:cNvSpPr>
          <p:nvPr/>
        </p:nvSpPr>
        <p:spPr bwMode="auto">
          <a:xfrm>
            <a:off x="717550" y="2208213"/>
            <a:ext cx="774065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defRPr/>
            </a:pPr>
            <a:endParaRPr lang="en-US" sz="3200" b="1">
              <a:solidFill>
                <a:srgbClr val="000000"/>
              </a:solidFill>
              <a:latin typeface="Arial" charset="0"/>
              <a:cs typeface="+mn-cs"/>
            </a:endParaRPr>
          </a:p>
          <a:p>
            <a:pPr eaLnBrk="0" hangingPunct="0">
              <a:defRPr/>
            </a:pPr>
            <a:endParaRPr lang="en-US" sz="3200" b="1">
              <a:solidFill>
                <a:srgbClr val="000000"/>
              </a:solidFill>
              <a:latin typeface="Arial" charset="0"/>
              <a:cs typeface="+mn-cs"/>
            </a:endParaRPr>
          </a:p>
          <a:p>
            <a:pPr eaLnBrk="0" hangingPunct="0">
              <a:defRPr/>
            </a:pPr>
            <a:endParaRPr lang="en-US" sz="3200" b="1">
              <a:solidFill>
                <a:srgbClr val="000000"/>
              </a:solidFill>
              <a:latin typeface="Arial" charset="0"/>
              <a:cs typeface="+mn-cs"/>
            </a:endParaRPr>
          </a:p>
          <a:p>
            <a:pPr eaLnBrk="0" hangingPunct="0">
              <a:defRPr/>
            </a:pPr>
            <a:endParaRPr lang="en-US" sz="3200" b="1">
              <a:solidFill>
                <a:srgbClr val="000000"/>
              </a:solidFill>
              <a:latin typeface="Arial" charset="0"/>
              <a:cs typeface="+mn-cs"/>
            </a:endParaRPr>
          </a:p>
          <a:p>
            <a:pPr eaLnBrk="0" hangingPunct="0">
              <a:defRPr/>
            </a:pPr>
            <a:r>
              <a:rPr lang="en-US" sz="3200" b="1">
                <a:solidFill>
                  <a:srgbClr val="000000"/>
                </a:solidFill>
                <a:latin typeface="Arial" charset="0"/>
                <a:cs typeface="+mn-cs"/>
              </a:rPr>
              <a:t>=                                            = 5.2x.</a:t>
            </a:r>
          </a:p>
        </p:txBody>
      </p:sp>
      <p:sp>
        <p:nvSpPr>
          <p:cNvPr id="96263" name="Rectangle 7"/>
          <p:cNvSpPr>
            <a:spLocks noChangeArrowheads="1"/>
          </p:cNvSpPr>
          <p:nvPr/>
        </p:nvSpPr>
        <p:spPr bwMode="auto">
          <a:xfrm>
            <a:off x="908050" y="1828800"/>
            <a:ext cx="732155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120000"/>
              </a:lnSpc>
              <a:defRPr/>
            </a:pPr>
            <a:r>
              <a:rPr lang="en-US" sz="3200" b="1" u="sng">
                <a:solidFill>
                  <a:srgbClr val="000000"/>
                </a:solidFill>
                <a:latin typeface="Arial" charset="0"/>
                <a:cs typeface="+mn-cs"/>
              </a:rPr>
              <a:t> EBITDA + Lease payments (in cash) </a:t>
            </a:r>
            <a:endParaRPr lang="en-US" sz="3200" b="1">
              <a:solidFill>
                <a:srgbClr val="000000"/>
              </a:solidFill>
              <a:latin typeface="Arial" charset="0"/>
              <a:cs typeface="+mn-cs"/>
            </a:endParaRPr>
          </a:p>
          <a:p>
            <a:pPr eaLnBrk="0" hangingPunct="0">
              <a:defRPr/>
            </a:pPr>
            <a:r>
              <a:rPr lang="en-US" sz="3200" b="1">
                <a:solidFill>
                  <a:srgbClr val="000000"/>
                </a:solidFill>
                <a:latin typeface="Arial" charset="0"/>
                <a:cs typeface="+mn-cs"/>
              </a:rPr>
              <a:t> Interest     Lease          Loan</a:t>
            </a:r>
          </a:p>
          <a:p>
            <a:pPr eaLnBrk="0" hangingPunct="0">
              <a:lnSpc>
                <a:spcPct val="85000"/>
              </a:lnSpc>
              <a:defRPr/>
            </a:pPr>
            <a:r>
              <a:rPr lang="en-US" sz="3200" b="1">
                <a:solidFill>
                  <a:srgbClr val="000000"/>
                </a:solidFill>
                <a:latin typeface="Arial" charset="0"/>
                <a:cs typeface="+mn-cs"/>
              </a:rPr>
              <a:t>expense      pmt.      repayments</a:t>
            </a:r>
          </a:p>
        </p:txBody>
      </p:sp>
      <p:sp>
        <p:nvSpPr>
          <p:cNvPr id="96264" name="Rectangle 8"/>
          <p:cNvSpPr>
            <a:spLocks noChangeArrowheads="1"/>
          </p:cNvSpPr>
          <p:nvPr/>
        </p:nvSpPr>
        <p:spPr bwMode="auto">
          <a:xfrm>
            <a:off x="2836863" y="2755900"/>
            <a:ext cx="20145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a:t>
            </a:r>
          </a:p>
        </p:txBody>
      </p:sp>
      <p:sp>
        <p:nvSpPr>
          <p:cNvPr id="96265" name="Rectangle 9"/>
          <p:cNvSpPr>
            <a:spLocks noChangeArrowheads="1"/>
          </p:cNvSpPr>
          <p:nvPr/>
        </p:nvSpPr>
        <p:spPr bwMode="auto">
          <a:xfrm>
            <a:off x="1055688" y="3962400"/>
            <a:ext cx="474027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  $510.6 + $117.0 + $40  </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$88 + $40 + $0</a:t>
            </a:r>
          </a:p>
        </p:txBody>
      </p:sp>
      <p:sp>
        <p:nvSpPr>
          <p:cNvPr id="4" name="Date Placeholder 3"/>
          <p:cNvSpPr>
            <a:spLocks noGrp="1"/>
          </p:cNvSpPr>
          <p:nvPr>
            <p:ph type="dt" sz="quarter" idx="10"/>
          </p:nvPr>
        </p:nvSpPr>
        <p:spPr/>
        <p:txBody>
          <a:bodyPr/>
          <a:lstStyle/>
          <a:p>
            <a:pPr>
              <a:defRPr/>
            </a:pPr>
            <a:fld id="{72F4F3FC-8D51-484B-A4ED-6963E25AB887}"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76313" y="5262563"/>
            <a:ext cx="74771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90000"/>
              </a:lnSpc>
              <a:defRPr/>
            </a:pPr>
            <a:r>
              <a:rPr lang="en-US" sz="3200" b="1">
                <a:solidFill>
                  <a:srgbClr val="000000"/>
                </a:solidFill>
                <a:latin typeface="Arial" charset="0"/>
                <a:cs typeface="+mn-cs"/>
              </a:rPr>
              <a:t>Too much debt, but projected to improve.</a:t>
            </a:r>
          </a:p>
        </p:txBody>
      </p:sp>
      <p:sp>
        <p:nvSpPr>
          <p:cNvPr id="40965" name="Rectangle 5"/>
          <p:cNvSpPr>
            <a:spLocks noChangeArrowheads="1"/>
          </p:cNvSpPr>
          <p:nvPr/>
        </p:nvSpPr>
        <p:spPr bwMode="auto">
          <a:xfrm>
            <a:off x="533400" y="2133600"/>
            <a:ext cx="8001000"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10000"/>
              </a:lnSpc>
              <a:tabLst>
                <a:tab pos="2057400" algn="l"/>
                <a:tab pos="3429000" algn="l"/>
                <a:tab pos="4800600" algn="l"/>
                <a:tab pos="6172200" algn="l"/>
              </a:tabLst>
              <a:defRPr/>
            </a:pPr>
            <a:r>
              <a:rPr lang="en-US" sz="3200" b="1">
                <a:solidFill>
                  <a:srgbClr val="000000"/>
                </a:solidFill>
                <a:latin typeface="Arial" charset="0"/>
                <a:cs typeface="+mn-cs"/>
              </a:rPr>
              <a:t>	2001	2000	1999	  Ind.</a:t>
            </a:r>
          </a:p>
          <a:p>
            <a:pPr eaLnBrk="0" hangingPunct="0">
              <a:lnSpc>
                <a:spcPct val="110000"/>
              </a:lnSpc>
              <a:tabLst>
                <a:tab pos="2057400" algn="l"/>
                <a:tab pos="3429000" algn="l"/>
                <a:tab pos="4800600" algn="l"/>
                <a:tab pos="6172200" algn="l"/>
              </a:tabLst>
              <a:defRPr/>
            </a:pPr>
            <a:r>
              <a:rPr lang="en-US" sz="3200" b="1">
                <a:solidFill>
                  <a:srgbClr val="000000"/>
                </a:solidFill>
                <a:latin typeface="Arial" charset="0"/>
                <a:cs typeface="+mn-cs"/>
              </a:rPr>
              <a:t>D/A	55.6%	95.4%	54.8%	50.0%</a:t>
            </a:r>
          </a:p>
          <a:p>
            <a:pPr eaLnBrk="0" hangingPunct="0">
              <a:lnSpc>
                <a:spcPct val="110000"/>
              </a:lnSpc>
              <a:tabLst>
                <a:tab pos="2057400" algn="l"/>
                <a:tab pos="3429000" algn="l"/>
                <a:tab pos="4800600" algn="l"/>
                <a:tab pos="6172200" algn="l"/>
              </a:tabLst>
              <a:defRPr/>
            </a:pPr>
            <a:r>
              <a:rPr lang="en-US" sz="3200" b="1">
                <a:solidFill>
                  <a:srgbClr val="000000"/>
                </a:solidFill>
                <a:latin typeface="Arial" charset="0"/>
                <a:cs typeface="+mn-cs"/>
              </a:rPr>
              <a:t>TIE	  5.8x	 -3.9x	  3.3x	  6.2x</a:t>
            </a:r>
          </a:p>
          <a:p>
            <a:pPr eaLnBrk="0" hangingPunct="0">
              <a:lnSpc>
                <a:spcPct val="110000"/>
              </a:lnSpc>
              <a:tabLst>
                <a:tab pos="2057400" algn="l"/>
                <a:tab pos="3429000" algn="l"/>
                <a:tab pos="4800600" algn="l"/>
                <a:tab pos="6172200" algn="l"/>
              </a:tabLst>
              <a:defRPr/>
            </a:pPr>
            <a:r>
              <a:rPr lang="en-US" sz="3200" b="1">
                <a:solidFill>
                  <a:srgbClr val="000000"/>
                </a:solidFill>
                <a:latin typeface="Arial" charset="0"/>
                <a:cs typeface="+mn-cs"/>
              </a:rPr>
              <a:t>EBITDA	 </a:t>
            </a:r>
          </a:p>
          <a:p>
            <a:pPr eaLnBrk="0" hangingPunct="0">
              <a:lnSpc>
                <a:spcPct val="70000"/>
              </a:lnSpc>
              <a:tabLst>
                <a:tab pos="2057400" algn="l"/>
                <a:tab pos="3429000" algn="l"/>
                <a:tab pos="4800600" algn="l"/>
                <a:tab pos="6172200" algn="l"/>
              </a:tabLst>
              <a:defRPr/>
            </a:pPr>
            <a:r>
              <a:rPr lang="en-US" sz="3200" b="1">
                <a:solidFill>
                  <a:srgbClr val="000000"/>
                </a:solidFill>
                <a:latin typeface="Arial" charset="0"/>
                <a:cs typeface="+mn-cs"/>
              </a:rPr>
              <a:t>coverage	  5.2x	 -3.3x	  3.6x	  8.0x</a:t>
            </a:r>
          </a:p>
        </p:txBody>
      </p:sp>
      <p:sp>
        <p:nvSpPr>
          <p:cNvPr id="40966" name="Line 6"/>
          <p:cNvSpPr>
            <a:spLocks noChangeShapeType="1"/>
          </p:cNvSpPr>
          <p:nvPr/>
        </p:nvSpPr>
        <p:spPr bwMode="auto">
          <a:xfrm>
            <a:off x="2597150" y="2687638"/>
            <a:ext cx="579120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0967" name="Line 7"/>
          <p:cNvSpPr>
            <a:spLocks noChangeShapeType="1"/>
          </p:cNvSpPr>
          <p:nvPr/>
        </p:nvSpPr>
        <p:spPr bwMode="auto">
          <a:xfrm>
            <a:off x="2597150" y="2687638"/>
            <a:ext cx="0" cy="2112962"/>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 name="Title 1"/>
          <p:cNvSpPr>
            <a:spLocks noGrp="1"/>
          </p:cNvSpPr>
          <p:nvPr>
            <p:ph type="title"/>
          </p:nvPr>
        </p:nvSpPr>
        <p:spPr>
          <a:xfrm>
            <a:off x="381000" y="546100"/>
            <a:ext cx="8382000" cy="1054100"/>
          </a:xfrm>
        </p:spPr>
        <p:txBody>
          <a:bodyPr/>
          <a:lstStyle/>
          <a:p>
            <a:pPr>
              <a:defRPr/>
            </a:pPr>
            <a:r>
              <a:rPr lang="en-US" sz="2800" dirty="0" smtClean="0"/>
              <a:t>How do the debt management ratios compare with industry averages?</a:t>
            </a:r>
            <a:r>
              <a:rPr lang="en-US" dirty="0" smtClean="0"/>
              <a:t/>
            </a:r>
            <a:br>
              <a:rPr lang="en-US" dirty="0" smtClean="0"/>
            </a:br>
            <a:endParaRPr lang="en-US" dirty="0"/>
          </a:p>
        </p:txBody>
      </p:sp>
      <p:sp>
        <p:nvSpPr>
          <p:cNvPr id="5" name="Date Placeholder 4"/>
          <p:cNvSpPr>
            <a:spLocks noGrp="1"/>
          </p:cNvSpPr>
          <p:nvPr>
            <p:ph type="dt" sz="quarter" idx="10"/>
          </p:nvPr>
        </p:nvSpPr>
        <p:spPr/>
        <p:txBody>
          <a:bodyPr/>
          <a:lstStyle/>
          <a:p>
            <a:pPr>
              <a:defRPr/>
            </a:pPr>
            <a:fld id="{CA5041E1-E34C-4ED0-BD9F-622748D02F97}"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193800" y="4849813"/>
            <a:ext cx="7620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90000"/>
              </a:lnSpc>
              <a:defRPr/>
            </a:pPr>
            <a:r>
              <a:rPr lang="en-US" sz="3200" b="1">
                <a:solidFill>
                  <a:srgbClr val="000000"/>
                </a:solidFill>
                <a:latin typeface="Arial" charset="0"/>
                <a:cs typeface="+mn-cs"/>
              </a:rPr>
              <a:t>Very bad in 2000, but projected to </a:t>
            </a:r>
          </a:p>
          <a:p>
            <a:pPr eaLnBrk="0" hangingPunct="0">
              <a:lnSpc>
                <a:spcPct val="90000"/>
              </a:lnSpc>
              <a:defRPr/>
            </a:pPr>
            <a:r>
              <a:rPr lang="en-US" sz="3200" b="1">
                <a:solidFill>
                  <a:srgbClr val="000000"/>
                </a:solidFill>
                <a:latin typeface="Arial" charset="0"/>
                <a:cs typeface="+mn-cs"/>
              </a:rPr>
              <a:t>exceed industry average in 2001.  Looking good.</a:t>
            </a:r>
          </a:p>
        </p:txBody>
      </p:sp>
      <p:sp>
        <p:nvSpPr>
          <p:cNvPr id="43013" name="Rectangle 5"/>
          <p:cNvSpPr>
            <a:spLocks noChangeArrowheads="1"/>
          </p:cNvSpPr>
          <p:nvPr/>
        </p:nvSpPr>
        <p:spPr bwMode="auto">
          <a:xfrm>
            <a:off x="1193800" y="3160713"/>
            <a:ext cx="6973888"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10000"/>
              </a:lnSpc>
              <a:tabLst>
                <a:tab pos="1370013" algn="l"/>
                <a:tab pos="2973388" algn="l"/>
                <a:tab pos="4576763" algn="l"/>
                <a:tab pos="6110288" algn="l"/>
              </a:tabLst>
              <a:defRPr/>
            </a:pPr>
            <a:r>
              <a:rPr lang="en-US" sz="3200" b="1">
                <a:solidFill>
                  <a:srgbClr val="000000"/>
                </a:solidFill>
                <a:latin typeface="Arial" charset="0"/>
                <a:cs typeface="+mn-cs"/>
              </a:rPr>
              <a:t>	2001	2000	1999  Ind.</a:t>
            </a:r>
          </a:p>
          <a:p>
            <a:pPr eaLnBrk="0" hangingPunct="0">
              <a:lnSpc>
                <a:spcPct val="110000"/>
              </a:lnSpc>
              <a:tabLst>
                <a:tab pos="1370013" algn="l"/>
                <a:tab pos="2973388" algn="l"/>
                <a:tab pos="4576763" algn="l"/>
                <a:tab pos="6110288" algn="l"/>
              </a:tabLst>
              <a:defRPr/>
            </a:pPr>
            <a:r>
              <a:rPr lang="en-US" sz="3200" b="1">
                <a:solidFill>
                  <a:srgbClr val="000000"/>
                </a:solidFill>
                <a:latin typeface="Arial" charset="0"/>
                <a:cs typeface="+mn-cs"/>
              </a:rPr>
              <a:t>P.M.	3.6%	-8.9%	2.6%  3.5%</a:t>
            </a:r>
          </a:p>
        </p:txBody>
      </p:sp>
      <p:sp>
        <p:nvSpPr>
          <p:cNvPr id="43014" name="Line 6"/>
          <p:cNvSpPr>
            <a:spLocks noChangeShapeType="1"/>
          </p:cNvSpPr>
          <p:nvPr/>
        </p:nvSpPr>
        <p:spPr bwMode="auto">
          <a:xfrm>
            <a:off x="2239963" y="3714750"/>
            <a:ext cx="5761037"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3015" name="Line 7"/>
          <p:cNvSpPr>
            <a:spLocks noChangeShapeType="1"/>
          </p:cNvSpPr>
          <p:nvPr/>
        </p:nvSpPr>
        <p:spPr bwMode="auto">
          <a:xfrm>
            <a:off x="2244725" y="3709988"/>
            <a:ext cx="0" cy="617537"/>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nvGrpSpPr>
          <p:cNvPr id="79878" name="Group 11"/>
          <p:cNvGrpSpPr>
            <a:grpSpLocks/>
          </p:cNvGrpSpPr>
          <p:nvPr/>
        </p:nvGrpSpPr>
        <p:grpSpPr bwMode="auto">
          <a:xfrm>
            <a:off x="1193800" y="1773238"/>
            <a:ext cx="6045200" cy="1003300"/>
            <a:chOff x="752" y="1117"/>
            <a:chExt cx="3808" cy="632"/>
          </a:xfrm>
        </p:grpSpPr>
        <p:sp>
          <p:nvSpPr>
            <p:cNvPr id="43016" name="Rectangle 8"/>
            <p:cNvSpPr>
              <a:spLocks noChangeArrowheads="1"/>
            </p:cNvSpPr>
            <p:nvPr/>
          </p:nvSpPr>
          <p:spPr bwMode="auto">
            <a:xfrm>
              <a:off x="752" y="1256"/>
              <a:ext cx="38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P.M. =             =              = 3.6%.</a:t>
              </a:r>
            </a:p>
          </p:txBody>
        </p:sp>
        <p:sp>
          <p:nvSpPr>
            <p:cNvPr id="43017" name="Rectangle 9"/>
            <p:cNvSpPr>
              <a:spLocks noChangeArrowheads="1"/>
            </p:cNvSpPr>
            <p:nvPr/>
          </p:nvSpPr>
          <p:spPr bwMode="auto">
            <a:xfrm>
              <a:off x="1603" y="1117"/>
              <a:ext cx="799"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NI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Sales</a:t>
              </a:r>
            </a:p>
          </p:txBody>
        </p:sp>
        <p:sp>
          <p:nvSpPr>
            <p:cNvPr id="43018" name="Rectangle 10"/>
            <p:cNvSpPr>
              <a:spLocks noChangeArrowheads="1"/>
            </p:cNvSpPr>
            <p:nvPr/>
          </p:nvSpPr>
          <p:spPr bwMode="auto">
            <a:xfrm>
              <a:off x="2691" y="1117"/>
              <a:ext cx="90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$253.6</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$7,036</a:t>
              </a:r>
            </a:p>
          </p:txBody>
        </p:sp>
      </p:grpSp>
      <p:sp>
        <p:nvSpPr>
          <p:cNvPr id="2" name="Title 1"/>
          <p:cNvSpPr>
            <a:spLocks noGrp="1"/>
          </p:cNvSpPr>
          <p:nvPr>
            <p:ph type="title"/>
          </p:nvPr>
        </p:nvSpPr>
        <p:spPr/>
        <p:txBody>
          <a:bodyPr/>
          <a:lstStyle/>
          <a:p>
            <a:pPr>
              <a:defRPr/>
            </a:pPr>
            <a:r>
              <a:rPr lang="en-US" dirty="0" smtClean="0"/>
              <a:t>Profit margin vs. industry average?</a:t>
            </a:r>
            <a:endParaRPr lang="en-US" dirty="0"/>
          </a:p>
        </p:txBody>
      </p:sp>
      <p:sp>
        <p:nvSpPr>
          <p:cNvPr id="5" name="Date Placeholder 4"/>
          <p:cNvSpPr>
            <a:spLocks noGrp="1"/>
          </p:cNvSpPr>
          <p:nvPr>
            <p:ph type="dt" sz="quarter" idx="10"/>
          </p:nvPr>
        </p:nvSpPr>
        <p:spPr/>
        <p:txBody>
          <a:bodyPr/>
          <a:lstStyle/>
          <a:p>
            <a:pPr>
              <a:defRPr/>
            </a:pPr>
            <a:fld id="{A1295E84-BB9D-456B-AF9E-BD32F9BFFF7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ChangeArrowheads="1"/>
          </p:cNvSpPr>
          <p:nvPr/>
        </p:nvSpPr>
        <p:spPr bwMode="auto">
          <a:xfrm>
            <a:off x="1676400" y="2514600"/>
            <a:ext cx="57912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5059" name="Rectangle 3"/>
          <p:cNvSpPr>
            <a:spLocks noGrp="1" noChangeArrowheads="1"/>
          </p:cNvSpPr>
          <p:nvPr>
            <p:ph idx="1"/>
          </p:nvPr>
        </p:nvSpPr>
        <p:spPr/>
        <p:txBody>
          <a:bodyPr/>
          <a:lstStyle/>
          <a:p>
            <a:pPr>
              <a:lnSpc>
                <a:spcPct val="90000"/>
              </a:lnSpc>
              <a:tabLst>
                <a:tab pos="1023938" algn="l"/>
              </a:tabLst>
              <a:defRPr/>
            </a:pPr>
            <a:r>
              <a:rPr lang="en-US" sz="3200" b="1" dirty="0" smtClean="0"/>
              <a:t>BEP= Basic Earning Power</a:t>
            </a:r>
            <a:endParaRPr lang="en-US" sz="3200" b="1" dirty="0"/>
          </a:p>
          <a:p>
            <a:pPr marL="44450" indent="0">
              <a:lnSpc>
                <a:spcPct val="90000"/>
              </a:lnSpc>
              <a:buFont typeface="Wingdings 2" pitchFamily="18" charset="2"/>
              <a:buNone/>
              <a:tabLst>
                <a:tab pos="1023938" algn="l"/>
              </a:tabLst>
              <a:defRPr/>
            </a:pPr>
            <a:r>
              <a:rPr lang="en-US" dirty="0" smtClean="0"/>
              <a:t>                                             </a:t>
            </a:r>
            <a:endParaRPr lang="en-US" dirty="0"/>
          </a:p>
        </p:txBody>
      </p:sp>
      <p:sp>
        <p:nvSpPr>
          <p:cNvPr id="3" name="Title 2"/>
          <p:cNvSpPr>
            <a:spLocks noGrp="1"/>
          </p:cNvSpPr>
          <p:nvPr>
            <p:ph type="title"/>
          </p:nvPr>
        </p:nvSpPr>
        <p:spPr/>
        <p:txBody>
          <a:bodyPr/>
          <a:lstStyle/>
          <a:p>
            <a:pPr>
              <a:defRPr/>
            </a:pPr>
            <a:r>
              <a:rPr lang="en-US" dirty="0" smtClean="0"/>
              <a:t>BEP vs. Industry Average?</a:t>
            </a:r>
            <a:endParaRPr lang="en-US" dirty="0"/>
          </a:p>
        </p:txBody>
      </p:sp>
      <p:sp>
        <p:nvSpPr>
          <p:cNvPr id="45062" name="Rectangle 6"/>
          <p:cNvSpPr>
            <a:spLocks noChangeArrowheads="1"/>
          </p:cNvSpPr>
          <p:nvPr/>
        </p:nvSpPr>
        <p:spPr bwMode="auto">
          <a:xfrm>
            <a:off x="4027488" y="2535238"/>
            <a:ext cx="2690812"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EBIT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Total assets</a:t>
            </a:r>
          </a:p>
        </p:txBody>
      </p:sp>
      <p:sp>
        <p:nvSpPr>
          <p:cNvPr id="45063" name="Rectangle 7"/>
          <p:cNvSpPr>
            <a:spLocks noChangeArrowheads="1"/>
          </p:cNvSpPr>
          <p:nvPr/>
        </p:nvSpPr>
        <p:spPr bwMode="auto">
          <a:xfrm>
            <a:off x="3979863" y="3806825"/>
            <a:ext cx="166528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 $510.6 </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$3,497</a:t>
            </a:r>
          </a:p>
        </p:txBody>
      </p:sp>
      <p:sp>
        <p:nvSpPr>
          <p:cNvPr id="10" name="Rectangle 7"/>
          <p:cNvSpPr>
            <a:spLocks noChangeArrowheads="1"/>
          </p:cNvSpPr>
          <p:nvPr/>
        </p:nvSpPr>
        <p:spPr bwMode="auto">
          <a:xfrm>
            <a:off x="5503863" y="3810000"/>
            <a:ext cx="1817687"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dirty="0">
                <a:solidFill>
                  <a:srgbClr val="000000"/>
                </a:solidFill>
                <a:latin typeface="Arial" charset="0"/>
                <a:cs typeface="+mn-cs"/>
              </a:rPr>
              <a:t> = 14.6%</a:t>
            </a:r>
          </a:p>
        </p:txBody>
      </p:sp>
      <p:sp>
        <p:nvSpPr>
          <p:cNvPr id="5" name="Date Placeholder 4"/>
          <p:cNvSpPr>
            <a:spLocks noGrp="1"/>
          </p:cNvSpPr>
          <p:nvPr>
            <p:ph type="dt" sz="quarter" idx="10"/>
          </p:nvPr>
        </p:nvSpPr>
        <p:spPr/>
        <p:txBody>
          <a:bodyPr/>
          <a:lstStyle/>
          <a:p>
            <a:pPr>
              <a:defRPr/>
            </a:pPr>
            <a:fld id="{31597DAB-CB52-4D6F-B89C-EC655E067F94}"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p:txBody>
          <a:bodyPr>
            <a:normAutofit lnSpcReduction="10000"/>
          </a:bodyPr>
          <a:lstStyle/>
          <a:p>
            <a:pPr>
              <a:lnSpc>
                <a:spcPct val="90000"/>
              </a:lnSpc>
              <a:defRPr/>
            </a:pPr>
            <a:endParaRPr lang="en-US" dirty="0" smtClean="0"/>
          </a:p>
          <a:p>
            <a:pPr>
              <a:lnSpc>
                <a:spcPct val="90000"/>
              </a:lnSpc>
              <a:defRPr/>
            </a:pPr>
            <a:endParaRPr lang="en-US" dirty="0"/>
          </a:p>
          <a:p>
            <a:pPr>
              <a:lnSpc>
                <a:spcPct val="90000"/>
              </a:lnSpc>
              <a:defRPr/>
            </a:pPr>
            <a:endParaRPr lang="en-US" dirty="0" smtClean="0"/>
          </a:p>
          <a:p>
            <a:pPr>
              <a:lnSpc>
                <a:spcPct val="90000"/>
              </a:lnSpc>
              <a:defRPr/>
            </a:pPr>
            <a:endParaRPr lang="en-US" dirty="0"/>
          </a:p>
          <a:p>
            <a:pPr>
              <a:lnSpc>
                <a:spcPct val="90000"/>
              </a:lnSpc>
              <a:defRPr/>
            </a:pPr>
            <a:endParaRPr lang="en-US" dirty="0" smtClean="0"/>
          </a:p>
          <a:p>
            <a:pPr>
              <a:lnSpc>
                <a:spcPct val="90000"/>
              </a:lnSpc>
              <a:defRPr/>
            </a:pPr>
            <a:endParaRPr lang="en-US" dirty="0"/>
          </a:p>
          <a:p>
            <a:pPr>
              <a:lnSpc>
                <a:spcPct val="90000"/>
              </a:lnSpc>
              <a:defRPr/>
            </a:pPr>
            <a:r>
              <a:rPr lang="en-US" sz="3200" dirty="0" smtClean="0"/>
              <a:t>BEP </a:t>
            </a:r>
            <a:r>
              <a:rPr lang="en-US" sz="3200" dirty="0"/>
              <a:t>removes effect of taxes and financial leverage.  Useful for comparison.</a:t>
            </a:r>
          </a:p>
          <a:p>
            <a:pPr>
              <a:lnSpc>
                <a:spcPct val="90000"/>
              </a:lnSpc>
              <a:defRPr/>
            </a:pPr>
            <a:r>
              <a:rPr lang="en-US" sz="3200" dirty="0"/>
              <a:t>Projected to be below average.</a:t>
            </a:r>
          </a:p>
          <a:p>
            <a:pPr>
              <a:lnSpc>
                <a:spcPct val="90000"/>
              </a:lnSpc>
              <a:defRPr/>
            </a:pPr>
            <a:r>
              <a:rPr lang="en-US" sz="3200" dirty="0"/>
              <a:t>Room for improvement.</a:t>
            </a:r>
          </a:p>
        </p:txBody>
      </p:sp>
      <p:sp>
        <p:nvSpPr>
          <p:cNvPr id="2" name="Title 1"/>
          <p:cNvSpPr>
            <a:spLocks noGrp="1"/>
          </p:cNvSpPr>
          <p:nvPr>
            <p:ph type="title"/>
          </p:nvPr>
        </p:nvSpPr>
        <p:spPr/>
        <p:txBody>
          <a:bodyPr/>
          <a:lstStyle/>
          <a:p>
            <a:pPr>
              <a:defRPr/>
            </a:pPr>
            <a:r>
              <a:rPr lang="en-US" dirty="0" smtClean="0"/>
              <a:t>BEP vs. Industry Average?</a:t>
            </a:r>
            <a:endParaRPr lang="en-US" dirty="0"/>
          </a:p>
        </p:txBody>
      </p:sp>
      <p:sp>
        <p:nvSpPr>
          <p:cNvPr id="47107" name="Rectangle 3"/>
          <p:cNvSpPr>
            <a:spLocks noChangeArrowheads="1"/>
          </p:cNvSpPr>
          <p:nvPr/>
        </p:nvSpPr>
        <p:spPr bwMode="auto">
          <a:xfrm>
            <a:off x="838200" y="2263775"/>
            <a:ext cx="75104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10000"/>
              </a:lnSpc>
              <a:tabLst>
                <a:tab pos="1370013" algn="l"/>
                <a:tab pos="2973388" algn="l"/>
                <a:tab pos="4576763" algn="l"/>
                <a:tab pos="6172200" algn="l"/>
              </a:tabLst>
              <a:defRPr/>
            </a:pPr>
            <a:r>
              <a:rPr lang="en-US" sz="3200" b="1" dirty="0">
                <a:solidFill>
                  <a:srgbClr val="000000"/>
                </a:solidFill>
                <a:latin typeface="Arial" charset="0"/>
                <a:cs typeface="+mn-cs"/>
              </a:rPr>
              <a:t>	2001	2000	1999	Ind.</a:t>
            </a:r>
          </a:p>
          <a:p>
            <a:pPr eaLnBrk="0" hangingPunct="0">
              <a:lnSpc>
                <a:spcPct val="110000"/>
              </a:lnSpc>
              <a:tabLst>
                <a:tab pos="1370013" algn="l"/>
                <a:tab pos="2973388" algn="l"/>
                <a:tab pos="4576763" algn="l"/>
                <a:tab pos="6172200" algn="l"/>
              </a:tabLst>
              <a:defRPr/>
            </a:pPr>
            <a:r>
              <a:rPr lang="en-US" sz="3200" b="1" dirty="0">
                <a:solidFill>
                  <a:srgbClr val="000000"/>
                </a:solidFill>
                <a:latin typeface="Arial" charset="0"/>
                <a:cs typeface="+mn-cs"/>
              </a:rPr>
              <a:t>BEP	14.6%	-24.1%	14.2%	19.1%</a:t>
            </a:r>
          </a:p>
        </p:txBody>
      </p:sp>
      <p:sp>
        <p:nvSpPr>
          <p:cNvPr id="47108" name="Line 4"/>
          <p:cNvSpPr>
            <a:spLocks noChangeShapeType="1"/>
          </p:cNvSpPr>
          <p:nvPr/>
        </p:nvSpPr>
        <p:spPr bwMode="auto">
          <a:xfrm>
            <a:off x="1916113" y="1919288"/>
            <a:ext cx="6313487"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7109" name="Line 5"/>
          <p:cNvSpPr>
            <a:spLocks noChangeShapeType="1"/>
          </p:cNvSpPr>
          <p:nvPr/>
        </p:nvSpPr>
        <p:spPr bwMode="auto">
          <a:xfrm>
            <a:off x="1905000" y="1897063"/>
            <a:ext cx="0" cy="617537"/>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5" name="Date Placeholder 4"/>
          <p:cNvSpPr>
            <a:spLocks noGrp="1"/>
          </p:cNvSpPr>
          <p:nvPr>
            <p:ph type="dt" sz="quarter" idx="10"/>
          </p:nvPr>
        </p:nvSpPr>
        <p:spPr/>
        <p:txBody>
          <a:bodyPr/>
          <a:lstStyle/>
          <a:p>
            <a:pPr>
              <a:defRPr/>
            </a:pPr>
            <a:fld id="{13D76D4A-F882-4EC7-A948-E1BD86F63F53}"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Rectangle 8"/>
          <p:cNvSpPr>
            <a:spLocks noChangeArrowheads="1"/>
          </p:cNvSpPr>
          <p:nvPr/>
        </p:nvSpPr>
        <p:spPr bwMode="auto">
          <a:xfrm>
            <a:off x="1676400" y="2514600"/>
            <a:ext cx="5791200" cy="9906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9155" name="Rectangle 3"/>
          <p:cNvSpPr>
            <a:spLocks noChangeArrowheads="1"/>
          </p:cNvSpPr>
          <p:nvPr/>
        </p:nvSpPr>
        <p:spPr bwMode="auto">
          <a:xfrm>
            <a:off x="685800" y="7620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defRPr/>
            </a:pPr>
            <a:endParaRPr lang="en-US" sz="3200" b="1" dirty="0">
              <a:solidFill>
                <a:srgbClr val="00279F"/>
              </a:solidFill>
              <a:latin typeface="Arial" charset="0"/>
              <a:cs typeface="+mn-cs"/>
            </a:endParaRPr>
          </a:p>
        </p:txBody>
      </p:sp>
      <p:sp>
        <p:nvSpPr>
          <p:cNvPr id="49157" name="Rectangle 5"/>
          <p:cNvSpPr>
            <a:spLocks noGrp="1" noChangeArrowheads="1"/>
          </p:cNvSpPr>
          <p:nvPr>
            <p:ph idx="1"/>
          </p:nvPr>
        </p:nvSpPr>
        <p:spPr/>
        <p:txBody>
          <a:bodyPr/>
          <a:lstStyle/>
          <a:p>
            <a:pPr>
              <a:lnSpc>
                <a:spcPct val="90000"/>
              </a:lnSpc>
              <a:tabLst>
                <a:tab pos="1023938" algn="l"/>
              </a:tabLst>
              <a:defRPr/>
            </a:pPr>
            <a:r>
              <a:rPr lang="en-US" sz="3600" dirty="0" smtClean="0"/>
              <a:t>ROA </a:t>
            </a:r>
            <a:endParaRPr lang="en-US" dirty="0"/>
          </a:p>
          <a:p>
            <a:pPr marL="44450" indent="0">
              <a:lnSpc>
                <a:spcPct val="90000"/>
              </a:lnSpc>
              <a:buFont typeface="Wingdings 2" pitchFamily="18" charset="2"/>
              <a:buNone/>
              <a:tabLst>
                <a:tab pos="1023938" algn="l"/>
              </a:tabLst>
              <a:defRPr/>
            </a:pPr>
            <a:r>
              <a:rPr lang="en-US" dirty="0"/>
              <a:t>	</a:t>
            </a:r>
          </a:p>
        </p:txBody>
      </p:sp>
      <p:sp>
        <p:nvSpPr>
          <p:cNvPr id="2" name="Title 1"/>
          <p:cNvSpPr>
            <a:spLocks noGrp="1"/>
          </p:cNvSpPr>
          <p:nvPr>
            <p:ph type="title"/>
          </p:nvPr>
        </p:nvSpPr>
        <p:spPr>
          <a:xfrm>
            <a:off x="304800" y="304800"/>
            <a:ext cx="8382000" cy="990600"/>
          </a:xfrm>
        </p:spPr>
        <p:txBody>
          <a:bodyPr/>
          <a:lstStyle/>
          <a:p>
            <a:pPr>
              <a:defRPr/>
            </a:pPr>
            <a:r>
              <a:rPr lang="en-US" dirty="0" smtClean="0"/>
              <a:t>Return on Assets</a:t>
            </a:r>
            <a:endParaRPr lang="en-US" dirty="0"/>
          </a:p>
        </p:txBody>
      </p:sp>
      <p:sp>
        <p:nvSpPr>
          <p:cNvPr id="49158" name="Rectangle 6"/>
          <p:cNvSpPr>
            <a:spLocks noChangeArrowheads="1"/>
          </p:cNvSpPr>
          <p:nvPr/>
        </p:nvSpPr>
        <p:spPr bwMode="auto">
          <a:xfrm>
            <a:off x="4022725" y="2535238"/>
            <a:ext cx="26003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 Net income </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Total assets</a:t>
            </a:r>
          </a:p>
        </p:txBody>
      </p:sp>
      <p:sp>
        <p:nvSpPr>
          <p:cNvPr id="49159" name="Rectangle 7"/>
          <p:cNvSpPr>
            <a:spLocks noChangeArrowheads="1"/>
          </p:cNvSpPr>
          <p:nvPr/>
        </p:nvSpPr>
        <p:spPr bwMode="auto">
          <a:xfrm>
            <a:off x="4016375" y="3749675"/>
            <a:ext cx="166528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 $253.6 </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$3,497</a:t>
            </a:r>
          </a:p>
        </p:txBody>
      </p:sp>
      <p:sp>
        <p:nvSpPr>
          <p:cNvPr id="9" name="Rectangle 7"/>
          <p:cNvSpPr>
            <a:spLocks noChangeArrowheads="1"/>
          </p:cNvSpPr>
          <p:nvPr/>
        </p:nvSpPr>
        <p:spPr bwMode="auto">
          <a:xfrm>
            <a:off x="5380038" y="3962400"/>
            <a:ext cx="15875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dirty="0">
                <a:solidFill>
                  <a:srgbClr val="000000"/>
                </a:solidFill>
                <a:latin typeface="Arial" charset="0"/>
                <a:cs typeface="+mn-cs"/>
              </a:rPr>
              <a:t> = 7.3%</a:t>
            </a:r>
          </a:p>
        </p:txBody>
      </p:sp>
      <p:sp>
        <p:nvSpPr>
          <p:cNvPr id="5" name="Date Placeholder 4"/>
          <p:cNvSpPr>
            <a:spLocks noGrp="1"/>
          </p:cNvSpPr>
          <p:nvPr>
            <p:ph type="dt" sz="quarter" idx="10"/>
          </p:nvPr>
        </p:nvSpPr>
        <p:spPr/>
        <p:txBody>
          <a:bodyPr/>
          <a:lstStyle/>
          <a:p>
            <a:pPr>
              <a:defRPr/>
            </a:pPr>
            <a:fld id="{7ECF2A2C-DE72-4997-8F2E-458CA4B364E5}" type="datetime1">
              <a:rPr lang="en-US"/>
              <a:pPr>
                <a:defRPr/>
              </a:pPr>
              <a:t>2/17/2015</a:t>
            </a:fld>
            <a:endParaRPr lang="en-US" dirty="0"/>
          </a:p>
        </p:txBody>
      </p:sp>
    </p:spTree>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1" name="Rectangle 11"/>
          <p:cNvSpPr>
            <a:spLocks noChangeArrowheads="1"/>
          </p:cNvSpPr>
          <p:nvPr/>
        </p:nvSpPr>
        <p:spPr bwMode="auto">
          <a:xfrm>
            <a:off x="1905000" y="1143000"/>
            <a:ext cx="53340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51203" name="Rectangle 3"/>
          <p:cNvSpPr>
            <a:spLocks noChangeArrowheads="1"/>
          </p:cNvSpPr>
          <p:nvPr/>
        </p:nvSpPr>
        <p:spPr bwMode="auto">
          <a:xfrm>
            <a:off x="2190750" y="1428750"/>
            <a:ext cx="50053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hangingPunct="0">
              <a:spcBef>
                <a:spcPct val="20000"/>
              </a:spcBef>
              <a:tabLst>
                <a:tab pos="1023938" algn="l"/>
              </a:tabLst>
              <a:defRPr/>
            </a:pPr>
            <a:r>
              <a:rPr lang="en-US" sz="3200" b="1">
                <a:solidFill>
                  <a:srgbClr val="000000"/>
                </a:solidFill>
                <a:latin typeface="Arial" charset="0"/>
                <a:cs typeface="+mn-cs"/>
              </a:rPr>
              <a:t>ROE	=</a:t>
            </a:r>
          </a:p>
          <a:p>
            <a:pPr eaLnBrk="0" hangingPunct="0">
              <a:spcBef>
                <a:spcPct val="20000"/>
              </a:spcBef>
              <a:tabLst>
                <a:tab pos="1023938" algn="l"/>
              </a:tabLst>
              <a:defRPr/>
            </a:pPr>
            <a:endParaRPr lang="en-US" sz="3200" b="1">
              <a:solidFill>
                <a:srgbClr val="000000"/>
              </a:solidFill>
              <a:latin typeface="Arial" charset="0"/>
              <a:cs typeface="+mn-cs"/>
            </a:endParaRPr>
          </a:p>
          <a:p>
            <a:pPr eaLnBrk="0" hangingPunct="0">
              <a:spcBef>
                <a:spcPct val="20000"/>
              </a:spcBef>
              <a:tabLst>
                <a:tab pos="1023938" algn="l"/>
              </a:tabLst>
              <a:defRPr/>
            </a:pPr>
            <a:r>
              <a:rPr lang="en-US" sz="3200" b="1">
                <a:solidFill>
                  <a:srgbClr val="000000"/>
                </a:solidFill>
                <a:latin typeface="Arial" charset="0"/>
                <a:cs typeface="+mn-cs"/>
              </a:rPr>
              <a:t>	=                = 16.3%.</a:t>
            </a:r>
          </a:p>
        </p:txBody>
      </p:sp>
      <p:sp>
        <p:nvSpPr>
          <p:cNvPr id="51204" name="Rectangle 4"/>
          <p:cNvSpPr>
            <a:spLocks noChangeArrowheads="1"/>
          </p:cNvSpPr>
          <p:nvPr/>
        </p:nvSpPr>
        <p:spPr bwMode="auto">
          <a:xfrm>
            <a:off x="3621088" y="1196975"/>
            <a:ext cx="3273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Net income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Common equity</a:t>
            </a:r>
          </a:p>
        </p:txBody>
      </p:sp>
      <p:sp>
        <p:nvSpPr>
          <p:cNvPr id="51205" name="Rectangle 5"/>
          <p:cNvSpPr>
            <a:spLocks noChangeArrowheads="1"/>
          </p:cNvSpPr>
          <p:nvPr/>
        </p:nvSpPr>
        <p:spPr bwMode="auto">
          <a:xfrm>
            <a:off x="3616325" y="2411413"/>
            <a:ext cx="166528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 $253.6 </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$1,552</a:t>
            </a:r>
          </a:p>
        </p:txBody>
      </p:sp>
      <p:sp>
        <p:nvSpPr>
          <p:cNvPr id="51207" name="Rectangle 7"/>
          <p:cNvSpPr>
            <a:spLocks noChangeArrowheads="1"/>
          </p:cNvSpPr>
          <p:nvPr/>
        </p:nvSpPr>
        <p:spPr bwMode="auto">
          <a:xfrm>
            <a:off x="852488" y="3803650"/>
            <a:ext cx="7450137"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10000"/>
              </a:lnSpc>
              <a:tabLst>
                <a:tab pos="1370013" algn="l"/>
                <a:tab pos="2857500" algn="l"/>
                <a:tab pos="4576763" algn="l"/>
                <a:tab pos="6110288" algn="l"/>
              </a:tabLst>
              <a:defRPr/>
            </a:pPr>
            <a:r>
              <a:rPr lang="en-US" sz="3200" b="1">
                <a:solidFill>
                  <a:srgbClr val="000000"/>
                </a:solidFill>
                <a:latin typeface="Arial" charset="0"/>
                <a:cs typeface="+mn-cs"/>
              </a:rPr>
              <a:t>	2001	  2000	1999	Ind.</a:t>
            </a:r>
          </a:p>
          <a:p>
            <a:pPr eaLnBrk="0" hangingPunct="0">
              <a:lnSpc>
                <a:spcPct val="110000"/>
              </a:lnSpc>
              <a:tabLst>
                <a:tab pos="1370013" algn="l"/>
                <a:tab pos="2857500" algn="l"/>
                <a:tab pos="4576763" algn="l"/>
                <a:tab pos="6110288" algn="l"/>
              </a:tabLst>
              <a:defRPr/>
            </a:pPr>
            <a:r>
              <a:rPr lang="en-US" sz="3200" b="1">
                <a:solidFill>
                  <a:srgbClr val="000000"/>
                </a:solidFill>
                <a:latin typeface="Arial" charset="0"/>
                <a:cs typeface="+mn-cs"/>
              </a:rPr>
              <a:t>ROA	  7.3%	  -18.1%	  6.0%	  9.1%</a:t>
            </a:r>
          </a:p>
          <a:p>
            <a:pPr eaLnBrk="0" hangingPunct="0">
              <a:lnSpc>
                <a:spcPct val="110000"/>
              </a:lnSpc>
              <a:tabLst>
                <a:tab pos="1370013" algn="l"/>
                <a:tab pos="2857500" algn="l"/>
                <a:tab pos="4576763" algn="l"/>
                <a:tab pos="6110288" algn="l"/>
              </a:tabLst>
              <a:defRPr/>
            </a:pPr>
            <a:r>
              <a:rPr lang="en-US" sz="3200" b="1">
                <a:solidFill>
                  <a:srgbClr val="000000"/>
                </a:solidFill>
                <a:latin typeface="Arial" charset="0"/>
                <a:cs typeface="+mn-cs"/>
              </a:rPr>
              <a:t>ROE	16.3%	-391.4%	13.3%	18.2%</a:t>
            </a:r>
          </a:p>
        </p:txBody>
      </p:sp>
      <p:sp>
        <p:nvSpPr>
          <p:cNvPr id="51208" name="Line 8"/>
          <p:cNvSpPr>
            <a:spLocks noChangeShapeType="1"/>
          </p:cNvSpPr>
          <p:nvPr/>
        </p:nvSpPr>
        <p:spPr bwMode="auto">
          <a:xfrm>
            <a:off x="2089150" y="4357688"/>
            <a:ext cx="6216650"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51209" name="Line 9"/>
          <p:cNvSpPr>
            <a:spLocks noChangeShapeType="1"/>
          </p:cNvSpPr>
          <p:nvPr/>
        </p:nvSpPr>
        <p:spPr bwMode="auto">
          <a:xfrm>
            <a:off x="2111375" y="4368800"/>
            <a:ext cx="0" cy="1117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51210" name="Rectangle 10"/>
          <p:cNvSpPr>
            <a:spLocks noChangeArrowheads="1"/>
          </p:cNvSpPr>
          <p:nvPr/>
        </p:nvSpPr>
        <p:spPr bwMode="auto">
          <a:xfrm>
            <a:off x="852488" y="5689600"/>
            <a:ext cx="6958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Both below average but improving.</a:t>
            </a:r>
          </a:p>
        </p:txBody>
      </p:sp>
      <p:sp>
        <p:nvSpPr>
          <p:cNvPr id="4" name="Date Placeholder 3"/>
          <p:cNvSpPr>
            <a:spLocks noGrp="1"/>
          </p:cNvSpPr>
          <p:nvPr>
            <p:ph type="dt" sz="quarter" idx="10"/>
          </p:nvPr>
        </p:nvSpPr>
        <p:spPr/>
        <p:txBody>
          <a:bodyPr/>
          <a:lstStyle/>
          <a:p>
            <a:pPr>
              <a:defRPr/>
            </a:pPr>
            <a:fld id="{BBC495C5-0335-40E9-BF6E-D7AEE80A1B8B}"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p:txBody>
          <a:bodyPr/>
          <a:lstStyle/>
          <a:p>
            <a:pPr>
              <a:lnSpc>
                <a:spcPct val="90000"/>
              </a:lnSpc>
              <a:defRPr/>
            </a:pPr>
            <a:r>
              <a:rPr lang="en-US" sz="3200" dirty="0"/>
              <a:t>ROA is lowered by debt--interest lowers NI, which also lowers ROA =  NI/Assets.</a:t>
            </a:r>
          </a:p>
          <a:p>
            <a:pPr>
              <a:lnSpc>
                <a:spcPct val="90000"/>
              </a:lnSpc>
              <a:defRPr/>
            </a:pPr>
            <a:r>
              <a:rPr lang="en-US" sz="3200" dirty="0"/>
              <a:t>But use of debt lowers equity, hence could raise ROE = NI/Equity.</a:t>
            </a:r>
          </a:p>
        </p:txBody>
      </p:sp>
      <p:sp>
        <p:nvSpPr>
          <p:cNvPr id="2" name="Title 1"/>
          <p:cNvSpPr>
            <a:spLocks noGrp="1"/>
          </p:cNvSpPr>
          <p:nvPr>
            <p:ph type="title"/>
          </p:nvPr>
        </p:nvSpPr>
        <p:spPr/>
        <p:txBody>
          <a:bodyPr/>
          <a:lstStyle/>
          <a:p>
            <a:pPr>
              <a:defRPr/>
            </a:pPr>
            <a:r>
              <a:rPr lang="en-US" dirty="0" smtClean="0"/>
              <a:t>Effects of Debt on ROA and ROE</a:t>
            </a:r>
            <a:endParaRPr lang="en-US" dirty="0"/>
          </a:p>
        </p:txBody>
      </p:sp>
      <p:sp>
        <p:nvSpPr>
          <p:cNvPr id="5" name="Date Placeholder 4"/>
          <p:cNvSpPr>
            <a:spLocks noGrp="1"/>
          </p:cNvSpPr>
          <p:nvPr>
            <p:ph type="dt" sz="quarter" idx="10"/>
          </p:nvPr>
        </p:nvSpPr>
        <p:spPr/>
        <p:txBody>
          <a:bodyPr/>
          <a:lstStyle/>
          <a:p>
            <a:pPr>
              <a:defRPr/>
            </a:pPr>
            <a:fld id="{B659D953-4DF1-482D-9A76-C81DF2453804}"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8" name="Rectangle 12"/>
          <p:cNvSpPr>
            <a:spLocks noChangeArrowheads="1"/>
          </p:cNvSpPr>
          <p:nvPr/>
        </p:nvSpPr>
        <p:spPr bwMode="auto">
          <a:xfrm>
            <a:off x="838200" y="4267200"/>
            <a:ext cx="4267200" cy="9906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55299" name="Rectangle 3"/>
          <p:cNvSpPr>
            <a:spLocks noChangeArrowheads="1"/>
          </p:cNvSpPr>
          <p:nvPr/>
        </p:nvSpPr>
        <p:spPr bwMode="auto">
          <a:xfrm>
            <a:off x="609600" y="685800"/>
            <a:ext cx="7924800" cy="1144588"/>
          </a:xfrm>
          <a:prstGeom prst="rect">
            <a:avLst/>
          </a:prstGeom>
          <a:solidFill>
            <a:srgbClr val="002060"/>
          </a:solidFill>
          <a:ln w="50800">
            <a:solidFill>
              <a:schemeClr val="accent2"/>
            </a:solidFill>
            <a:miter lim="800000"/>
            <a:headEnd/>
            <a:tailEnd/>
          </a:ln>
          <a:effectLst/>
        </p:spPr>
        <p:txBody>
          <a:bodyPr wrap="none" anchor="ctr"/>
          <a:lstStyle/>
          <a:p>
            <a:pPr algn="ctr" eaLnBrk="0" hangingPunct="0">
              <a:defRPr/>
            </a:pPr>
            <a:endParaRPr lang="en-US" sz="3200" b="1">
              <a:solidFill>
                <a:srgbClr val="000000"/>
              </a:solidFill>
              <a:latin typeface="Arial" charset="0"/>
              <a:cs typeface="+mn-cs"/>
            </a:endParaRPr>
          </a:p>
        </p:txBody>
      </p:sp>
      <p:sp>
        <p:nvSpPr>
          <p:cNvPr id="55300" name="Rectangle 4"/>
          <p:cNvSpPr>
            <a:spLocks noChangeArrowheads="1"/>
          </p:cNvSpPr>
          <p:nvPr/>
        </p:nvSpPr>
        <p:spPr bwMode="auto">
          <a:xfrm>
            <a:off x="714375" y="762000"/>
            <a:ext cx="7696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defRPr/>
            </a:pPr>
            <a:r>
              <a:rPr lang="en-US" sz="3200" b="1" dirty="0">
                <a:solidFill>
                  <a:schemeClr val="bg1"/>
                </a:solidFill>
                <a:latin typeface="Arial" charset="0"/>
                <a:cs typeface="+mn-cs"/>
              </a:rPr>
              <a:t>Calculate and appraise the P/E, </a:t>
            </a:r>
          </a:p>
          <a:p>
            <a:pPr algn="ctr" eaLnBrk="0" hangingPunct="0">
              <a:lnSpc>
                <a:spcPct val="90000"/>
              </a:lnSpc>
              <a:defRPr/>
            </a:pPr>
            <a:r>
              <a:rPr lang="en-US" sz="3200" b="1" dirty="0">
                <a:solidFill>
                  <a:schemeClr val="bg1"/>
                </a:solidFill>
                <a:latin typeface="Arial" charset="0"/>
                <a:cs typeface="+mn-cs"/>
              </a:rPr>
              <a:t>P/CF, and M/B ratios.</a:t>
            </a:r>
          </a:p>
        </p:txBody>
      </p:sp>
      <p:grpSp>
        <p:nvGrpSpPr>
          <p:cNvPr id="86021" name="Group 10"/>
          <p:cNvGrpSpPr>
            <a:grpSpLocks/>
          </p:cNvGrpSpPr>
          <p:nvPr/>
        </p:nvGrpSpPr>
        <p:grpSpPr bwMode="auto">
          <a:xfrm>
            <a:off x="838200" y="2057400"/>
            <a:ext cx="7488238" cy="3217863"/>
            <a:chOff x="542" y="1586"/>
            <a:chExt cx="4717" cy="2027"/>
          </a:xfrm>
        </p:grpSpPr>
        <p:sp>
          <p:nvSpPr>
            <p:cNvPr id="55301" name="Rectangle 5"/>
            <p:cNvSpPr>
              <a:spLocks noChangeArrowheads="1"/>
            </p:cNvSpPr>
            <p:nvPr/>
          </p:nvSpPr>
          <p:spPr bwMode="auto">
            <a:xfrm>
              <a:off x="542" y="1586"/>
              <a:ext cx="4717" cy="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Price = $12.17.</a:t>
              </a:r>
            </a:p>
            <a:p>
              <a:pPr eaLnBrk="0" hangingPunct="0">
                <a:defRPr/>
              </a:pPr>
              <a:endParaRPr lang="en-US" sz="3200" b="1" dirty="0">
                <a:solidFill>
                  <a:srgbClr val="000000"/>
                </a:solidFill>
                <a:latin typeface="Arial" charset="0"/>
                <a:cs typeface="+mn-cs"/>
              </a:endParaRPr>
            </a:p>
            <a:p>
              <a:pPr eaLnBrk="0" hangingPunct="0">
                <a:defRPr/>
              </a:pPr>
              <a:r>
                <a:rPr lang="en-US" sz="3200" b="1" dirty="0">
                  <a:solidFill>
                    <a:srgbClr val="000000"/>
                  </a:solidFill>
                  <a:latin typeface="Arial" charset="0"/>
                  <a:cs typeface="+mn-cs"/>
                </a:rPr>
                <a:t>EPS =                       =              = $1.01.</a:t>
              </a:r>
            </a:p>
            <a:p>
              <a:pPr eaLnBrk="0" hangingPunct="0">
                <a:defRPr/>
              </a:pPr>
              <a:endParaRPr lang="en-US" sz="3200" b="1" dirty="0">
                <a:solidFill>
                  <a:srgbClr val="000000"/>
                </a:solidFill>
                <a:latin typeface="Arial" charset="0"/>
                <a:cs typeface="+mn-cs"/>
              </a:endParaRPr>
            </a:p>
            <a:p>
              <a:pPr eaLnBrk="0" hangingPunct="0">
                <a:defRPr/>
              </a:pPr>
              <a:endParaRPr lang="en-US" sz="3200" b="1" dirty="0">
                <a:solidFill>
                  <a:srgbClr val="000000"/>
                </a:solidFill>
                <a:latin typeface="Arial" charset="0"/>
                <a:cs typeface="+mn-cs"/>
              </a:endParaRPr>
            </a:p>
            <a:p>
              <a:pPr eaLnBrk="0" hangingPunct="0">
                <a:defRPr/>
              </a:pPr>
              <a:r>
                <a:rPr lang="en-US" sz="3200" b="1" dirty="0">
                  <a:solidFill>
                    <a:srgbClr val="000000"/>
                  </a:solidFill>
                  <a:latin typeface="Arial" charset="0"/>
                  <a:cs typeface="+mn-cs"/>
                </a:rPr>
                <a:t>P/E =                             =              = 12x.</a:t>
              </a:r>
            </a:p>
          </p:txBody>
        </p:sp>
        <p:sp>
          <p:nvSpPr>
            <p:cNvPr id="55302" name="Rectangle 6"/>
            <p:cNvSpPr>
              <a:spLocks noChangeArrowheads="1"/>
            </p:cNvSpPr>
            <p:nvPr/>
          </p:nvSpPr>
          <p:spPr bwMode="auto">
            <a:xfrm>
              <a:off x="1361" y="2066"/>
              <a:ext cx="1508"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NI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Shares out.</a:t>
              </a:r>
            </a:p>
          </p:txBody>
        </p:sp>
        <p:sp>
          <p:nvSpPr>
            <p:cNvPr id="55303" name="Rectangle 7"/>
            <p:cNvSpPr>
              <a:spLocks noChangeArrowheads="1"/>
            </p:cNvSpPr>
            <p:nvPr/>
          </p:nvSpPr>
          <p:spPr bwMode="auto">
            <a:xfrm>
              <a:off x="3174" y="2066"/>
              <a:ext cx="90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$253.6</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250</a:t>
              </a:r>
            </a:p>
          </p:txBody>
        </p:sp>
        <p:sp>
          <p:nvSpPr>
            <p:cNvPr id="55304" name="Rectangle 8"/>
            <p:cNvSpPr>
              <a:spLocks noChangeArrowheads="1"/>
            </p:cNvSpPr>
            <p:nvPr/>
          </p:nvSpPr>
          <p:spPr bwMode="auto">
            <a:xfrm>
              <a:off x="1281" y="2981"/>
              <a:ext cx="1964"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Price per share</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EPS</a:t>
              </a:r>
            </a:p>
          </p:txBody>
        </p:sp>
        <p:sp>
          <p:nvSpPr>
            <p:cNvPr id="55305" name="Rectangle 9"/>
            <p:cNvSpPr>
              <a:spLocks noChangeArrowheads="1"/>
            </p:cNvSpPr>
            <p:nvPr/>
          </p:nvSpPr>
          <p:spPr bwMode="auto">
            <a:xfrm>
              <a:off x="3489" y="2981"/>
              <a:ext cx="90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$12.17</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$1.01</a:t>
              </a:r>
            </a:p>
          </p:txBody>
        </p:sp>
      </p:grpSp>
      <p:sp>
        <p:nvSpPr>
          <p:cNvPr id="4" name="Date Placeholder 3"/>
          <p:cNvSpPr>
            <a:spLocks noGrp="1"/>
          </p:cNvSpPr>
          <p:nvPr>
            <p:ph type="dt" sz="quarter" idx="10"/>
          </p:nvPr>
        </p:nvSpPr>
        <p:spPr/>
        <p:txBody>
          <a:bodyPr/>
          <a:lstStyle/>
          <a:p>
            <a:pPr>
              <a:defRPr/>
            </a:pPr>
            <a:fld id="{D754EBA4-364A-4CDB-8921-21BFA542176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r>
              <a:rPr lang="en-US" sz="3600" dirty="0" smtClean="0"/>
              <a:t>FINANCIAL INSTITUTIONS </a:t>
            </a:r>
          </a:p>
          <a:p>
            <a:pPr marL="548640" lvl="1" indent="-182880" eaLnBrk="1" fontAlgn="auto" hangingPunct="1">
              <a:spcAft>
                <a:spcPts val="0"/>
              </a:spcAft>
              <a:defRPr/>
            </a:pPr>
            <a:r>
              <a:rPr lang="en-US" sz="3200" dirty="0" smtClean="0"/>
              <a:t>Companies </a:t>
            </a:r>
            <a:r>
              <a:rPr lang="en-US" sz="3200" dirty="0"/>
              <a:t>that specialize in financial matters</a:t>
            </a:r>
          </a:p>
          <a:p>
            <a:pPr marL="822960" lvl="2" indent="-182880" eaLnBrk="1" fontAlgn="auto" hangingPunct="1">
              <a:spcAft>
                <a:spcPts val="0"/>
              </a:spcAft>
              <a:buClr>
                <a:schemeClr val="accent3"/>
              </a:buClr>
              <a:defRPr/>
            </a:pPr>
            <a:r>
              <a:rPr lang="en-US" sz="2800" dirty="0"/>
              <a:t>Banks – commercial and investment, credit unions, savings and loans</a:t>
            </a:r>
          </a:p>
          <a:p>
            <a:pPr marL="822960" lvl="2" indent="-182880" eaLnBrk="1" fontAlgn="auto" hangingPunct="1">
              <a:spcAft>
                <a:spcPts val="0"/>
              </a:spcAft>
              <a:buClr>
                <a:schemeClr val="accent3"/>
              </a:buClr>
              <a:defRPr/>
            </a:pPr>
            <a:r>
              <a:rPr lang="en-US" sz="2800" dirty="0"/>
              <a:t>Insurance companies</a:t>
            </a:r>
          </a:p>
          <a:p>
            <a:pPr marL="822960" lvl="2" indent="-182880" eaLnBrk="1" fontAlgn="auto" hangingPunct="1">
              <a:spcAft>
                <a:spcPts val="0"/>
              </a:spcAft>
              <a:buClr>
                <a:schemeClr val="accent3"/>
              </a:buClr>
              <a:defRPr/>
            </a:pPr>
            <a:r>
              <a:rPr lang="en-US" sz="2800" dirty="0"/>
              <a:t>Brokerage firms</a:t>
            </a:r>
          </a:p>
          <a:p>
            <a:pPr marL="548640" lvl="1" indent="-182880" eaLnBrk="1" fontAlgn="auto" hangingPunct="1">
              <a:spcAft>
                <a:spcPts val="0"/>
              </a:spcAft>
              <a:defRPr/>
            </a:pPr>
            <a:r>
              <a:rPr lang="en-US" sz="3200" dirty="0"/>
              <a:t>Job opportunities</a:t>
            </a:r>
          </a:p>
          <a:p>
            <a:pPr marL="548640" lvl="1" indent="-182880" eaLnBrk="1" fontAlgn="auto" hangingPunct="1">
              <a:spcAft>
                <a:spcPts val="0"/>
              </a:spcAft>
              <a:defRPr/>
            </a:pPr>
            <a:endParaRPr lang="en-GB" sz="3200"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1302D1DE-7A68-461C-A1A2-CD0EC952EEE1}"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6" descr="C:\WINDOWS\DESKTOP\untitled3.gif"/>
          <p:cNvPicPr>
            <a:picLocks noChangeAspect="1" noChangeArrowheads="1"/>
          </p:cNvPicPr>
          <p:nvPr/>
        </p:nvPicPr>
        <p:blipFill>
          <a:blip r:embed="rId2">
            <a:lum bright="58000" contrast="-70000"/>
            <a:extLst>
              <a:ext uri="{28A0092B-C50C-407E-A947-70E740481C1C}">
                <a14:useLocalDpi xmlns:a14="http://schemas.microsoft.com/office/drawing/2010/main" val="0"/>
              </a:ext>
            </a:extLst>
          </a:blip>
          <a:srcRect/>
          <a:stretch>
            <a:fillRect/>
          </a:stretch>
        </p:blipFill>
        <p:spPr bwMode="auto">
          <a:xfrm>
            <a:off x="1219200" y="1905000"/>
            <a:ext cx="66294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8" name="Text Box 10"/>
          <p:cNvSpPr txBox="1">
            <a:spLocks noChangeArrowheads="1"/>
          </p:cNvSpPr>
          <p:nvPr/>
        </p:nvSpPr>
        <p:spPr bwMode="auto">
          <a:xfrm>
            <a:off x="838200" y="1524000"/>
            <a:ext cx="79248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defRPr/>
            </a:pPr>
            <a:r>
              <a:rPr lang="en-US" sz="3000" b="1" u="sng" dirty="0">
                <a:solidFill>
                  <a:srgbClr val="000000"/>
                </a:solidFill>
                <a:latin typeface="Arial" charset="0"/>
                <a:cs typeface="+mn-cs"/>
              </a:rPr>
              <a:t>Industry</a:t>
            </a:r>
            <a:r>
              <a:rPr lang="en-US" sz="3000" b="1" dirty="0">
                <a:solidFill>
                  <a:srgbClr val="000000"/>
                </a:solidFill>
                <a:latin typeface="Arial" charset="0"/>
                <a:cs typeface="+mn-cs"/>
              </a:rPr>
              <a:t>					</a:t>
            </a:r>
            <a:r>
              <a:rPr lang="en-US" sz="3000" b="1" u="sng" dirty="0">
                <a:solidFill>
                  <a:srgbClr val="000000"/>
                </a:solidFill>
                <a:latin typeface="Arial" charset="0"/>
                <a:cs typeface="+mn-cs"/>
              </a:rPr>
              <a:t>P/E ratio</a:t>
            </a:r>
            <a:endParaRPr lang="en-US" sz="3000" b="1" dirty="0">
              <a:solidFill>
                <a:srgbClr val="000000"/>
              </a:solidFill>
              <a:latin typeface="Arial" charset="0"/>
              <a:cs typeface="+mn-cs"/>
            </a:endParaRPr>
          </a:p>
          <a:p>
            <a:pPr eaLnBrk="0" hangingPunct="0">
              <a:lnSpc>
                <a:spcPct val="90000"/>
              </a:lnSpc>
              <a:defRPr/>
            </a:pPr>
            <a:r>
              <a:rPr lang="en-US" sz="3000" b="1" dirty="0">
                <a:solidFill>
                  <a:srgbClr val="000000"/>
                </a:solidFill>
                <a:latin typeface="Arial" charset="0"/>
                <a:cs typeface="+mn-cs"/>
              </a:rPr>
              <a:t>Banking				 	   17.15</a:t>
            </a:r>
          </a:p>
          <a:p>
            <a:pPr eaLnBrk="0" hangingPunct="0">
              <a:lnSpc>
                <a:spcPct val="90000"/>
              </a:lnSpc>
              <a:defRPr/>
            </a:pPr>
            <a:r>
              <a:rPr lang="en-US" sz="3000" b="1" dirty="0">
                <a:solidFill>
                  <a:srgbClr val="000000"/>
                </a:solidFill>
                <a:latin typeface="Arial" charset="0"/>
                <a:cs typeface="+mn-cs"/>
              </a:rPr>
              <a:t>Computer Software Services	   33.01</a:t>
            </a:r>
          </a:p>
          <a:p>
            <a:pPr eaLnBrk="0" hangingPunct="0">
              <a:lnSpc>
                <a:spcPct val="90000"/>
              </a:lnSpc>
              <a:defRPr/>
            </a:pPr>
            <a:r>
              <a:rPr lang="en-US" sz="3000" b="1" dirty="0">
                <a:solidFill>
                  <a:srgbClr val="000000"/>
                </a:solidFill>
                <a:latin typeface="Arial" charset="0"/>
                <a:cs typeface="+mn-cs"/>
              </a:rPr>
              <a:t>Drug					  	   41.81</a:t>
            </a:r>
          </a:p>
          <a:p>
            <a:pPr eaLnBrk="0" hangingPunct="0">
              <a:lnSpc>
                <a:spcPct val="90000"/>
              </a:lnSpc>
              <a:defRPr/>
            </a:pPr>
            <a:r>
              <a:rPr lang="en-US" sz="3000" b="1" dirty="0">
                <a:solidFill>
                  <a:srgbClr val="000000"/>
                </a:solidFill>
                <a:latin typeface="Arial" charset="0"/>
                <a:cs typeface="+mn-cs"/>
              </a:rPr>
              <a:t>Electric Utilities (Eastern U.S.)	   19.40</a:t>
            </a:r>
          </a:p>
          <a:p>
            <a:pPr eaLnBrk="0" hangingPunct="0">
              <a:lnSpc>
                <a:spcPct val="90000"/>
              </a:lnSpc>
              <a:defRPr/>
            </a:pPr>
            <a:r>
              <a:rPr lang="en-US" sz="3000" b="1" dirty="0">
                <a:solidFill>
                  <a:srgbClr val="000000"/>
                </a:solidFill>
                <a:latin typeface="Arial" charset="0"/>
                <a:cs typeface="+mn-cs"/>
              </a:rPr>
              <a:t>Internet Services*			 290.35	</a:t>
            </a:r>
          </a:p>
          <a:p>
            <a:pPr eaLnBrk="0" hangingPunct="0">
              <a:lnSpc>
                <a:spcPct val="90000"/>
              </a:lnSpc>
              <a:defRPr/>
            </a:pPr>
            <a:r>
              <a:rPr lang="en-US" sz="3000" b="1" dirty="0">
                <a:solidFill>
                  <a:srgbClr val="000000"/>
                </a:solidFill>
                <a:latin typeface="Arial" charset="0"/>
                <a:cs typeface="+mn-cs"/>
              </a:rPr>
              <a:t>Semiconductors			   78.41</a:t>
            </a:r>
          </a:p>
          <a:p>
            <a:pPr eaLnBrk="0" hangingPunct="0">
              <a:lnSpc>
                <a:spcPct val="90000"/>
              </a:lnSpc>
              <a:defRPr/>
            </a:pPr>
            <a:r>
              <a:rPr lang="en-US" sz="3000" b="1" dirty="0">
                <a:solidFill>
                  <a:srgbClr val="000000"/>
                </a:solidFill>
                <a:latin typeface="Arial" charset="0"/>
                <a:cs typeface="+mn-cs"/>
              </a:rPr>
              <a:t>Steel					  	   12.71</a:t>
            </a:r>
          </a:p>
          <a:p>
            <a:pPr eaLnBrk="0" hangingPunct="0">
              <a:lnSpc>
                <a:spcPct val="90000"/>
              </a:lnSpc>
              <a:defRPr/>
            </a:pPr>
            <a:r>
              <a:rPr lang="en-US" sz="3000" b="1" dirty="0">
                <a:solidFill>
                  <a:srgbClr val="000000"/>
                </a:solidFill>
                <a:latin typeface="Arial" charset="0"/>
                <a:cs typeface="+mn-cs"/>
              </a:rPr>
              <a:t>Tobacco				  	   11.59</a:t>
            </a:r>
          </a:p>
          <a:p>
            <a:pPr eaLnBrk="0" hangingPunct="0">
              <a:lnSpc>
                <a:spcPct val="90000"/>
              </a:lnSpc>
              <a:defRPr/>
            </a:pPr>
            <a:r>
              <a:rPr lang="en-US" sz="3000" b="1" dirty="0">
                <a:solidFill>
                  <a:srgbClr val="000000"/>
                </a:solidFill>
                <a:latin typeface="Arial" charset="0"/>
                <a:cs typeface="+mn-cs"/>
              </a:rPr>
              <a:t>Water Utilities			  	   21.84</a:t>
            </a:r>
          </a:p>
        </p:txBody>
      </p:sp>
      <p:sp>
        <p:nvSpPr>
          <p:cNvPr id="114702" name="Text Box 14"/>
          <p:cNvSpPr txBox="1">
            <a:spLocks noChangeArrowheads="1"/>
          </p:cNvSpPr>
          <p:nvPr/>
        </p:nvSpPr>
        <p:spPr bwMode="auto">
          <a:xfrm>
            <a:off x="762000" y="560705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dirty="0">
                <a:solidFill>
                  <a:srgbClr val="FC0128"/>
                </a:solidFill>
                <a:latin typeface="Arial" charset="0"/>
                <a:cs typeface="+mn-cs"/>
              </a:rPr>
              <a:t>* Because many internet companies have negative earnings and no P/E, there was only a small sample of internet companies. </a:t>
            </a:r>
          </a:p>
        </p:txBody>
      </p:sp>
      <p:sp>
        <p:nvSpPr>
          <p:cNvPr id="2" name="Title 1"/>
          <p:cNvSpPr>
            <a:spLocks noGrp="1"/>
          </p:cNvSpPr>
          <p:nvPr>
            <p:ph type="title"/>
          </p:nvPr>
        </p:nvSpPr>
        <p:spPr>
          <a:xfrm>
            <a:off x="381000" y="698500"/>
            <a:ext cx="8382000" cy="673100"/>
          </a:xfrm>
        </p:spPr>
        <p:txBody>
          <a:bodyPr/>
          <a:lstStyle/>
          <a:p>
            <a:pPr>
              <a:defRPr/>
            </a:pPr>
            <a:r>
              <a:rPr lang="en-US" dirty="0" smtClean="0"/>
              <a:t>Typical industry average P/E ratios</a:t>
            </a:r>
            <a:br>
              <a:rPr lang="en-US" dirty="0" smtClean="0"/>
            </a:br>
            <a:endParaRPr lang="en-US" dirty="0"/>
          </a:p>
        </p:txBody>
      </p:sp>
      <p:sp>
        <p:nvSpPr>
          <p:cNvPr id="5" name="Date Placeholder 4"/>
          <p:cNvSpPr>
            <a:spLocks noGrp="1"/>
          </p:cNvSpPr>
          <p:nvPr>
            <p:ph type="dt" sz="quarter" idx="10"/>
          </p:nvPr>
        </p:nvSpPr>
        <p:spPr/>
        <p:txBody>
          <a:bodyPr/>
          <a:lstStyle/>
          <a:p>
            <a:pPr>
              <a:defRPr/>
            </a:pPr>
            <a:fld id="{FB9B1D48-D3F7-4F0A-99B0-18EBC4546B9F}"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5" name="Rectangle 11"/>
          <p:cNvSpPr>
            <a:spLocks noChangeArrowheads="1"/>
          </p:cNvSpPr>
          <p:nvPr/>
        </p:nvSpPr>
        <p:spPr bwMode="auto">
          <a:xfrm>
            <a:off x="838200" y="1143000"/>
            <a:ext cx="76200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57354" name="Rectangle 10"/>
          <p:cNvSpPr>
            <a:spLocks noChangeArrowheads="1"/>
          </p:cNvSpPr>
          <p:nvPr/>
        </p:nvSpPr>
        <p:spPr bwMode="auto">
          <a:xfrm>
            <a:off x="838200" y="3429000"/>
            <a:ext cx="7010400" cy="11049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57348" name="Rectangle 4"/>
          <p:cNvSpPr>
            <a:spLocks noChangeArrowheads="1"/>
          </p:cNvSpPr>
          <p:nvPr/>
        </p:nvSpPr>
        <p:spPr bwMode="auto">
          <a:xfrm>
            <a:off x="4456113" y="1219200"/>
            <a:ext cx="23939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NI + Depr.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Shares out.</a:t>
            </a:r>
          </a:p>
        </p:txBody>
      </p:sp>
      <p:sp>
        <p:nvSpPr>
          <p:cNvPr id="57349" name="Rectangle 5"/>
          <p:cNvSpPr>
            <a:spLocks noChangeArrowheads="1"/>
          </p:cNvSpPr>
          <p:nvPr/>
        </p:nvSpPr>
        <p:spPr bwMode="auto">
          <a:xfrm>
            <a:off x="838200" y="1412875"/>
            <a:ext cx="777081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tabLst>
                <a:tab pos="2571750" algn="l"/>
                <a:tab pos="7772400" algn="r"/>
              </a:tabLst>
              <a:defRPr/>
            </a:pPr>
            <a:r>
              <a:rPr lang="en-US" sz="3200" b="1" dirty="0">
                <a:solidFill>
                  <a:srgbClr val="000000"/>
                </a:solidFill>
                <a:latin typeface="Arial" charset="0"/>
                <a:cs typeface="+mn-cs"/>
              </a:rPr>
              <a:t>CF per share	=</a:t>
            </a:r>
          </a:p>
          <a:p>
            <a:pPr eaLnBrk="0" hangingPunct="0">
              <a:tabLst>
                <a:tab pos="2571750" algn="l"/>
                <a:tab pos="7772400" algn="r"/>
              </a:tabLst>
              <a:defRPr/>
            </a:pPr>
            <a:endParaRPr lang="en-US" sz="3200" b="1" dirty="0">
              <a:solidFill>
                <a:srgbClr val="000000"/>
              </a:solidFill>
              <a:latin typeface="Arial" charset="0"/>
              <a:cs typeface="+mn-cs"/>
            </a:endParaRPr>
          </a:p>
          <a:p>
            <a:pPr eaLnBrk="0" hangingPunct="0">
              <a:tabLst>
                <a:tab pos="2571750" algn="l"/>
                <a:tab pos="7772400" algn="r"/>
              </a:tabLst>
              <a:defRPr/>
            </a:pPr>
            <a:r>
              <a:rPr lang="en-US" sz="3200" b="1" dirty="0">
                <a:solidFill>
                  <a:srgbClr val="000000"/>
                </a:solidFill>
                <a:latin typeface="Arial" charset="0"/>
                <a:cs typeface="+mn-cs"/>
              </a:rPr>
              <a:t>	=                            = $1.48.</a:t>
            </a:r>
          </a:p>
        </p:txBody>
      </p:sp>
      <p:sp>
        <p:nvSpPr>
          <p:cNvPr id="57350" name="Rectangle 6"/>
          <p:cNvSpPr>
            <a:spLocks noChangeArrowheads="1"/>
          </p:cNvSpPr>
          <p:nvPr/>
        </p:nvSpPr>
        <p:spPr bwMode="auto">
          <a:xfrm>
            <a:off x="3746500" y="2209800"/>
            <a:ext cx="313372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$253.6 + $117.0</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250</a:t>
            </a:r>
          </a:p>
        </p:txBody>
      </p:sp>
      <p:sp>
        <p:nvSpPr>
          <p:cNvPr id="57351" name="Rectangle 7"/>
          <p:cNvSpPr>
            <a:spLocks noChangeArrowheads="1"/>
          </p:cNvSpPr>
          <p:nvPr/>
        </p:nvSpPr>
        <p:spPr bwMode="auto">
          <a:xfrm>
            <a:off x="2973388" y="3471863"/>
            <a:ext cx="404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Price per share </a:t>
            </a:r>
            <a:endParaRPr lang="en-US" sz="3200" b="1">
              <a:solidFill>
                <a:srgbClr val="000000"/>
              </a:solidFill>
              <a:latin typeface="Arial" charset="0"/>
              <a:cs typeface="+mn-cs"/>
            </a:endParaRPr>
          </a:p>
          <a:p>
            <a:pPr algn="ctr" eaLnBrk="0" hangingPunct="0">
              <a:defRPr/>
            </a:pPr>
            <a:r>
              <a:rPr lang="en-US" sz="3200" b="1">
                <a:solidFill>
                  <a:srgbClr val="000000"/>
                </a:solidFill>
                <a:latin typeface="Arial" charset="0"/>
                <a:cs typeface="+mn-cs"/>
              </a:rPr>
              <a:t>Cash flow per share</a:t>
            </a:r>
          </a:p>
        </p:txBody>
      </p:sp>
      <p:sp>
        <p:nvSpPr>
          <p:cNvPr id="57352" name="Rectangle 8"/>
          <p:cNvSpPr>
            <a:spLocks noChangeArrowheads="1"/>
          </p:cNvSpPr>
          <p:nvPr/>
        </p:nvSpPr>
        <p:spPr bwMode="auto">
          <a:xfrm>
            <a:off x="1123950" y="3703638"/>
            <a:ext cx="5830888"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tabLst>
                <a:tab pos="7772400" algn="r"/>
              </a:tabLst>
              <a:defRPr/>
            </a:pPr>
            <a:r>
              <a:rPr lang="en-US" sz="3200" b="1">
                <a:solidFill>
                  <a:srgbClr val="000000"/>
                </a:solidFill>
                <a:latin typeface="Arial" charset="0"/>
                <a:cs typeface="+mn-cs"/>
              </a:rPr>
              <a:t>   P/CF =</a:t>
            </a:r>
          </a:p>
          <a:p>
            <a:pPr eaLnBrk="0" hangingPunct="0">
              <a:tabLst>
                <a:tab pos="7772400" algn="r"/>
              </a:tabLst>
              <a:defRPr/>
            </a:pPr>
            <a:endParaRPr lang="en-US" sz="3200" b="1">
              <a:solidFill>
                <a:srgbClr val="000000"/>
              </a:solidFill>
              <a:latin typeface="Arial" charset="0"/>
              <a:cs typeface="+mn-cs"/>
            </a:endParaRPr>
          </a:p>
          <a:p>
            <a:pPr eaLnBrk="0" hangingPunct="0">
              <a:tabLst>
                <a:tab pos="7772400" algn="r"/>
              </a:tabLst>
              <a:defRPr/>
            </a:pPr>
            <a:r>
              <a:rPr lang="en-US" sz="3200" b="1">
                <a:solidFill>
                  <a:srgbClr val="000000"/>
                </a:solidFill>
                <a:latin typeface="Arial" charset="0"/>
                <a:cs typeface="+mn-cs"/>
              </a:rPr>
              <a:t>            =               = 8.21x.</a:t>
            </a:r>
          </a:p>
        </p:txBody>
      </p:sp>
      <p:sp>
        <p:nvSpPr>
          <p:cNvPr id="57353" name="Rectangle 9"/>
          <p:cNvSpPr>
            <a:spLocks noChangeArrowheads="1"/>
          </p:cNvSpPr>
          <p:nvPr/>
        </p:nvSpPr>
        <p:spPr bwMode="auto">
          <a:xfrm>
            <a:off x="2840038" y="4457700"/>
            <a:ext cx="143668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$12.17</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$1.48</a:t>
            </a:r>
          </a:p>
        </p:txBody>
      </p:sp>
      <p:sp>
        <p:nvSpPr>
          <p:cNvPr id="4" name="Date Placeholder 3"/>
          <p:cNvSpPr>
            <a:spLocks noGrp="1"/>
          </p:cNvSpPr>
          <p:nvPr>
            <p:ph type="dt" sz="quarter" idx="10"/>
          </p:nvPr>
        </p:nvSpPr>
        <p:spPr/>
        <p:txBody>
          <a:bodyPr/>
          <a:lstStyle/>
          <a:p>
            <a:pPr>
              <a:defRPr/>
            </a:pPr>
            <a:fld id="{BF761DCF-8D7C-4F10-A3D8-C309CDD3BAD3}"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3" name="Rectangle 11"/>
          <p:cNvSpPr>
            <a:spLocks noChangeArrowheads="1"/>
          </p:cNvSpPr>
          <p:nvPr/>
        </p:nvSpPr>
        <p:spPr bwMode="auto">
          <a:xfrm>
            <a:off x="762000" y="1143000"/>
            <a:ext cx="54102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100362" name="Rectangle 10"/>
          <p:cNvSpPr>
            <a:spLocks noChangeArrowheads="1"/>
          </p:cNvSpPr>
          <p:nvPr/>
        </p:nvSpPr>
        <p:spPr bwMode="auto">
          <a:xfrm>
            <a:off x="762000" y="3429000"/>
            <a:ext cx="70866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100356" name="Rectangle 4"/>
          <p:cNvSpPr>
            <a:spLocks noChangeArrowheads="1"/>
          </p:cNvSpPr>
          <p:nvPr/>
        </p:nvSpPr>
        <p:spPr bwMode="auto">
          <a:xfrm>
            <a:off x="2844800" y="1204913"/>
            <a:ext cx="273526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Com. equity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Shares out.</a:t>
            </a:r>
          </a:p>
        </p:txBody>
      </p:sp>
      <p:sp>
        <p:nvSpPr>
          <p:cNvPr id="100357" name="Rectangle 5"/>
          <p:cNvSpPr>
            <a:spLocks noChangeArrowheads="1"/>
          </p:cNvSpPr>
          <p:nvPr/>
        </p:nvSpPr>
        <p:spPr bwMode="auto">
          <a:xfrm>
            <a:off x="1123950" y="1412875"/>
            <a:ext cx="494665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tabLst>
                <a:tab pos="7772400" algn="r"/>
              </a:tabLst>
              <a:defRPr/>
            </a:pPr>
            <a:r>
              <a:rPr lang="en-US" sz="3200" b="1" dirty="0">
                <a:solidFill>
                  <a:srgbClr val="000000"/>
                </a:solidFill>
                <a:latin typeface="Arial" charset="0"/>
                <a:cs typeface="+mn-cs"/>
              </a:rPr>
              <a:t>BVPS =</a:t>
            </a:r>
          </a:p>
          <a:p>
            <a:pPr eaLnBrk="0" hangingPunct="0">
              <a:tabLst>
                <a:tab pos="7772400" algn="r"/>
              </a:tabLst>
              <a:defRPr/>
            </a:pPr>
            <a:endParaRPr lang="en-US" sz="3200" b="1" dirty="0">
              <a:solidFill>
                <a:srgbClr val="000000"/>
              </a:solidFill>
              <a:latin typeface="Arial" charset="0"/>
              <a:cs typeface="+mn-cs"/>
            </a:endParaRPr>
          </a:p>
          <a:p>
            <a:pPr eaLnBrk="0" hangingPunct="0">
              <a:tabLst>
                <a:tab pos="7772400" algn="r"/>
              </a:tabLst>
              <a:defRPr/>
            </a:pPr>
            <a:r>
              <a:rPr lang="en-US" sz="3200" b="1" dirty="0">
                <a:solidFill>
                  <a:srgbClr val="000000"/>
                </a:solidFill>
                <a:latin typeface="Arial" charset="0"/>
                <a:cs typeface="+mn-cs"/>
              </a:rPr>
              <a:t>           =               = $6.21.</a:t>
            </a:r>
          </a:p>
        </p:txBody>
      </p:sp>
      <p:sp>
        <p:nvSpPr>
          <p:cNvPr id="100358" name="Rectangle 6"/>
          <p:cNvSpPr>
            <a:spLocks noChangeArrowheads="1"/>
          </p:cNvSpPr>
          <p:nvPr/>
        </p:nvSpPr>
        <p:spPr bwMode="auto">
          <a:xfrm>
            <a:off x="2840038" y="2190750"/>
            <a:ext cx="143668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$1,552</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250</a:t>
            </a:r>
          </a:p>
        </p:txBody>
      </p:sp>
      <p:sp>
        <p:nvSpPr>
          <p:cNvPr id="100359" name="Rectangle 7"/>
          <p:cNvSpPr>
            <a:spLocks noChangeArrowheads="1"/>
          </p:cNvSpPr>
          <p:nvPr/>
        </p:nvSpPr>
        <p:spPr bwMode="auto">
          <a:xfrm>
            <a:off x="2847975" y="3471863"/>
            <a:ext cx="42878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Mkt. price per share </a:t>
            </a:r>
            <a:endParaRPr lang="en-US" sz="3200" b="1">
              <a:solidFill>
                <a:srgbClr val="000000"/>
              </a:solidFill>
              <a:latin typeface="Arial" charset="0"/>
              <a:cs typeface="+mn-cs"/>
            </a:endParaRPr>
          </a:p>
          <a:p>
            <a:pPr algn="ctr" eaLnBrk="0" hangingPunct="0">
              <a:defRPr/>
            </a:pPr>
            <a:r>
              <a:rPr lang="en-US" sz="3200" b="1">
                <a:solidFill>
                  <a:srgbClr val="000000"/>
                </a:solidFill>
                <a:latin typeface="Arial" charset="0"/>
                <a:cs typeface="+mn-cs"/>
              </a:rPr>
              <a:t>Book value per share</a:t>
            </a:r>
          </a:p>
        </p:txBody>
      </p:sp>
      <p:sp>
        <p:nvSpPr>
          <p:cNvPr id="100360" name="Rectangle 8"/>
          <p:cNvSpPr>
            <a:spLocks noChangeArrowheads="1"/>
          </p:cNvSpPr>
          <p:nvPr/>
        </p:nvSpPr>
        <p:spPr bwMode="auto">
          <a:xfrm>
            <a:off x="1123950" y="3703638"/>
            <a:ext cx="5830888"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tabLst>
                <a:tab pos="1257300" algn="l"/>
                <a:tab pos="7772400" algn="r"/>
              </a:tabLst>
              <a:defRPr/>
            </a:pPr>
            <a:r>
              <a:rPr lang="en-US" sz="3200" b="1">
                <a:solidFill>
                  <a:srgbClr val="000000"/>
                </a:solidFill>
                <a:latin typeface="Arial" charset="0"/>
                <a:cs typeface="+mn-cs"/>
              </a:rPr>
              <a:t>   M/B	=</a:t>
            </a:r>
          </a:p>
          <a:p>
            <a:pPr eaLnBrk="0" hangingPunct="0">
              <a:tabLst>
                <a:tab pos="1257300" algn="l"/>
                <a:tab pos="7772400" algn="r"/>
              </a:tabLst>
              <a:defRPr/>
            </a:pPr>
            <a:endParaRPr lang="en-US" sz="3200" b="1">
              <a:solidFill>
                <a:srgbClr val="000000"/>
              </a:solidFill>
              <a:latin typeface="Arial" charset="0"/>
              <a:cs typeface="+mn-cs"/>
            </a:endParaRPr>
          </a:p>
          <a:p>
            <a:pPr eaLnBrk="0" hangingPunct="0">
              <a:tabLst>
                <a:tab pos="1257300" algn="l"/>
                <a:tab pos="7772400" algn="r"/>
              </a:tabLst>
              <a:defRPr/>
            </a:pPr>
            <a:r>
              <a:rPr lang="en-US" sz="3200" b="1">
                <a:solidFill>
                  <a:srgbClr val="000000"/>
                </a:solidFill>
                <a:latin typeface="Arial" charset="0"/>
                <a:cs typeface="+mn-cs"/>
              </a:rPr>
              <a:t>	=               = 1.96x.</a:t>
            </a:r>
          </a:p>
        </p:txBody>
      </p:sp>
      <p:sp>
        <p:nvSpPr>
          <p:cNvPr id="100361" name="Rectangle 9"/>
          <p:cNvSpPr>
            <a:spLocks noChangeArrowheads="1"/>
          </p:cNvSpPr>
          <p:nvPr/>
        </p:nvSpPr>
        <p:spPr bwMode="auto">
          <a:xfrm>
            <a:off x="2840038" y="4457700"/>
            <a:ext cx="143668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$12.17</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$6.21</a:t>
            </a:r>
          </a:p>
        </p:txBody>
      </p:sp>
      <p:sp>
        <p:nvSpPr>
          <p:cNvPr id="4" name="Date Placeholder 3"/>
          <p:cNvSpPr>
            <a:spLocks noGrp="1"/>
          </p:cNvSpPr>
          <p:nvPr>
            <p:ph type="dt" sz="quarter" idx="10"/>
          </p:nvPr>
        </p:nvSpPr>
        <p:spPr/>
        <p:txBody>
          <a:bodyPr/>
          <a:lstStyle/>
          <a:p>
            <a:pPr>
              <a:defRPr/>
            </a:pPr>
            <a:fld id="{21DC5BAF-8442-4BAB-9BE9-54EBD246DA10}"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838200" y="3657600"/>
            <a:ext cx="7696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333375" indent="-333375" eaLnBrk="0" hangingPunct="0">
              <a:lnSpc>
                <a:spcPct val="90000"/>
              </a:lnSpc>
              <a:spcBef>
                <a:spcPct val="20000"/>
              </a:spcBef>
              <a:buClr>
                <a:srgbClr val="FF00FF"/>
              </a:buClr>
              <a:buFont typeface="Wingdings" pitchFamily="2" charset="2"/>
              <a:buChar char="n"/>
              <a:defRPr/>
            </a:pPr>
            <a:r>
              <a:rPr lang="en-US" sz="2400" b="1" dirty="0">
                <a:solidFill>
                  <a:srgbClr val="000000"/>
                </a:solidFill>
                <a:latin typeface="Arial" charset="0"/>
                <a:cs typeface="+mn-cs"/>
              </a:rPr>
              <a:t>P/E: How much investors will pay for $1 of earnings.  High is good.</a:t>
            </a:r>
          </a:p>
          <a:p>
            <a:pPr marL="333375" indent="-333375" eaLnBrk="0" hangingPunct="0">
              <a:lnSpc>
                <a:spcPct val="90000"/>
              </a:lnSpc>
              <a:spcBef>
                <a:spcPct val="20000"/>
              </a:spcBef>
              <a:buClr>
                <a:srgbClr val="FF00FF"/>
              </a:buClr>
              <a:buFont typeface="Wingdings" pitchFamily="2" charset="2"/>
              <a:buChar char="n"/>
              <a:defRPr/>
            </a:pPr>
            <a:r>
              <a:rPr lang="en-US" sz="2400" b="1" dirty="0">
                <a:solidFill>
                  <a:srgbClr val="000000"/>
                </a:solidFill>
                <a:latin typeface="Arial" charset="0"/>
                <a:cs typeface="+mn-cs"/>
              </a:rPr>
              <a:t>P/CF: How much investors will pay for $1 of cash flow.  High is good.</a:t>
            </a:r>
          </a:p>
          <a:p>
            <a:pPr marL="333375" indent="-333375" eaLnBrk="0" hangingPunct="0">
              <a:lnSpc>
                <a:spcPct val="90000"/>
              </a:lnSpc>
              <a:spcBef>
                <a:spcPct val="20000"/>
              </a:spcBef>
              <a:buClr>
                <a:srgbClr val="FF00FF"/>
              </a:buClr>
              <a:buFont typeface="Wingdings" pitchFamily="2" charset="2"/>
              <a:buChar char="n"/>
              <a:defRPr/>
            </a:pPr>
            <a:r>
              <a:rPr lang="en-US" sz="2400" b="1" dirty="0">
                <a:solidFill>
                  <a:srgbClr val="000000"/>
                </a:solidFill>
                <a:latin typeface="Arial" charset="0"/>
                <a:cs typeface="+mn-cs"/>
              </a:rPr>
              <a:t>M/B: How much paid for $1 of BV.  Higher is better.</a:t>
            </a:r>
          </a:p>
          <a:p>
            <a:pPr marL="333375" indent="-333375" eaLnBrk="0" hangingPunct="0">
              <a:lnSpc>
                <a:spcPct val="90000"/>
              </a:lnSpc>
              <a:spcBef>
                <a:spcPct val="20000"/>
              </a:spcBef>
              <a:buClr>
                <a:srgbClr val="FF00FF"/>
              </a:buClr>
              <a:buFont typeface="Wingdings" pitchFamily="2" charset="2"/>
              <a:buChar char="n"/>
              <a:defRPr/>
            </a:pPr>
            <a:r>
              <a:rPr lang="en-US" sz="2400" b="1" dirty="0">
                <a:solidFill>
                  <a:srgbClr val="000000"/>
                </a:solidFill>
                <a:latin typeface="Arial" charset="0"/>
                <a:cs typeface="+mn-cs"/>
              </a:rPr>
              <a:t>P/E and M/B are high if ROE is high, risk is low</a:t>
            </a:r>
            <a:r>
              <a:rPr lang="en-US" sz="3000" b="1" dirty="0">
                <a:solidFill>
                  <a:srgbClr val="000000"/>
                </a:solidFill>
                <a:latin typeface="Arial" charset="0"/>
                <a:cs typeface="+mn-cs"/>
              </a:rPr>
              <a:t>.</a:t>
            </a:r>
          </a:p>
        </p:txBody>
      </p:sp>
      <p:sp>
        <p:nvSpPr>
          <p:cNvPr id="59395" name="Rectangle 3"/>
          <p:cNvSpPr>
            <a:spLocks noChangeArrowheads="1"/>
          </p:cNvSpPr>
          <p:nvPr/>
        </p:nvSpPr>
        <p:spPr bwMode="auto">
          <a:xfrm>
            <a:off x="838200" y="1600200"/>
            <a:ext cx="7450138"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10000"/>
              </a:lnSpc>
              <a:tabLst>
                <a:tab pos="1370013" algn="l"/>
                <a:tab pos="2973388" algn="l"/>
                <a:tab pos="4576763" algn="l"/>
                <a:tab pos="6110288" algn="l"/>
              </a:tabLst>
              <a:defRPr/>
            </a:pPr>
            <a:r>
              <a:rPr lang="en-US" sz="3000" b="1" dirty="0">
                <a:solidFill>
                  <a:srgbClr val="000000"/>
                </a:solidFill>
                <a:latin typeface="Arial" charset="0"/>
                <a:cs typeface="+mn-cs"/>
              </a:rPr>
              <a:t>	 2001      2000	1999	   Ind.</a:t>
            </a:r>
          </a:p>
          <a:p>
            <a:pPr eaLnBrk="0" hangingPunct="0">
              <a:lnSpc>
                <a:spcPct val="110000"/>
              </a:lnSpc>
              <a:tabLst>
                <a:tab pos="1370013" algn="l"/>
                <a:tab pos="2973388" algn="l"/>
                <a:tab pos="4576763" algn="l"/>
                <a:tab pos="6110288" algn="l"/>
              </a:tabLst>
              <a:defRPr/>
            </a:pPr>
            <a:r>
              <a:rPr lang="en-US" sz="3000" b="1" dirty="0">
                <a:solidFill>
                  <a:srgbClr val="000000"/>
                </a:solidFill>
                <a:latin typeface="Arial" charset="0"/>
                <a:cs typeface="+mn-cs"/>
              </a:rPr>
              <a:t>P/E	12.0x	-0.4x	 9.7x	14.2x</a:t>
            </a:r>
          </a:p>
          <a:p>
            <a:pPr eaLnBrk="0" hangingPunct="0">
              <a:lnSpc>
                <a:spcPct val="110000"/>
              </a:lnSpc>
              <a:tabLst>
                <a:tab pos="1370013" algn="l"/>
                <a:tab pos="2973388" algn="l"/>
                <a:tab pos="4576763" algn="l"/>
                <a:tab pos="6110288" algn="l"/>
              </a:tabLst>
              <a:defRPr/>
            </a:pPr>
            <a:r>
              <a:rPr lang="en-US" sz="3000" b="1" dirty="0">
                <a:solidFill>
                  <a:srgbClr val="000000"/>
                </a:solidFill>
                <a:latin typeface="Arial" charset="0"/>
                <a:cs typeface="+mn-cs"/>
              </a:rPr>
              <a:t>P/CF	8.21x	-0.6x	 8.0x	11.0x</a:t>
            </a:r>
          </a:p>
          <a:p>
            <a:pPr eaLnBrk="0" hangingPunct="0">
              <a:lnSpc>
                <a:spcPct val="110000"/>
              </a:lnSpc>
              <a:tabLst>
                <a:tab pos="1370013" algn="l"/>
                <a:tab pos="2973388" algn="l"/>
                <a:tab pos="4576763" algn="l"/>
                <a:tab pos="6110288" algn="l"/>
              </a:tabLst>
              <a:defRPr/>
            </a:pPr>
            <a:r>
              <a:rPr lang="en-US" sz="3000" b="1" dirty="0">
                <a:solidFill>
                  <a:srgbClr val="000000"/>
                </a:solidFill>
                <a:latin typeface="Arial" charset="0"/>
                <a:cs typeface="+mn-cs"/>
              </a:rPr>
              <a:t>M/B	1.96x	 1.7x	 1.3x	  2.4x</a:t>
            </a:r>
          </a:p>
        </p:txBody>
      </p:sp>
      <p:sp>
        <p:nvSpPr>
          <p:cNvPr id="59396" name="Line 4"/>
          <p:cNvSpPr>
            <a:spLocks noChangeShapeType="1"/>
          </p:cNvSpPr>
          <p:nvPr/>
        </p:nvSpPr>
        <p:spPr bwMode="auto">
          <a:xfrm>
            <a:off x="1981200" y="2209800"/>
            <a:ext cx="6078538"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59397" name="Line 5"/>
          <p:cNvSpPr>
            <a:spLocks noChangeShapeType="1"/>
          </p:cNvSpPr>
          <p:nvPr/>
        </p:nvSpPr>
        <p:spPr bwMode="auto">
          <a:xfrm>
            <a:off x="1981200" y="2209800"/>
            <a:ext cx="0" cy="1371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4" name="Date Placeholder 3"/>
          <p:cNvSpPr>
            <a:spLocks noGrp="1"/>
          </p:cNvSpPr>
          <p:nvPr>
            <p:ph type="dt" sz="quarter" idx="10"/>
          </p:nvPr>
        </p:nvSpPr>
        <p:spPr/>
        <p:txBody>
          <a:bodyPr/>
          <a:lstStyle/>
          <a:p>
            <a:pPr>
              <a:defRPr/>
            </a:pPr>
            <a:fld id="{A2583D24-BC95-45CC-99C6-7292443A9F99}"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476250" y="1409700"/>
            <a:ext cx="8429625"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hangingPunct="0">
              <a:spcBef>
                <a:spcPct val="20000"/>
              </a:spcBef>
              <a:tabLst>
                <a:tab pos="1023938" algn="l"/>
              </a:tabLst>
              <a:defRPr/>
            </a:pPr>
            <a:r>
              <a:rPr lang="en-US" sz="6600" dirty="0">
                <a:solidFill>
                  <a:srgbClr val="000000"/>
                </a:solidFill>
                <a:latin typeface="Arial" charset="0"/>
                <a:cs typeface="+mn-cs"/>
              </a:rPr>
              <a:t>(      )(       )(        )</a:t>
            </a:r>
            <a:r>
              <a:rPr lang="en-US" sz="3200" b="1" dirty="0">
                <a:solidFill>
                  <a:srgbClr val="000000"/>
                </a:solidFill>
                <a:latin typeface="Arial" charset="0"/>
                <a:cs typeface="+mn-cs"/>
              </a:rPr>
              <a:t> = ROE</a:t>
            </a:r>
          </a:p>
          <a:p>
            <a:pPr eaLnBrk="0" hangingPunct="0">
              <a:spcBef>
                <a:spcPct val="20000"/>
              </a:spcBef>
              <a:tabLst>
                <a:tab pos="1023938" algn="l"/>
              </a:tabLst>
              <a:defRPr/>
            </a:pPr>
            <a:endParaRPr lang="en-US" sz="3200" b="1" dirty="0">
              <a:solidFill>
                <a:srgbClr val="000000"/>
              </a:solidFill>
              <a:latin typeface="Arial" charset="0"/>
              <a:cs typeface="+mn-cs"/>
            </a:endParaRPr>
          </a:p>
          <a:p>
            <a:pPr eaLnBrk="0" hangingPunct="0">
              <a:spcBef>
                <a:spcPct val="20000"/>
              </a:spcBef>
              <a:tabLst>
                <a:tab pos="1023938" algn="l"/>
              </a:tabLst>
              <a:defRPr/>
            </a:pPr>
            <a:r>
              <a:rPr lang="en-US" sz="3200" b="1" dirty="0">
                <a:solidFill>
                  <a:srgbClr val="000000"/>
                </a:solidFill>
                <a:latin typeface="Arial" charset="0"/>
                <a:cs typeface="+mn-cs"/>
              </a:rPr>
              <a:t>                          x            </a:t>
            </a:r>
            <a:r>
              <a:rPr lang="en-US" sz="3200" b="1" dirty="0" err="1">
                <a:solidFill>
                  <a:srgbClr val="000000"/>
                </a:solidFill>
                <a:latin typeface="Arial" charset="0"/>
                <a:cs typeface="+mn-cs"/>
              </a:rPr>
              <a:t>x</a:t>
            </a:r>
            <a:r>
              <a:rPr lang="en-US" sz="3200" b="1" dirty="0">
                <a:solidFill>
                  <a:srgbClr val="000000"/>
                </a:solidFill>
                <a:latin typeface="Arial" charset="0"/>
                <a:cs typeface="+mn-cs"/>
              </a:rPr>
              <a:t>          = ROE.</a:t>
            </a:r>
          </a:p>
        </p:txBody>
      </p:sp>
      <p:grpSp>
        <p:nvGrpSpPr>
          <p:cNvPr id="91139" name="Group 1"/>
          <p:cNvGrpSpPr>
            <a:grpSpLocks/>
          </p:cNvGrpSpPr>
          <p:nvPr/>
        </p:nvGrpSpPr>
        <p:grpSpPr bwMode="auto">
          <a:xfrm>
            <a:off x="304800" y="1447800"/>
            <a:ext cx="6934200" cy="1111250"/>
            <a:chOff x="533400" y="1479550"/>
            <a:chExt cx="8077200" cy="1111250"/>
          </a:xfrm>
        </p:grpSpPr>
        <p:sp>
          <p:nvSpPr>
            <p:cNvPr id="61451" name="Rectangle 11"/>
            <p:cNvSpPr>
              <a:spLocks noChangeArrowheads="1"/>
            </p:cNvSpPr>
            <p:nvPr/>
          </p:nvSpPr>
          <p:spPr bwMode="auto">
            <a:xfrm>
              <a:off x="533400" y="1524000"/>
              <a:ext cx="8077200" cy="1066800"/>
            </a:xfrm>
            <a:prstGeom prst="rect">
              <a:avLst/>
            </a:prstGeom>
            <a:gradFill rotWithShape="0">
              <a:gsLst>
                <a:gs pos="0">
                  <a:srgbClr val="FFCC99">
                    <a:gamma/>
                    <a:tint val="13725"/>
                    <a:invGamma/>
                  </a:srgbClr>
                </a:gs>
                <a:gs pos="100000">
                  <a:srgbClr val="FFCC99"/>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1444" name="Rectangle 4"/>
            <p:cNvSpPr>
              <a:spLocks noChangeArrowheads="1"/>
            </p:cNvSpPr>
            <p:nvPr/>
          </p:nvSpPr>
          <p:spPr bwMode="auto">
            <a:xfrm>
              <a:off x="768246" y="1479550"/>
              <a:ext cx="154036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dirty="0">
                  <a:solidFill>
                    <a:srgbClr val="000000"/>
                  </a:solidFill>
                  <a:latin typeface="Arial" charset="0"/>
                  <a:cs typeface="+mn-cs"/>
                </a:rPr>
                <a:t>Profit</a:t>
              </a:r>
            </a:p>
            <a:p>
              <a:pPr algn="ctr" eaLnBrk="0" hangingPunct="0">
                <a:lnSpc>
                  <a:spcPct val="85000"/>
                </a:lnSpc>
                <a:defRPr/>
              </a:pPr>
              <a:r>
                <a:rPr lang="en-US" sz="3200" b="1" dirty="0">
                  <a:solidFill>
                    <a:srgbClr val="000000"/>
                  </a:solidFill>
                  <a:latin typeface="Arial" charset="0"/>
                  <a:cs typeface="+mn-cs"/>
                </a:rPr>
                <a:t>margin</a:t>
              </a:r>
            </a:p>
          </p:txBody>
        </p:sp>
        <p:sp>
          <p:nvSpPr>
            <p:cNvPr id="61445" name="Rectangle 5"/>
            <p:cNvSpPr>
              <a:spLocks noChangeArrowheads="1"/>
            </p:cNvSpPr>
            <p:nvPr/>
          </p:nvSpPr>
          <p:spPr bwMode="auto">
            <a:xfrm>
              <a:off x="2715427" y="1479550"/>
              <a:ext cx="1830684"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a:solidFill>
                    <a:srgbClr val="000000"/>
                  </a:solidFill>
                  <a:latin typeface="Arial" charset="0"/>
                  <a:cs typeface="+mn-cs"/>
                </a:rPr>
                <a:t>TA</a:t>
              </a:r>
            </a:p>
            <a:p>
              <a:pPr algn="ctr" eaLnBrk="0" hangingPunct="0">
                <a:lnSpc>
                  <a:spcPct val="85000"/>
                </a:lnSpc>
                <a:defRPr/>
              </a:pPr>
              <a:r>
                <a:rPr lang="en-US" sz="3200" b="1">
                  <a:solidFill>
                    <a:srgbClr val="000000"/>
                  </a:solidFill>
                  <a:latin typeface="Arial" charset="0"/>
                  <a:cs typeface="+mn-cs"/>
                </a:rPr>
                <a:t>turnover</a:t>
              </a:r>
            </a:p>
          </p:txBody>
        </p:sp>
        <p:sp>
          <p:nvSpPr>
            <p:cNvPr id="61446" name="Rectangle 6"/>
            <p:cNvSpPr>
              <a:spLocks noChangeArrowheads="1"/>
            </p:cNvSpPr>
            <p:nvPr/>
          </p:nvSpPr>
          <p:spPr bwMode="auto">
            <a:xfrm>
              <a:off x="4912248" y="1479550"/>
              <a:ext cx="201190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a:solidFill>
                    <a:srgbClr val="000000"/>
                  </a:solidFill>
                  <a:latin typeface="Arial" charset="0"/>
                  <a:cs typeface="+mn-cs"/>
                </a:rPr>
                <a:t>Equity</a:t>
              </a:r>
            </a:p>
            <a:p>
              <a:pPr algn="ctr" eaLnBrk="0" hangingPunct="0">
                <a:lnSpc>
                  <a:spcPct val="85000"/>
                </a:lnSpc>
                <a:defRPr/>
              </a:pPr>
              <a:r>
                <a:rPr lang="en-US" sz="3200" b="1">
                  <a:solidFill>
                    <a:srgbClr val="000000"/>
                  </a:solidFill>
                  <a:latin typeface="Arial" charset="0"/>
                  <a:cs typeface="+mn-cs"/>
                </a:rPr>
                <a:t>multiplier</a:t>
              </a:r>
            </a:p>
          </p:txBody>
        </p:sp>
      </p:grpSp>
      <p:sp>
        <p:nvSpPr>
          <p:cNvPr id="61447" name="Rectangle 7"/>
          <p:cNvSpPr>
            <a:spLocks noChangeArrowheads="1"/>
          </p:cNvSpPr>
          <p:nvPr/>
        </p:nvSpPr>
        <p:spPr bwMode="auto">
          <a:xfrm>
            <a:off x="2084388" y="2773363"/>
            <a:ext cx="1268412"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   NI   </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Sales</a:t>
            </a:r>
          </a:p>
        </p:txBody>
      </p:sp>
      <p:sp>
        <p:nvSpPr>
          <p:cNvPr id="61448" name="Rectangle 8"/>
          <p:cNvSpPr>
            <a:spLocks noChangeArrowheads="1"/>
          </p:cNvSpPr>
          <p:nvPr/>
        </p:nvSpPr>
        <p:spPr bwMode="auto">
          <a:xfrm>
            <a:off x="3706813" y="2773363"/>
            <a:ext cx="12461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dirty="0">
                <a:solidFill>
                  <a:srgbClr val="000000"/>
                </a:solidFill>
                <a:latin typeface="Arial" charset="0"/>
                <a:cs typeface="+mn-cs"/>
              </a:rPr>
              <a:t>Sales</a:t>
            </a:r>
            <a:endParaRPr lang="en-US" sz="3200" b="1" dirty="0">
              <a:solidFill>
                <a:srgbClr val="000000"/>
              </a:solidFill>
              <a:latin typeface="Arial" charset="0"/>
              <a:cs typeface="+mn-cs"/>
            </a:endParaRPr>
          </a:p>
          <a:p>
            <a:pPr algn="ctr" eaLnBrk="0" hangingPunct="0">
              <a:lnSpc>
                <a:spcPct val="85000"/>
              </a:lnSpc>
              <a:defRPr/>
            </a:pPr>
            <a:r>
              <a:rPr lang="en-US" sz="3200" b="1" dirty="0">
                <a:solidFill>
                  <a:srgbClr val="000000"/>
                </a:solidFill>
                <a:latin typeface="Arial" charset="0"/>
                <a:cs typeface="+mn-cs"/>
              </a:rPr>
              <a:t>TA</a:t>
            </a:r>
          </a:p>
        </p:txBody>
      </p:sp>
      <p:sp>
        <p:nvSpPr>
          <p:cNvPr id="61449" name="Rectangle 9"/>
          <p:cNvSpPr>
            <a:spLocks noChangeArrowheads="1"/>
          </p:cNvSpPr>
          <p:nvPr/>
        </p:nvSpPr>
        <p:spPr bwMode="auto">
          <a:xfrm>
            <a:off x="5349875" y="2773363"/>
            <a:ext cx="952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sz="3200" b="1" u="sng">
                <a:solidFill>
                  <a:srgbClr val="000000"/>
                </a:solidFill>
                <a:latin typeface="Arial" charset="0"/>
                <a:cs typeface="+mn-cs"/>
              </a:rPr>
              <a:t> TA </a:t>
            </a:r>
            <a:endParaRPr lang="en-US" sz="3200" b="1">
              <a:solidFill>
                <a:srgbClr val="000000"/>
              </a:solidFill>
              <a:latin typeface="Arial" charset="0"/>
              <a:cs typeface="+mn-cs"/>
            </a:endParaRPr>
          </a:p>
          <a:p>
            <a:pPr algn="ctr" eaLnBrk="0" hangingPunct="0">
              <a:lnSpc>
                <a:spcPct val="85000"/>
              </a:lnSpc>
              <a:defRPr/>
            </a:pPr>
            <a:r>
              <a:rPr lang="en-US" sz="3200" b="1">
                <a:solidFill>
                  <a:srgbClr val="000000"/>
                </a:solidFill>
                <a:latin typeface="Arial" charset="0"/>
                <a:cs typeface="+mn-cs"/>
              </a:rPr>
              <a:t>CE</a:t>
            </a:r>
          </a:p>
        </p:txBody>
      </p:sp>
      <p:sp>
        <p:nvSpPr>
          <p:cNvPr id="61450" name="Rectangle 10"/>
          <p:cNvSpPr>
            <a:spLocks noChangeArrowheads="1"/>
          </p:cNvSpPr>
          <p:nvPr/>
        </p:nvSpPr>
        <p:spPr bwMode="auto">
          <a:xfrm>
            <a:off x="884238" y="4279900"/>
            <a:ext cx="75755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tabLst>
                <a:tab pos="1595438" algn="dec"/>
                <a:tab pos="2690813" algn="ctr"/>
                <a:tab pos="3381375" algn="dec"/>
                <a:tab pos="4167188" algn="ctr"/>
                <a:tab pos="4905375" algn="dec"/>
                <a:tab pos="5548313" algn="ctr"/>
                <a:tab pos="6691313" algn="dec"/>
              </a:tabLst>
              <a:defRPr/>
            </a:pPr>
            <a:r>
              <a:rPr lang="en-US" sz="3200" b="1" dirty="0">
                <a:solidFill>
                  <a:srgbClr val="000000"/>
                </a:solidFill>
                <a:latin typeface="Arial" charset="0"/>
                <a:cs typeface="+mn-cs"/>
              </a:rPr>
              <a:t>1999	2.6%	x	2.3	x	2.2	=	13.3%</a:t>
            </a:r>
          </a:p>
          <a:p>
            <a:pPr eaLnBrk="0" hangingPunct="0">
              <a:tabLst>
                <a:tab pos="1595438" algn="dec"/>
                <a:tab pos="2690813" algn="ctr"/>
                <a:tab pos="3381375" algn="dec"/>
                <a:tab pos="4167188" algn="ctr"/>
                <a:tab pos="4905375" algn="dec"/>
                <a:tab pos="5548313" algn="ctr"/>
                <a:tab pos="6691313" algn="dec"/>
              </a:tabLst>
              <a:defRPr/>
            </a:pPr>
            <a:r>
              <a:rPr lang="en-US" sz="3200" b="1" dirty="0">
                <a:solidFill>
                  <a:srgbClr val="000000"/>
                </a:solidFill>
                <a:latin typeface="Arial" charset="0"/>
                <a:cs typeface="+mn-cs"/>
              </a:rPr>
              <a:t>2000	-8.9%	x	2.0	x	21.6	=	-391.4%</a:t>
            </a:r>
          </a:p>
          <a:p>
            <a:pPr eaLnBrk="0" hangingPunct="0">
              <a:tabLst>
                <a:tab pos="1595438" algn="dec"/>
                <a:tab pos="2690813" algn="ctr"/>
                <a:tab pos="3381375" algn="dec"/>
                <a:tab pos="4167188" algn="ctr"/>
                <a:tab pos="4905375" algn="dec"/>
                <a:tab pos="5548313" algn="ctr"/>
                <a:tab pos="6691313" algn="dec"/>
              </a:tabLst>
              <a:defRPr/>
            </a:pPr>
            <a:r>
              <a:rPr lang="en-US" sz="3200" b="1" dirty="0">
                <a:solidFill>
                  <a:srgbClr val="000000"/>
                </a:solidFill>
                <a:latin typeface="Arial" charset="0"/>
                <a:cs typeface="+mn-cs"/>
              </a:rPr>
              <a:t>2001	3.6%	x	2.0	x	2.3	=	16.3%</a:t>
            </a:r>
          </a:p>
          <a:p>
            <a:pPr eaLnBrk="0" hangingPunct="0">
              <a:tabLst>
                <a:tab pos="1595438" algn="dec"/>
                <a:tab pos="2690813" algn="ctr"/>
                <a:tab pos="3381375" algn="dec"/>
                <a:tab pos="4167188" algn="ctr"/>
                <a:tab pos="4905375" algn="dec"/>
                <a:tab pos="5548313" algn="ctr"/>
                <a:tab pos="6691313" algn="dec"/>
              </a:tabLst>
              <a:defRPr/>
            </a:pPr>
            <a:r>
              <a:rPr lang="en-US" sz="3200" b="1" dirty="0">
                <a:solidFill>
                  <a:srgbClr val="000000"/>
                </a:solidFill>
                <a:latin typeface="Arial" charset="0"/>
                <a:cs typeface="+mn-cs"/>
              </a:rPr>
              <a:t>Ind.	3.5%	x	2.6	x	2.0	=	18.2%</a:t>
            </a:r>
          </a:p>
        </p:txBody>
      </p:sp>
      <p:sp>
        <p:nvSpPr>
          <p:cNvPr id="3" name="Title 2"/>
          <p:cNvSpPr>
            <a:spLocks noGrp="1"/>
          </p:cNvSpPr>
          <p:nvPr>
            <p:ph type="title"/>
          </p:nvPr>
        </p:nvSpPr>
        <p:spPr/>
        <p:txBody>
          <a:bodyPr/>
          <a:lstStyle/>
          <a:p>
            <a:pPr>
              <a:defRPr/>
            </a:pPr>
            <a:r>
              <a:rPr lang="en-US" dirty="0" smtClean="0"/>
              <a:t>Du </a:t>
            </a:r>
            <a:r>
              <a:rPr lang="en-US" dirty="0" err="1" smtClean="0"/>
              <a:t>pont</a:t>
            </a:r>
            <a:r>
              <a:rPr lang="en-US" dirty="0" smtClean="0"/>
              <a:t> analysis</a:t>
            </a:r>
            <a:endParaRPr lang="en-US" dirty="0"/>
          </a:p>
        </p:txBody>
      </p:sp>
      <p:sp>
        <p:nvSpPr>
          <p:cNvPr id="5" name="Date Placeholder 4"/>
          <p:cNvSpPr>
            <a:spLocks noGrp="1"/>
          </p:cNvSpPr>
          <p:nvPr>
            <p:ph type="dt" sz="quarter" idx="10"/>
          </p:nvPr>
        </p:nvSpPr>
        <p:spPr/>
        <p:txBody>
          <a:bodyPr/>
          <a:lstStyle/>
          <a:p>
            <a:pPr>
              <a:defRPr/>
            </a:pPr>
            <a:fld id="{B6CBFF07-51B1-4E83-B133-918C4C78B554}"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609600" y="1890713"/>
            <a:ext cx="7796213" cy="1981200"/>
          </a:xfrm>
        </p:spPr>
        <p:txBody>
          <a:bodyPr>
            <a:noAutofit/>
          </a:bodyPr>
          <a:lstStyle/>
          <a:p>
            <a:pPr>
              <a:lnSpc>
                <a:spcPct val="90000"/>
              </a:lnSpc>
              <a:defRPr/>
            </a:pPr>
            <a:r>
              <a:rPr lang="en-US" sz="3200" dirty="0"/>
              <a:t>Expense control (P.M.)</a:t>
            </a:r>
          </a:p>
          <a:p>
            <a:pPr>
              <a:lnSpc>
                <a:spcPct val="90000"/>
              </a:lnSpc>
              <a:defRPr/>
            </a:pPr>
            <a:r>
              <a:rPr lang="en-US" sz="3200" dirty="0"/>
              <a:t>Asset utilization (TATO)</a:t>
            </a:r>
          </a:p>
          <a:p>
            <a:pPr>
              <a:lnSpc>
                <a:spcPct val="90000"/>
              </a:lnSpc>
              <a:defRPr/>
            </a:pPr>
            <a:r>
              <a:rPr lang="en-US" sz="3200" dirty="0"/>
              <a:t>Debt utilization (Eq. </a:t>
            </a:r>
            <a:r>
              <a:rPr lang="en-US" sz="3200" dirty="0" err="1"/>
              <a:t>Mult</a:t>
            </a:r>
            <a:r>
              <a:rPr lang="en-US" sz="3200" dirty="0"/>
              <a:t>.)</a:t>
            </a:r>
          </a:p>
        </p:txBody>
      </p:sp>
      <p:sp>
        <p:nvSpPr>
          <p:cNvPr id="63490" name="Rectangle 2"/>
          <p:cNvSpPr>
            <a:spLocks noGrp="1" noChangeArrowheads="1"/>
          </p:cNvSpPr>
          <p:nvPr>
            <p:ph type="title"/>
          </p:nvPr>
        </p:nvSpPr>
        <p:spPr/>
        <p:txBody>
          <a:bodyPr/>
          <a:lstStyle/>
          <a:p>
            <a:pPr>
              <a:defRPr/>
            </a:pPr>
            <a:r>
              <a:rPr lang="en-US"/>
              <a:t>The Du Pont system focuses on:</a:t>
            </a:r>
          </a:p>
        </p:txBody>
      </p:sp>
      <p:sp>
        <p:nvSpPr>
          <p:cNvPr id="63492" name="Rectangle 4"/>
          <p:cNvSpPr>
            <a:spLocks noChangeArrowheads="1"/>
          </p:cNvSpPr>
          <p:nvPr/>
        </p:nvSpPr>
        <p:spPr bwMode="auto">
          <a:xfrm>
            <a:off x="762000" y="3886200"/>
            <a:ext cx="740568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90000"/>
              </a:lnSpc>
              <a:defRPr/>
            </a:pPr>
            <a:r>
              <a:rPr lang="en-US" sz="3200" b="1" dirty="0">
                <a:solidFill>
                  <a:srgbClr val="000000"/>
                </a:solidFill>
                <a:latin typeface="Arial" charset="0"/>
                <a:cs typeface="+mn-cs"/>
              </a:rPr>
              <a:t>It shows how these factors combine to determine the ROE.</a:t>
            </a:r>
          </a:p>
        </p:txBody>
      </p:sp>
      <p:sp>
        <p:nvSpPr>
          <p:cNvPr id="4" name="Date Placeholder 3"/>
          <p:cNvSpPr>
            <a:spLocks noGrp="1"/>
          </p:cNvSpPr>
          <p:nvPr>
            <p:ph type="dt" sz="quarter" idx="10"/>
          </p:nvPr>
        </p:nvSpPr>
        <p:spPr/>
        <p:txBody>
          <a:bodyPr/>
          <a:lstStyle/>
          <a:p>
            <a:pPr>
              <a:defRPr/>
            </a:pPr>
            <a:fld id="{FFF452E7-B237-49F0-B2BC-D0B9F0AB5609}"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p:txBody>
          <a:bodyPr/>
          <a:lstStyle/>
          <a:p>
            <a:pPr>
              <a:defRPr/>
            </a:pPr>
            <a:r>
              <a:rPr lang="en-US"/>
              <a:t>Simplified D’Leon Data</a:t>
            </a:r>
          </a:p>
        </p:txBody>
      </p:sp>
      <p:sp>
        <p:nvSpPr>
          <p:cNvPr id="65540" name="Rectangle 4"/>
          <p:cNvSpPr>
            <a:spLocks noChangeArrowheads="1"/>
          </p:cNvSpPr>
          <p:nvPr/>
        </p:nvSpPr>
        <p:spPr bwMode="auto">
          <a:xfrm>
            <a:off x="669925" y="1881188"/>
            <a:ext cx="884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A/R</a:t>
            </a:r>
          </a:p>
        </p:txBody>
      </p:sp>
      <p:sp>
        <p:nvSpPr>
          <p:cNvPr id="65541" name="Rectangle 5"/>
          <p:cNvSpPr>
            <a:spLocks noChangeArrowheads="1"/>
          </p:cNvSpPr>
          <p:nvPr/>
        </p:nvSpPr>
        <p:spPr bwMode="auto">
          <a:xfrm>
            <a:off x="3821113" y="1881188"/>
            <a:ext cx="8620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878</a:t>
            </a:r>
          </a:p>
        </p:txBody>
      </p:sp>
      <p:sp>
        <p:nvSpPr>
          <p:cNvPr id="65542" name="Rectangle 6"/>
          <p:cNvSpPr>
            <a:spLocks noChangeArrowheads="1"/>
          </p:cNvSpPr>
          <p:nvPr/>
        </p:nvSpPr>
        <p:spPr bwMode="auto">
          <a:xfrm>
            <a:off x="4376738" y="1881188"/>
            <a:ext cx="142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Debt</a:t>
            </a:r>
          </a:p>
        </p:txBody>
      </p:sp>
      <p:sp>
        <p:nvSpPr>
          <p:cNvPr id="65543" name="Rectangle 7"/>
          <p:cNvSpPr>
            <a:spLocks noChangeArrowheads="1"/>
          </p:cNvSpPr>
          <p:nvPr/>
        </p:nvSpPr>
        <p:spPr bwMode="auto">
          <a:xfrm>
            <a:off x="7286625" y="1881188"/>
            <a:ext cx="1201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1,945</a:t>
            </a:r>
          </a:p>
        </p:txBody>
      </p:sp>
      <p:sp>
        <p:nvSpPr>
          <p:cNvPr id="65544" name="Rectangle 8"/>
          <p:cNvSpPr>
            <a:spLocks noChangeArrowheads="1"/>
          </p:cNvSpPr>
          <p:nvPr/>
        </p:nvSpPr>
        <p:spPr bwMode="auto">
          <a:xfrm>
            <a:off x="669925" y="2301875"/>
            <a:ext cx="1968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Other CA</a:t>
            </a:r>
          </a:p>
        </p:txBody>
      </p:sp>
      <p:sp>
        <p:nvSpPr>
          <p:cNvPr id="65545" name="Rectangle 9"/>
          <p:cNvSpPr>
            <a:spLocks noChangeArrowheads="1"/>
          </p:cNvSpPr>
          <p:nvPr/>
        </p:nvSpPr>
        <p:spPr bwMode="auto">
          <a:xfrm>
            <a:off x="3481388" y="2301875"/>
            <a:ext cx="12017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1,802</a:t>
            </a:r>
          </a:p>
        </p:txBody>
      </p:sp>
      <p:sp>
        <p:nvSpPr>
          <p:cNvPr id="65546" name="Rectangle 10"/>
          <p:cNvSpPr>
            <a:spLocks noChangeArrowheads="1"/>
          </p:cNvSpPr>
          <p:nvPr/>
        </p:nvSpPr>
        <p:spPr bwMode="auto">
          <a:xfrm>
            <a:off x="4376738" y="2301875"/>
            <a:ext cx="1763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Equity</a:t>
            </a:r>
          </a:p>
        </p:txBody>
      </p:sp>
      <p:sp>
        <p:nvSpPr>
          <p:cNvPr id="65547" name="Rectangle 11"/>
          <p:cNvSpPr>
            <a:spLocks noChangeArrowheads="1"/>
          </p:cNvSpPr>
          <p:nvPr/>
        </p:nvSpPr>
        <p:spPr bwMode="auto">
          <a:xfrm>
            <a:off x="7286625" y="2301875"/>
            <a:ext cx="1201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1,552</a:t>
            </a:r>
          </a:p>
        </p:txBody>
      </p:sp>
      <p:sp>
        <p:nvSpPr>
          <p:cNvPr id="65548" name="Rectangle 12"/>
          <p:cNvSpPr>
            <a:spLocks noChangeArrowheads="1"/>
          </p:cNvSpPr>
          <p:nvPr/>
        </p:nvSpPr>
        <p:spPr bwMode="auto">
          <a:xfrm>
            <a:off x="669925" y="2727325"/>
            <a:ext cx="1493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Net FA</a:t>
            </a:r>
          </a:p>
        </p:txBody>
      </p:sp>
      <p:sp>
        <p:nvSpPr>
          <p:cNvPr id="65549" name="Rectangle 13"/>
          <p:cNvSpPr>
            <a:spLocks noChangeArrowheads="1"/>
          </p:cNvSpPr>
          <p:nvPr/>
        </p:nvSpPr>
        <p:spPr bwMode="auto">
          <a:xfrm>
            <a:off x="3143250" y="2727325"/>
            <a:ext cx="1539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817</a:t>
            </a:r>
          </a:p>
        </p:txBody>
      </p:sp>
      <p:sp>
        <p:nvSpPr>
          <p:cNvPr id="65550" name="Rectangle 14"/>
          <p:cNvSpPr>
            <a:spLocks noChangeArrowheads="1"/>
          </p:cNvSpPr>
          <p:nvPr/>
        </p:nvSpPr>
        <p:spPr bwMode="auto">
          <a:xfrm>
            <a:off x="669925" y="3127375"/>
            <a:ext cx="2533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Total assets</a:t>
            </a:r>
          </a:p>
        </p:txBody>
      </p:sp>
      <p:sp>
        <p:nvSpPr>
          <p:cNvPr id="65551" name="Rectangle 15"/>
          <p:cNvSpPr>
            <a:spLocks noChangeArrowheads="1"/>
          </p:cNvSpPr>
          <p:nvPr/>
        </p:nvSpPr>
        <p:spPr bwMode="auto">
          <a:xfrm>
            <a:off x="3255963" y="3127375"/>
            <a:ext cx="14382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$3,497</a:t>
            </a:r>
          </a:p>
        </p:txBody>
      </p:sp>
      <p:sp>
        <p:nvSpPr>
          <p:cNvPr id="65552" name="Rectangle 16"/>
          <p:cNvSpPr>
            <a:spLocks noChangeArrowheads="1"/>
          </p:cNvSpPr>
          <p:nvPr/>
        </p:nvSpPr>
        <p:spPr bwMode="auto">
          <a:xfrm>
            <a:off x="4376738" y="3127375"/>
            <a:ext cx="13350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L&amp;E</a:t>
            </a:r>
          </a:p>
        </p:txBody>
      </p:sp>
      <p:sp>
        <p:nvSpPr>
          <p:cNvPr id="65553" name="Rectangle 17"/>
          <p:cNvSpPr>
            <a:spLocks noChangeArrowheads="1"/>
          </p:cNvSpPr>
          <p:nvPr/>
        </p:nvSpPr>
        <p:spPr bwMode="auto">
          <a:xfrm>
            <a:off x="7061200" y="3127375"/>
            <a:ext cx="14382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$3,497</a:t>
            </a:r>
          </a:p>
        </p:txBody>
      </p:sp>
      <p:sp>
        <p:nvSpPr>
          <p:cNvPr id="65554" name="Rectangle 18"/>
          <p:cNvSpPr>
            <a:spLocks noChangeArrowheads="1"/>
          </p:cNvSpPr>
          <p:nvPr/>
        </p:nvSpPr>
        <p:spPr bwMode="auto">
          <a:xfrm>
            <a:off x="669925" y="5259388"/>
            <a:ext cx="7688263"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619125" indent="-619125" eaLnBrk="0" hangingPunct="0">
              <a:lnSpc>
                <a:spcPct val="90000"/>
              </a:lnSpc>
              <a:defRPr/>
            </a:pPr>
            <a:r>
              <a:rPr lang="en-US" sz="3200" b="1">
                <a:solidFill>
                  <a:srgbClr val="000000"/>
                </a:solidFill>
                <a:latin typeface="Arial" charset="0"/>
                <a:cs typeface="+mn-cs"/>
              </a:rPr>
              <a:t>Q.  How would reducing DSO to 32                days affect the company?</a:t>
            </a:r>
          </a:p>
        </p:txBody>
      </p:sp>
      <p:grpSp>
        <p:nvGrpSpPr>
          <p:cNvPr id="93202" name="Group 22"/>
          <p:cNvGrpSpPr>
            <a:grpSpLocks/>
          </p:cNvGrpSpPr>
          <p:nvPr/>
        </p:nvGrpSpPr>
        <p:grpSpPr bwMode="auto">
          <a:xfrm>
            <a:off x="3354388" y="3190875"/>
            <a:ext cx="1236662" cy="523875"/>
            <a:chOff x="2113" y="2010"/>
            <a:chExt cx="779" cy="330"/>
          </a:xfrm>
        </p:grpSpPr>
        <p:sp>
          <p:nvSpPr>
            <p:cNvPr id="65555" name="Line 19"/>
            <p:cNvSpPr>
              <a:spLocks noChangeShapeType="1"/>
            </p:cNvSpPr>
            <p:nvPr/>
          </p:nvSpPr>
          <p:spPr bwMode="auto">
            <a:xfrm>
              <a:off x="2113" y="2010"/>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5556" name="Line 20"/>
            <p:cNvSpPr>
              <a:spLocks noChangeShapeType="1"/>
            </p:cNvSpPr>
            <p:nvPr/>
          </p:nvSpPr>
          <p:spPr bwMode="auto">
            <a:xfrm>
              <a:off x="2113" y="2340"/>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5557" name="Line 21"/>
            <p:cNvSpPr>
              <a:spLocks noChangeShapeType="1"/>
            </p:cNvSpPr>
            <p:nvPr/>
          </p:nvSpPr>
          <p:spPr bwMode="auto">
            <a:xfrm>
              <a:off x="2113" y="2286"/>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grpSp>
        <p:nvGrpSpPr>
          <p:cNvPr id="93203" name="Group 26"/>
          <p:cNvGrpSpPr>
            <a:grpSpLocks/>
          </p:cNvGrpSpPr>
          <p:nvPr/>
        </p:nvGrpSpPr>
        <p:grpSpPr bwMode="auto">
          <a:xfrm>
            <a:off x="7108825" y="3190875"/>
            <a:ext cx="1236663" cy="523875"/>
            <a:chOff x="4478" y="2010"/>
            <a:chExt cx="779" cy="330"/>
          </a:xfrm>
        </p:grpSpPr>
        <p:sp>
          <p:nvSpPr>
            <p:cNvPr id="65559" name="Line 23"/>
            <p:cNvSpPr>
              <a:spLocks noChangeShapeType="1"/>
            </p:cNvSpPr>
            <p:nvPr/>
          </p:nvSpPr>
          <p:spPr bwMode="auto">
            <a:xfrm>
              <a:off x="4478" y="2010"/>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5560" name="Line 24"/>
            <p:cNvSpPr>
              <a:spLocks noChangeShapeType="1"/>
            </p:cNvSpPr>
            <p:nvPr/>
          </p:nvSpPr>
          <p:spPr bwMode="auto">
            <a:xfrm>
              <a:off x="4478" y="2340"/>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5561" name="Line 25"/>
            <p:cNvSpPr>
              <a:spLocks noChangeShapeType="1"/>
            </p:cNvSpPr>
            <p:nvPr/>
          </p:nvSpPr>
          <p:spPr bwMode="auto">
            <a:xfrm>
              <a:off x="4478" y="2286"/>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sp>
        <p:nvSpPr>
          <p:cNvPr id="65563" name="Rectangle 27"/>
          <p:cNvSpPr>
            <a:spLocks noChangeArrowheads="1"/>
          </p:cNvSpPr>
          <p:nvPr/>
        </p:nvSpPr>
        <p:spPr bwMode="auto">
          <a:xfrm>
            <a:off x="669925" y="4027488"/>
            <a:ext cx="4967288"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Sales              </a:t>
            </a:r>
            <a:r>
              <a:rPr lang="en-US" sz="3200" b="1" u="sng" dirty="0">
                <a:solidFill>
                  <a:srgbClr val="000000"/>
                </a:solidFill>
                <a:latin typeface="Arial" charset="0"/>
                <a:cs typeface="+mn-cs"/>
              </a:rPr>
              <a:t>$7,035,600</a:t>
            </a:r>
            <a:endParaRPr lang="en-US" sz="3200" b="1" dirty="0">
              <a:solidFill>
                <a:srgbClr val="000000"/>
              </a:solidFill>
              <a:latin typeface="Arial" charset="0"/>
              <a:cs typeface="+mn-cs"/>
            </a:endParaRPr>
          </a:p>
          <a:p>
            <a:pPr eaLnBrk="0" hangingPunct="0">
              <a:defRPr/>
            </a:pPr>
            <a:r>
              <a:rPr lang="en-US" sz="3200" b="1" dirty="0">
                <a:solidFill>
                  <a:srgbClr val="000000"/>
                </a:solidFill>
                <a:latin typeface="Arial" charset="0"/>
                <a:cs typeface="+mn-cs"/>
              </a:rPr>
              <a:t>         day              360</a:t>
            </a:r>
          </a:p>
        </p:txBody>
      </p:sp>
      <p:sp>
        <p:nvSpPr>
          <p:cNvPr id="65564" name="Line 28"/>
          <p:cNvSpPr>
            <a:spLocks noChangeShapeType="1"/>
          </p:cNvSpPr>
          <p:nvPr/>
        </p:nvSpPr>
        <p:spPr bwMode="auto">
          <a:xfrm flipV="1">
            <a:off x="839788" y="4135438"/>
            <a:ext cx="1674812" cy="8366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5565" name="Rectangle 29"/>
          <p:cNvSpPr>
            <a:spLocks noChangeArrowheads="1"/>
          </p:cNvSpPr>
          <p:nvPr/>
        </p:nvSpPr>
        <p:spPr bwMode="auto">
          <a:xfrm>
            <a:off x="2908300" y="4232275"/>
            <a:ext cx="48323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                     = $19,543.</a:t>
            </a:r>
          </a:p>
        </p:txBody>
      </p:sp>
      <p:sp>
        <p:nvSpPr>
          <p:cNvPr id="4" name="Date Placeholder 3"/>
          <p:cNvSpPr>
            <a:spLocks noGrp="1"/>
          </p:cNvSpPr>
          <p:nvPr>
            <p:ph type="dt" sz="quarter" idx="10"/>
          </p:nvPr>
        </p:nvSpPr>
        <p:spPr/>
        <p:txBody>
          <a:bodyPr/>
          <a:lstStyle/>
          <a:p>
            <a:pPr>
              <a:defRPr/>
            </a:pPr>
            <a:fld id="{B38DA66F-A8DF-46D5-ACBB-FCB1BCAD21E9}"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976313" y="2911475"/>
            <a:ext cx="7667625"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90000"/>
              </a:lnSpc>
              <a:spcBef>
                <a:spcPct val="50000"/>
              </a:spcBef>
              <a:tabLst>
                <a:tab pos="1833563" algn="l"/>
                <a:tab pos="6619875" algn="r"/>
              </a:tabLst>
              <a:defRPr/>
            </a:pPr>
            <a:r>
              <a:rPr lang="en-US" sz="3200" b="1">
                <a:solidFill>
                  <a:srgbClr val="000000"/>
                </a:solidFill>
                <a:latin typeface="Arial" charset="0"/>
                <a:cs typeface="+mn-cs"/>
              </a:rPr>
              <a:t>Old A/R	= 19,543 x 44.9	= 878,000</a:t>
            </a:r>
          </a:p>
          <a:p>
            <a:pPr eaLnBrk="0" hangingPunct="0">
              <a:lnSpc>
                <a:spcPct val="90000"/>
              </a:lnSpc>
              <a:spcBef>
                <a:spcPct val="50000"/>
              </a:spcBef>
              <a:tabLst>
                <a:tab pos="1833563" algn="l"/>
                <a:tab pos="6619875" algn="r"/>
              </a:tabLst>
              <a:defRPr/>
            </a:pPr>
            <a:r>
              <a:rPr lang="en-US" sz="3200" b="1">
                <a:solidFill>
                  <a:srgbClr val="000000"/>
                </a:solidFill>
                <a:latin typeface="Arial" charset="0"/>
                <a:cs typeface="+mn-cs"/>
              </a:rPr>
              <a:t>New A/R	= 19,543 x 32.0	= </a:t>
            </a:r>
            <a:r>
              <a:rPr lang="en-US" sz="3200" b="1" u="sng">
                <a:solidFill>
                  <a:srgbClr val="000000"/>
                </a:solidFill>
                <a:latin typeface="Arial" charset="0"/>
                <a:cs typeface="+mn-cs"/>
              </a:rPr>
              <a:t>625,376</a:t>
            </a:r>
            <a:endParaRPr lang="en-US" sz="3200" b="1">
              <a:solidFill>
                <a:srgbClr val="000000"/>
              </a:solidFill>
              <a:latin typeface="Arial" charset="0"/>
              <a:cs typeface="+mn-cs"/>
            </a:endParaRPr>
          </a:p>
          <a:p>
            <a:pPr eaLnBrk="0" hangingPunct="0">
              <a:lnSpc>
                <a:spcPct val="90000"/>
              </a:lnSpc>
              <a:spcBef>
                <a:spcPct val="50000"/>
              </a:spcBef>
              <a:tabLst>
                <a:tab pos="1833563" algn="l"/>
                <a:tab pos="6619875" algn="r"/>
              </a:tabLst>
              <a:defRPr/>
            </a:pPr>
            <a:r>
              <a:rPr lang="en-US" sz="3200" b="1">
                <a:solidFill>
                  <a:srgbClr val="000000"/>
                </a:solidFill>
                <a:latin typeface="Arial" charset="0"/>
                <a:cs typeface="+mn-cs"/>
              </a:rPr>
              <a:t>                  Cash freed up:	</a:t>
            </a:r>
            <a:r>
              <a:rPr lang="en-US" sz="3200" b="1" u="sng">
                <a:solidFill>
                  <a:srgbClr val="000000"/>
                </a:solidFill>
                <a:latin typeface="Arial" charset="0"/>
                <a:cs typeface="+mn-cs"/>
              </a:rPr>
              <a:t>252,624</a:t>
            </a:r>
          </a:p>
          <a:p>
            <a:pPr eaLnBrk="0" hangingPunct="0">
              <a:lnSpc>
                <a:spcPct val="90000"/>
              </a:lnSpc>
              <a:spcBef>
                <a:spcPct val="50000"/>
              </a:spcBef>
              <a:tabLst>
                <a:tab pos="1833563" algn="l"/>
                <a:tab pos="6619875" algn="r"/>
              </a:tabLst>
              <a:defRPr/>
            </a:pPr>
            <a:endParaRPr lang="en-US" sz="3200" b="1">
              <a:solidFill>
                <a:srgbClr val="000000"/>
              </a:solidFill>
              <a:latin typeface="Arial" charset="0"/>
              <a:cs typeface="+mn-cs"/>
            </a:endParaRPr>
          </a:p>
          <a:p>
            <a:pPr eaLnBrk="0" hangingPunct="0">
              <a:lnSpc>
                <a:spcPct val="90000"/>
              </a:lnSpc>
              <a:spcBef>
                <a:spcPct val="50000"/>
              </a:spcBef>
              <a:tabLst>
                <a:tab pos="1833563" algn="l"/>
                <a:tab pos="6619875" algn="r"/>
              </a:tabLst>
              <a:defRPr/>
            </a:pPr>
            <a:r>
              <a:rPr lang="en-US" sz="3200" b="1">
                <a:solidFill>
                  <a:srgbClr val="000000"/>
                </a:solidFill>
                <a:latin typeface="Arial" charset="0"/>
                <a:cs typeface="+mn-cs"/>
              </a:rPr>
              <a:t>Initially shows up as additional cash.</a:t>
            </a:r>
          </a:p>
        </p:txBody>
      </p:sp>
      <p:sp>
        <p:nvSpPr>
          <p:cNvPr id="67589" name="Line 5"/>
          <p:cNvSpPr>
            <a:spLocks noChangeShapeType="1"/>
          </p:cNvSpPr>
          <p:nvPr/>
        </p:nvSpPr>
        <p:spPr bwMode="auto">
          <a:xfrm>
            <a:off x="6232525" y="4819650"/>
            <a:ext cx="14557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2" name="Title 1"/>
          <p:cNvSpPr>
            <a:spLocks noGrp="1"/>
          </p:cNvSpPr>
          <p:nvPr>
            <p:ph type="title"/>
          </p:nvPr>
        </p:nvSpPr>
        <p:spPr/>
        <p:txBody>
          <a:bodyPr/>
          <a:lstStyle/>
          <a:p>
            <a:pPr>
              <a:defRPr/>
            </a:pPr>
            <a:r>
              <a:rPr lang="en-US" dirty="0" smtClean="0"/>
              <a:t>Effect of reducing DSO from </a:t>
            </a:r>
            <a:br>
              <a:rPr lang="en-US" dirty="0" smtClean="0"/>
            </a:br>
            <a:r>
              <a:rPr lang="en-US" dirty="0" smtClean="0"/>
              <a:t>44.9 days to 32 days:</a:t>
            </a:r>
            <a:endParaRPr lang="en-US" dirty="0"/>
          </a:p>
        </p:txBody>
      </p:sp>
      <p:sp>
        <p:nvSpPr>
          <p:cNvPr id="5" name="Date Placeholder 4"/>
          <p:cNvSpPr>
            <a:spLocks noGrp="1"/>
          </p:cNvSpPr>
          <p:nvPr>
            <p:ph type="dt" sz="quarter" idx="10"/>
          </p:nvPr>
        </p:nvSpPr>
        <p:spPr/>
        <p:txBody>
          <a:bodyPr/>
          <a:lstStyle/>
          <a:p>
            <a:pPr>
              <a:defRPr/>
            </a:pPr>
            <a:fld id="{8B91CAF2-7952-4E95-8017-57102E47A3B7}"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77863" y="5249863"/>
            <a:ext cx="7500937"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defRPr/>
            </a:pPr>
            <a:r>
              <a:rPr lang="en-US" sz="3200" b="1">
                <a:solidFill>
                  <a:srgbClr val="000000"/>
                </a:solidFill>
                <a:latin typeface="Arial" charset="0"/>
                <a:cs typeface="+mn-cs"/>
              </a:rPr>
              <a:t>What could be done with the new</a:t>
            </a:r>
          </a:p>
          <a:p>
            <a:pPr eaLnBrk="0" hangingPunct="0">
              <a:lnSpc>
                <a:spcPct val="90000"/>
              </a:lnSpc>
              <a:defRPr/>
            </a:pPr>
            <a:r>
              <a:rPr lang="en-US" sz="3200" b="1">
                <a:solidFill>
                  <a:srgbClr val="000000"/>
                </a:solidFill>
                <a:latin typeface="Arial" charset="0"/>
                <a:cs typeface="+mn-cs"/>
              </a:rPr>
              <a:t>cash?  Effect on stock price and risk?</a:t>
            </a:r>
          </a:p>
        </p:txBody>
      </p:sp>
      <p:sp>
        <p:nvSpPr>
          <p:cNvPr id="69635" name="Rectangle 3"/>
          <p:cNvSpPr>
            <a:spLocks noChangeArrowheads="1"/>
          </p:cNvSpPr>
          <p:nvPr/>
        </p:nvSpPr>
        <p:spPr bwMode="auto">
          <a:xfrm>
            <a:off x="609600" y="685800"/>
            <a:ext cx="7924800" cy="838200"/>
          </a:xfrm>
          <a:prstGeom prst="rect">
            <a:avLst/>
          </a:prstGeom>
          <a:solidFill>
            <a:schemeClr val="accent1"/>
          </a:solidFill>
          <a:ln w="508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9636" name="Rectangle 4"/>
          <p:cNvSpPr>
            <a:spLocks noGrp="1" noChangeArrowheads="1"/>
          </p:cNvSpPr>
          <p:nvPr>
            <p:ph type="title"/>
          </p:nvPr>
        </p:nvSpPr>
        <p:spPr>
          <a:xfrm>
            <a:off x="762000" y="744538"/>
            <a:ext cx="7667625" cy="658812"/>
          </a:xfrm>
        </p:spPr>
        <p:txBody>
          <a:bodyPr/>
          <a:lstStyle/>
          <a:p>
            <a:pPr>
              <a:defRPr/>
            </a:pPr>
            <a:r>
              <a:rPr lang="en-US"/>
              <a:t>New Balance Sheet</a:t>
            </a:r>
          </a:p>
        </p:txBody>
      </p:sp>
      <p:grpSp>
        <p:nvGrpSpPr>
          <p:cNvPr id="95237" name="Group 29"/>
          <p:cNvGrpSpPr>
            <a:grpSpLocks/>
          </p:cNvGrpSpPr>
          <p:nvPr/>
        </p:nvGrpSpPr>
        <p:grpSpPr bwMode="auto">
          <a:xfrm>
            <a:off x="606425" y="2141538"/>
            <a:ext cx="8042275" cy="2424112"/>
            <a:chOff x="382" y="1349"/>
            <a:chExt cx="5066" cy="1527"/>
          </a:xfrm>
        </p:grpSpPr>
        <p:sp>
          <p:nvSpPr>
            <p:cNvPr id="69637" name="Rectangle 5"/>
            <p:cNvSpPr>
              <a:spLocks noChangeArrowheads="1"/>
            </p:cNvSpPr>
            <p:nvPr/>
          </p:nvSpPr>
          <p:spPr bwMode="auto">
            <a:xfrm>
              <a:off x="382" y="1349"/>
              <a:ext cx="156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Added cash</a:t>
              </a:r>
            </a:p>
          </p:txBody>
        </p:sp>
        <p:sp>
          <p:nvSpPr>
            <p:cNvPr id="69638" name="Rectangle 6"/>
            <p:cNvSpPr>
              <a:spLocks noChangeArrowheads="1"/>
            </p:cNvSpPr>
            <p:nvPr/>
          </p:nvSpPr>
          <p:spPr bwMode="auto">
            <a:xfrm>
              <a:off x="2134" y="1349"/>
              <a:ext cx="977"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    253</a:t>
              </a:r>
            </a:p>
          </p:txBody>
        </p:sp>
        <p:sp>
          <p:nvSpPr>
            <p:cNvPr id="69639" name="Rectangle 7"/>
            <p:cNvSpPr>
              <a:spLocks noChangeArrowheads="1"/>
            </p:cNvSpPr>
            <p:nvPr/>
          </p:nvSpPr>
          <p:spPr bwMode="auto">
            <a:xfrm>
              <a:off x="3137" y="1349"/>
              <a:ext cx="68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Debt</a:t>
              </a:r>
            </a:p>
          </p:txBody>
        </p:sp>
        <p:sp>
          <p:nvSpPr>
            <p:cNvPr id="69640" name="Rectangle 8"/>
            <p:cNvSpPr>
              <a:spLocks noChangeArrowheads="1"/>
            </p:cNvSpPr>
            <p:nvPr/>
          </p:nvSpPr>
          <p:spPr bwMode="auto">
            <a:xfrm>
              <a:off x="4542" y="1349"/>
              <a:ext cx="906"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$1,945</a:t>
              </a:r>
            </a:p>
          </p:txBody>
        </p:sp>
        <p:sp>
          <p:nvSpPr>
            <p:cNvPr id="69641" name="Rectangle 9"/>
            <p:cNvSpPr>
              <a:spLocks noChangeArrowheads="1"/>
            </p:cNvSpPr>
            <p:nvPr/>
          </p:nvSpPr>
          <p:spPr bwMode="auto">
            <a:xfrm>
              <a:off x="382" y="1636"/>
              <a:ext cx="5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A/R</a:t>
              </a:r>
            </a:p>
          </p:txBody>
        </p:sp>
        <p:sp>
          <p:nvSpPr>
            <p:cNvPr id="69642" name="Rectangle 10"/>
            <p:cNvSpPr>
              <a:spLocks noChangeArrowheads="1"/>
            </p:cNvSpPr>
            <p:nvPr/>
          </p:nvSpPr>
          <p:spPr bwMode="auto">
            <a:xfrm>
              <a:off x="2561" y="1636"/>
              <a:ext cx="54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625</a:t>
              </a:r>
            </a:p>
          </p:txBody>
        </p:sp>
        <p:sp>
          <p:nvSpPr>
            <p:cNvPr id="69643" name="Rectangle 11"/>
            <p:cNvSpPr>
              <a:spLocks noChangeArrowheads="1"/>
            </p:cNvSpPr>
            <p:nvPr/>
          </p:nvSpPr>
          <p:spPr bwMode="auto">
            <a:xfrm>
              <a:off x="3137" y="163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Equity</a:t>
              </a:r>
            </a:p>
          </p:txBody>
        </p:sp>
        <p:sp>
          <p:nvSpPr>
            <p:cNvPr id="69644" name="Rectangle 12"/>
            <p:cNvSpPr>
              <a:spLocks noChangeArrowheads="1"/>
            </p:cNvSpPr>
            <p:nvPr/>
          </p:nvSpPr>
          <p:spPr bwMode="auto">
            <a:xfrm>
              <a:off x="4684" y="1636"/>
              <a:ext cx="7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1,552</a:t>
              </a:r>
            </a:p>
          </p:txBody>
        </p:sp>
        <p:sp>
          <p:nvSpPr>
            <p:cNvPr id="69645" name="Rectangle 13"/>
            <p:cNvSpPr>
              <a:spLocks noChangeArrowheads="1"/>
            </p:cNvSpPr>
            <p:nvPr/>
          </p:nvSpPr>
          <p:spPr bwMode="auto">
            <a:xfrm>
              <a:off x="382" y="1920"/>
              <a:ext cx="1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Other CA</a:t>
              </a:r>
            </a:p>
          </p:txBody>
        </p:sp>
        <p:sp>
          <p:nvSpPr>
            <p:cNvPr id="69646" name="Rectangle 14"/>
            <p:cNvSpPr>
              <a:spLocks noChangeArrowheads="1"/>
            </p:cNvSpPr>
            <p:nvPr/>
          </p:nvSpPr>
          <p:spPr bwMode="auto">
            <a:xfrm>
              <a:off x="2347" y="1920"/>
              <a:ext cx="7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1,802</a:t>
              </a:r>
            </a:p>
          </p:txBody>
        </p:sp>
        <p:sp>
          <p:nvSpPr>
            <p:cNvPr id="69647" name="Rectangle 15"/>
            <p:cNvSpPr>
              <a:spLocks noChangeArrowheads="1"/>
            </p:cNvSpPr>
            <p:nvPr/>
          </p:nvSpPr>
          <p:spPr bwMode="auto">
            <a:xfrm>
              <a:off x="382" y="2227"/>
              <a:ext cx="94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Net FA</a:t>
              </a:r>
            </a:p>
          </p:txBody>
        </p:sp>
        <p:sp>
          <p:nvSpPr>
            <p:cNvPr id="69648" name="Rectangle 16"/>
            <p:cNvSpPr>
              <a:spLocks noChangeArrowheads="1"/>
            </p:cNvSpPr>
            <p:nvPr/>
          </p:nvSpPr>
          <p:spPr bwMode="auto">
            <a:xfrm>
              <a:off x="2205" y="2227"/>
              <a:ext cx="8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     817</a:t>
              </a:r>
            </a:p>
          </p:txBody>
        </p:sp>
        <p:sp>
          <p:nvSpPr>
            <p:cNvPr id="69649" name="Rectangle 17"/>
            <p:cNvSpPr>
              <a:spLocks noChangeArrowheads="1"/>
            </p:cNvSpPr>
            <p:nvPr/>
          </p:nvSpPr>
          <p:spPr bwMode="auto">
            <a:xfrm>
              <a:off x="382" y="2493"/>
              <a:ext cx="159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Total assets</a:t>
              </a:r>
            </a:p>
          </p:txBody>
        </p:sp>
        <p:sp>
          <p:nvSpPr>
            <p:cNvPr id="69650" name="Rectangle 18"/>
            <p:cNvSpPr>
              <a:spLocks noChangeArrowheads="1"/>
            </p:cNvSpPr>
            <p:nvPr/>
          </p:nvSpPr>
          <p:spPr bwMode="auto">
            <a:xfrm>
              <a:off x="2205" y="2493"/>
              <a:ext cx="906"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$3,497</a:t>
              </a:r>
            </a:p>
          </p:txBody>
        </p:sp>
        <p:sp>
          <p:nvSpPr>
            <p:cNvPr id="69651" name="Rectangle 19"/>
            <p:cNvSpPr>
              <a:spLocks noChangeArrowheads="1"/>
            </p:cNvSpPr>
            <p:nvPr/>
          </p:nvSpPr>
          <p:spPr bwMode="auto">
            <a:xfrm>
              <a:off x="3137" y="2493"/>
              <a:ext cx="131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a:solidFill>
                    <a:srgbClr val="000000"/>
                  </a:solidFill>
                  <a:latin typeface="Arial" charset="0"/>
                  <a:cs typeface="+mn-cs"/>
                </a:rPr>
                <a:t>Total L&amp;E</a:t>
              </a:r>
            </a:p>
          </p:txBody>
        </p:sp>
        <p:sp>
          <p:nvSpPr>
            <p:cNvPr id="69652" name="Rectangle 20"/>
            <p:cNvSpPr>
              <a:spLocks noChangeArrowheads="1"/>
            </p:cNvSpPr>
            <p:nvPr/>
          </p:nvSpPr>
          <p:spPr bwMode="auto">
            <a:xfrm>
              <a:off x="4542" y="2493"/>
              <a:ext cx="906"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3200" b="1" dirty="0">
                  <a:solidFill>
                    <a:srgbClr val="000000"/>
                  </a:solidFill>
                  <a:latin typeface="Arial" charset="0"/>
                  <a:cs typeface="+mn-cs"/>
                </a:rPr>
                <a:t>$3,497</a:t>
              </a:r>
            </a:p>
          </p:txBody>
        </p:sp>
        <p:grpSp>
          <p:nvGrpSpPr>
            <p:cNvPr id="95255" name="Group 24"/>
            <p:cNvGrpSpPr>
              <a:grpSpLocks/>
            </p:cNvGrpSpPr>
            <p:nvPr/>
          </p:nvGrpSpPr>
          <p:grpSpPr bwMode="auto">
            <a:xfrm>
              <a:off x="2278" y="2510"/>
              <a:ext cx="779" cy="366"/>
              <a:chOff x="2278" y="2510"/>
              <a:chExt cx="779" cy="366"/>
            </a:xfrm>
          </p:grpSpPr>
          <p:sp>
            <p:nvSpPr>
              <p:cNvPr id="69653" name="Line 21"/>
              <p:cNvSpPr>
                <a:spLocks noChangeShapeType="1"/>
              </p:cNvSpPr>
              <p:nvPr/>
            </p:nvSpPr>
            <p:spPr bwMode="auto">
              <a:xfrm>
                <a:off x="2278" y="2798"/>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9654" name="Line 22"/>
              <p:cNvSpPr>
                <a:spLocks noChangeShapeType="1"/>
              </p:cNvSpPr>
              <p:nvPr/>
            </p:nvSpPr>
            <p:spPr bwMode="auto">
              <a:xfrm>
                <a:off x="2278" y="2510"/>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9655" name="Line 23"/>
              <p:cNvSpPr>
                <a:spLocks noChangeShapeType="1"/>
              </p:cNvSpPr>
              <p:nvPr/>
            </p:nvSpPr>
            <p:spPr bwMode="auto">
              <a:xfrm>
                <a:off x="2278" y="2876"/>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grpSp>
          <p:nvGrpSpPr>
            <p:cNvPr id="95256" name="Group 28"/>
            <p:cNvGrpSpPr>
              <a:grpSpLocks/>
            </p:cNvGrpSpPr>
            <p:nvPr/>
          </p:nvGrpSpPr>
          <p:grpSpPr bwMode="auto">
            <a:xfrm>
              <a:off x="4561" y="2510"/>
              <a:ext cx="779" cy="366"/>
              <a:chOff x="4561" y="2510"/>
              <a:chExt cx="779" cy="366"/>
            </a:xfrm>
          </p:grpSpPr>
          <p:sp>
            <p:nvSpPr>
              <p:cNvPr id="69657" name="Line 25"/>
              <p:cNvSpPr>
                <a:spLocks noChangeShapeType="1"/>
              </p:cNvSpPr>
              <p:nvPr/>
            </p:nvSpPr>
            <p:spPr bwMode="auto">
              <a:xfrm>
                <a:off x="4561" y="2798"/>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9658" name="Line 26"/>
              <p:cNvSpPr>
                <a:spLocks noChangeShapeType="1"/>
              </p:cNvSpPr>
              <p:nvPr/>
            </p:nvSpPr>
            <p:spPr bwMode="auto">
              <a:xfrm>
                <a:off x="4561" y="2510"/>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sp>
            <p:nvSpPr>
              <p:cNvPr id="69659" name="Line 27"/>
              <p:cNvSpPr>
                <a:spLocks noChangeShapeType="1"/>
              </p:cNvSpPr>
              <p:nvPr/>
            </p:nvSpPr>
            <p:spPr bwMode="auto">
              <a:xfrm>
                <a:off x="4561" y="2876"/>
                <a:ext cx="779"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3200" b="1">
                  <a:solidFill>
                    <a:srgbClr val="000000"/>
                  </a:solidFill>
                  <a:latin typeface="Arial" charset="0"/>
                  <a:cs typeface="+mn-cs"/>
                </a:endParaRPr>
              </a:p>
            </p:txBody>
          </p:sp>
        </p:grpSp>
      </p:grpSp>
      <p:sp>
        <p:nvSpPr>
          <p:cNvPr id="4" name="Date Placeholder 3"/>
          <p:cNvSpPr>
            <a:spLocks noGrp="1"/>
          </p:cNvSpPr>
          <p:nvPr>
            <p:ph type="dt" sz="quarter" idx="10"/>
          </p:nvPr>
        </p:nvSpPr>
        <p:spPr/>
        <p:txBody>
          <a:bodyPr/>
          <a:lstStyle/>
          <a:p>
            <a:pPr>
              <a:defRPr/>
            </a:pPr>
            <a:fld id="{9209386C-8364-4912-84C9-099336691F6F}"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idx="1"/>
          </p:nvPr>
        </p:nvSpPr>
        <p:spPr/>
        <p:txBody>
          <a:bodyPr>
            <a:noAutofit/>
          </a:bodyPr>
          <a:lstStyle/>
          <a:p>
            <a:pPr>
              <a:lnSpc>
                <a:spcPct val="90000"/>
              </a:lnSpc>
              <a:defRPr/>
            </a:pPr>
            <a:r>
              <a:rPr lang="en-US" sz="3200" dirty="0"/>
              <a:t>Repurchase stock.  Higher ROE, higher EPS.</a:t>
            </a:r>
          </a:p>
          <a:p>
            <a:pPr>
              <a:lnSpc>
                <a:spcPct val="90000"/>
              </a:lnSpc>
              <a:defRPr/>
            </a:pPr>
            <a:r>
              <a:rPr lang="en-US" sz="3200" dirty="0"/>
              <a:t>Expand business.  Higher profits.</a:t>
            </a:r>
          </a:p>
          <a:p>
            <a:pPr>
              <a:lnSpc>
                <a:spcPct val="90000"/>
              </a:lnSpc>
              <a:defRPr/>
            </a:pPr>
            <a:r>
              <a:rPr lang="en-US" sz="3200" dirty="0"/>
              <a:t>Reduce debt.  Better debt ratio; lower interest, hence higher NI.</a:t>
            </a:r>
          </a:p>
          <a:p>
            <a:pPr>
              <a:lnSpc>
                <a:spcPct val="90000"/>
              </a:lnSpc>
              <a:defRPr/>
            </a:pPr>
            <a:r>
              <a:rPr lang="en-US" sz="3200" dirty="0"/>
              <a:t>All these actions would improve stock price.</a:t>
            </a:r>
          </a:p>
        </p:txBody>
      </p:sp>
      <p:sp>
        <p:nvSpPr>
          <p:cNvPr id="2" name="Title 1"/>
          <p:cNvSpPr>
            <a:spLocks noGrp="1"/>
          </p:cNvSpPr>
          <p:nvPr>
            <p:ph type="title"/>
          </p:nvPr>
        </p:nvSpPr>
        <p:spPr/>
        <p:txBody>
          <a:bodyPr/>
          <a:lstStyle/>
          <a:p>
            <a:pPr>
              <a:defRPr/>
            </a:pPr>
            <a:r>
              <a:rPr lang="en-US" dirty="0" smtClean="0"/>
              <a:t>Potential use of freed up cash</a:t>
            </a:r>
            <a:endParaRPr lang="en-US" dirty="0"/>
          </a:p>
        </p:txBody>
      </p:sp>
      <p:sp>
        <p:nvSpPr>
          <p:cNvPr id="5" name="Date Placeholder 4"/>
          <p:cNvSpPr>
            <a:spLocks noGrp="1"/>
          </p:cNvSpPr>
          <p:nvPr>
            <p:ph type="dt" sz="quarter" idx="10"/>
          </p:nvPr>
        </p:nvSpPr>
        <p:spPr/>
        <p:txBody>
          <a:bodyPr/>
          <a:lstStyle/>
          <a:p>
            <a:pPr>
              <a:defRPr/>
            </a:pPr>
            <a:fld id="{EE868105-4ECB-4C1D-9D6E-CDDD598BA964}" type="datetime1">
              <a:rPr lang="en-US"/>
              <a:pPr>
                <a:defRPr/>
              </a:pPr>
              <a:t>2/17/2015</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74320" eaLnBrk="1" fontAlgn="auto" hangingPunct="1">
              <a:spcAft>
                <a:spcPts val="0"/>
              </a:spcAft>
              <a:defRPr/>
            </a:pPr>
            <a:r>
              <a:rPr lang="en-US" sz="2800" dirty="0" smtClean="0"/>
              <a:t>INTERNATIONAL FINANCE</a:t>
            </a:r>
            <a:endParaRPr lang="en-GB" sz="2800" dirty="0"/>
          </a:p>
          <a:p>
            <a:pPr marL="548640" lvl="1" indent="-182880" eaLnBrk="1" fontAlgn="auto" hangingPunct="1">
              <a:spcAft>
                <a:spcPts val="0"/>
              </a:spcAft>
              <a:defRPr/>
            </a:pPr>
            <a:r>
              <a:rPr lang="en-US" sz="2400" dirty="0"/>
              <a:t>This is an area of specialization within each of the areas discussed so far</a:t>
            </a:r>
          </a:p>
          <a:p>
            <a:pPr marL="548640" lvl="1" indent="-182880" eaLnBrk="1" fontAlgn="auto" hangingPunct="1">
              <a:spcAft>
                <a:spcPts val="0"/>
              </a:spcAft>
              <a:defRPr/>
            </a:pPr>
            <a:r>
              <a:rPr lang="en-US" sz="2400" dirty="0"/>
              <a:t>It may allow you to work in other countries or at least travel on a regular basis</a:t>
            </a:r>
          </a:p>
          <a:p>
            <a:pPr marL="548640" lvl="1" indent="-182880" eaLnBrk="1" fontAlgn="auto" hangingPunct="1">
              <a:spcAft>
                <a:spcPts val="0"/>
              </a:spcAft>
              <a:defRPr/>
            </a:pPr>
            <a:r>
              <a:rPr lang="en-US" sz="2400" dirty="0"/>
              <a:t>Need to be familiar with exchange rates and political risk</a:t>
            </a:r>
          </a:p>
          <a:p>
            <a:pPr marL="548640" lvl="1" indent="-182880" eaLnBrk="1" fontAlgn="auto" hangingPunct="1">
              <a:spcAft>
                <a:spcPts val="0"/>
              </a:spcAft>
              <a:defRPr/>
            </a:pPr>
            <a:r>
              <a:rPr lang="en-US" sz="2400" dirty="0"/>
              <a:t>Need to understand the customs of other countries; speaking a foreign language fluently is also helpful</a:t>
            </a:r>
          </a:p>
          <a:p>
            <a:pPr marL="548640" lvl="1" indent="-182880" eaLnBrk="1" fontAlgn="auto" hangingPunct="1">
              <a:spcAft>
                <a:spcPts val="0"/>
              </a:spcAft>
              <a:defRPr/>
            </a:pPr>
            <a:endParaRPr lang="en-GB" sz="2400"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9BB127D0-476B-4F38-9D3A-F117B7078B06}"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idx="1"/>
          </p:nvPr>
        </p:nvSpPr>
        <p:spPr/>
        <p:txBody>
          <a:bodyPr/>
          <a:lstStyle/>
          <a:p>
            <a:pPr>
              <a:lnSpc>
                <a:spcPct val="90000"/>
              </a:lnSpc>
              <a:defRPr/>
            </a:pPr>
            <a:r>
              <a:rPr lang="en-US" sz="3200" dirty="0"/>
              <a:t>Comparison with industry averages is difficult if the firm operates many different divisions</a:t>
            </a:r>
            <a:r>
              <a:rPr lang="en-US" sz="3200" dirty="0" smtClean="0"/>
              <a:t>.</a:t>
            </a:r>
          </a:p>
          <a:p>
            <a:pPr>
              <a:lnSpc>
                <a:spcPct val="90000"/>
              </a:lnSpc>
              <a:defRPr/>
            </a:pPr>
            <a:r>
              <a:rPr lang="en-US" sz="3200" dirty="0" smtClean="0"/>
              <a:t>“Average” performance not necessarily good.</a:t>
            </a:r>
          </a:p>
          <a:p>
            <a:pPr>
              <a:lnSpc>
                <a:spcPct val="90000"/>
              </a:lnSpc>
              <a:defRPr/>
            </a:pPr>
            <a:r>
              <a:rPr lang="en-US" sz="3200" dirty="0" smtClean="0"/>
              <a:t>Seasonal factors can distort ratios.</a:t>
            </a:r>
          </a:p>
          <a:p>
            <a:pPr>
              <a:lnSpc>
                <a:spcPct val="90000"/>
              </a:lnSpc>
              <a:defRPr/>
            </a:pPr>
            <a:r>
              <a:rPr lang="en-US" sz="3200" dirty="0" smtClean="0"/>
              <a:t>“Window dressing” techniques can make statements and ratios look better.</a:t>
            </a:r>
          </a:p>
          <a:p>
            <a:pPr>
              <a:lnSpc>
                <a:spcPct val="90000"/>
              </a:lnSpc>
              <a:defRPr/>
            </a:pPr>
            <a:endParaRPr lang="en-US" sz="3200" dirty="0"/>
          </a:p>
        </p:txBody>
      </p:sp>
      <p:sp>
        <p:nvSpPr>
          <p:cNvPr id="79875" name="Rectangle 3"/>
          <p:cNvSpPr>
            <a:spLocks noGrp="1" noChangeArrowheads="1"/>
          </p:cNvSpPr>
          <p:nvPr>
            <p:ph type="title"/>
          </p:nvPr>
        </p:nvSpPr>
        <p:spPr/>
        <p:txBody>
          <a:bodyPr/>
          <a:lstStyle/>
          <a:p>
            <a:pPr>
              <a:lnSpc>
                <a:spcPct val="90000"/>
              </a:lnSpc>
              <a:defRPr/>
            </a:pPr>
            <a:r>
              <a:rPr lang="en-US" dirty="0"/>
              <a:t>What are some potential problems and limitations of financial ratio analysis?</a:t>
            </a:r>
          </a:p>
        </p:txBody>
      </p:sp>
      <p:sp>
        <p:nvSpPr>
          <p:cNvPr id="4" name="Date Placeholder 3"/>
          <p:cNvSpPr>
            <a:spLocks noGrp="1"/>
          </p:cNvSpPr>
          <p:nvPr>
            <p:ph type="dt" sz="quarter" idx="10"/>
          </p:nvPr>
        </p:nvSpPr>
        <p:spPr/>
        <p:txBody>
          <a:bodyPr/>
          <a:lstStyle/>
          <a:p>
            <a:pPr>
              <a:defRPr/>
            </a:pPr>
            <a:fld id="{84766FA9-E65A-430C-841A-FB049FF1A196}"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p:txBody>
          <a:bodyPr/>
          <a:lstStyle/>
          <a:p>
            <a:pPr>
              <a:lnSpc>
                <a:spcPct val="90000"/>
              </a:lnSpc>
              <a:defRPr/>
            </a:pPr>
            <a:r>
              <a:rPr lang="en-US" sz="2800" dirty="0"/>
              <a:t>Different operating and accounting practices distort comparisons.</a:t>
            </a:r>
          </a:p>
          <a:p>
            <a:pPr>
              <a:lnSpc>
                <a:spcPct val="90000"/>
              </a:lnSpc>
              <a:defRPr/>
            </a:pPr>
            <a:r>
              <a:rPr lang="en-US" sz="2800" dirty="0"/>
              <a:t>Sometimes hard to tell if a ratio is “good” or “bad.”</a:t>
            </a:r>
          </a:p>
          <a:p>
            <a:pPr>
              <a:lnSpc>
                <a:spcPct val="90000"/>
              </a:lnSpc>
              <a:defRPr/>
            </a:pPr>
            <a:r>
              <a:rPr lang="en-US" sz="2800" dirty="0"/>
              <a:t>Difficult to tell whether company is, on balance, in strong or weak position.</a:t>
            </a:r>
          </a:p>
        </p:txBody>
      </p:sp>
      <p:sp>
        <p:nvSpPr>
          <p:cNvPr id="2" name="Title 1"/>
          <p:cNvSpPr>
            <a:spLocks noGrp="1"/>
          </p:cNvSpPr>
          <p:nvPr>
            <p:ph type="title"/>
          </p:nvPr>
        </p:nvSpPr>
        <p:spPr>
          <a:xfrm>
            <a:off x="381000" y="355600"/>
            <a:ext cx="8382000" cy="863600"/>
          </a:xfrm>
        </p:spPr>
        <p:txBody>
          <a:bodyPr/>
          <a:lstStyle/>
          <a:p>
            <a:pPr>
              <a:defRPr/>
            </a:pPr>
            <a:r>
              <a:rPr lang="en-US" dirty="0" smtClean="0"/>
              <a:t>What are some potential problems and limitations of financial ratio analysis?</a:t>
            </a:r>
            <a:endParaRPr lang="en-US" dirty="0"/>
          </a:p>
        </p:txBody>
      </p:sp>
      <p:sp>
        <p:nvSpPr>
          <p:cNvPr id="5" name="Date Placeholder 4"/>
          <p:cNvSpPr>
            <a:spLocks noGrp="1"/>
          </p:cNvSpPr>
          <p:nvPr>
            <p:ph type="dt" sz="quarter" idx="10"/>
          </p:nvPr>
        </p:nvSpPr>
        <p:spPr/>
        <p:txBody>
          <a:bodyPr/>
          <a:lstStyle/>
          <a:p>
            <a:pPr>
              <a:defRPr/>
            </a:pPr>
            <a:fld id="{C7557776-50BE-4B05-A931-C5647B74C3C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idx="1"/>
          </p:nvPr>
        </p:nvSpPr>
        <p:spPr/>
        <p:txBody>
          <a:bodyPr/>
          <a:lstStyle/>
          <a:p>
            <a:pPr>
              <a:lnSpc>
                <a:spcPct val="90000"/>
              </a:lnSpc>
              <a:spcBef>
                <a:spcPct val="30000"/>
              </a:spcBef>
              <a:defRPr/>
            </a:pPr>
            <a:r>
              <a:rPr lang="en-US" sz="3200" dirty="0"/>
              <a:t>Are the company’s revenues tied to 1 key customer?</a:t>
            </a:r>
          </a:p>
          <a:p>
            <a:pPr>
              <a:lnSpc>
                <a:spcPct val="90000"/>
              </a:lnSpc>
              <a:spcBef>
                <a:spcPct val="30000"/>
              </a:spcBef>
              <a:defRPr/>
            </a:pPr>
            <a:r>
              <a:rPr lang="en-US" sz="3200" dirty="0"/>
              <a:t>To what extent are the company’s revenues tied to 1 key product?</a:t>
            </a:r>
          </a:p>
          <a:p>
            <a:pPr>
              <a:lnSpc>
                <a:spcPct val="90000"/>
              </a:lnSpc>
              <a:spcBef>
                <a:spcPct val="30000"/>
              </a:spcBef>
              <a:defRPr/>
            </a:pPr>
            <a:r>
              <a:rPr lang="en-US" sz="3200" dirty="0"/>
              <a:t>To what extent does the company rely on a single supplier?</a:t>
            </a:r>
          </a:p>
        </p:txBody>
      </p:sp>
      <p:sp>
        <p:nvSpPr>
          <p:cNvPr id="92163" name="Rectangle 3"/>
          <p:cNvSpPr>
            <a:spLocks noGrp="1" noChangeArrowheads="1"/>
          </p:cNvSpPr>
          <p:nvPr>
            <p:ph type="title"/>
          </p:nvPr>
        </p:nvSpPr>
        <p:spPr/>
        <p:txBody>
          <a:bodyPr/>
          <a:lstStyle/>
          <a:p>
            <a:pPr>
              <a:lnSpc>
                <a:spcPct val="85000"/>
              </a:lnSpc>
              <a:defRPr/>
            </a:pPr>
            <a:r>
              <a:rPr lang="en-US" sz="2400" dirty="0"/>
              <a:t>What are some qualitative factors analysts should consider when evaluating a company’s likely future financial performance?</a:t>
            </a:r>
          </a:p>
        </p:txBody>
      </p:sp>
      <p:sp>
        <p:nvSpPr>
          <p:cNvPr id="92165" name="Rectangle 5"/>
          <p:cNvSpPr>
            <a:spLocks noChangeArrowheads="1"/>
          </p:cNvSpPr>
          <p:nvPr/>
        </p:nvSpPr>
        <p:spPr bwMode="auto">
          <a:xfrm>
            <a:off x="7473950" y="5845175"/>
            <a:ext cx="1214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defRPr/>
            </a:pPr>
            <a:r>
              <a:rPr lang="en-US" sz="2000" b="1">
                <a:solidFill>
                  <a:srgbClr val="000000"/>
                </a:solidFill>
                <a:latin typeface="Arial" charset="0"/>
                <a:cs typeface="+mn-cs"/>
              </a:rPr>
              <a:t>(More…)</a:t>
            </a:r>
          </a:p>
        </p:txBody>
      </p:sp>
      <p:sp>
        <p:nvSpPr>
          <p:cNvPr id="4" name="Date Placeholder 3"/>
          <p:cNvSpPr>
            <a:spLocks noGrp="1"/>
          </p:cNvSpPr>
          <p:nvPr>
            <p:ph type="dt" sz="quarter" idx="10"/>
          </p:nvPr>
        </p:nvSpPr>
        <p:spPr/>
        <p:txBody>
          <a:bodyPr/>
          <a:lstStyle/>
          <a:p>
            <a:pPr>
              <a:defRPr/>
            </a:pPr>
            <a:fld id="{4B1A2A87-18AD-427E-A257-0F07B597E707}"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idx="1"/>
          </p:nvPr>
        </p:nvSpPr>
        <p:spPr/>
        <p:txBody>
          <a:bodyPr>
            <a:noAutofit/>
          </a:bodyPr>
          <a:lstStyle/>
          <a:p>
            <a:pPr>
              <a:lnSpc>
                <a:spcPct val="90000"/>
              </a:lnSpc>
              <a:defRPr/>
            </a:pPr>
            <a:r>
              <a:rPr lang="en-US" sz="3600" dirty="0"/>
              <a:t>What percentage of the company’s business is generated overseas?</a:t>
            </a:r>
          </a:p>
          <a:p>
            <a:pPr>
              <a:lnSpc>
                <a:spcPct val="90000"/>
              </a:lnSpc>
              <a:defRPr/>
            </a:pPr>
            <a:r>
              <a:rPr lang="en-US" sz="3600" dirty="0"/>
              <a:t>Competition</a:t>
            </a:r>
          </a:p>
          <a:p>
            <a:pPr>
              <a:lnSpc>
                <a:spcPct val="90000"/>
              </a:lnSpc>
              <a:defRPr/>
            </a:pPr>
            <a:r>
              <a:rPr lang="en-US" sz="3600" dirty="0"/>
              <a:t>Future prospects</a:t>
            </a:r>
          </a:p>
          <a:p>
            <a:pPr>
              <a:lnSpc>
                <a:spcPct val="90000"/>
              </a:lnSpc>
              <a:defRPr/>
            </a:pPr>
            <a:r>
              <a:rPr lang="en-US" sz="3600" dirty="0"/>
              <a:t>Legal and regulatory environment</a:t>
            </a:r>
          </a:p>
        </p:txBody>
      </p:sp>
      <p:sp>
        <p:nvSpPr>
          <p:cNvPr id="2" name="Title 1"/>
          <p:cNvSpPr>
            <a:spLocks noGrp="1"/>
          </p:cNvSpPr>
          <p:nvPr>
            <p:ph type="title"/>
          </p:nvPr>
        </p:nvSpPr>
        <p:spPr/>
        <p:txBody>
          <a:bodyPr/>
          <a:lstStyle/>
          <a:p>
            <a:pPr>
              <a:defRPr/>
            </a:pPr>
            <a:r>
              <a:rPr lang="en-US" sz="2400" dirty="0" smtClean="0"/>
              <a:t>What are some qualitative factors analysts should consider when evaluating a company’s likely future financial performance?</a:t>
            </a:r>
            <a:endParaRPr lang="en-US" sz="2400" dirty="0"/>
          </a:p>
        </p:txBody>
      </p:sp>
      <p:sp>
        <p:nvSpPr>
          <p:cNvPr id="5" name="Date Placeholder 4"/>
          <p:cNvSpPr>
            <a:spLocks noGrp="1"/>
          </p:cNvSpPr>
          <p:nvPr>
            <p:ph type="dt" sz="quarter" idx="10"/>
          </p:nvPr>
        </p:nvSpPr>
        <p:spPr/>
        <p:txBody>
          <a:bodyPr/>
          <a:lstStyle/>
          <a:p>
            <a:pPr>
              <a:defRPr/>
            </a:pPr>
            <a:fld id="{0D9CFB95-C596-45ED-A4B9-3148838BB152}"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defRPr/>
            </a:pPr>
            <a:r>
              <a:rPr lang="en-US" sz="2400" dirty="0" smtClean="0"/>
              <a:t>Visit yahoo finance </a:t>
            </a:r>
            <a:r>
              <a:rPr lang="en-US" sz="2400" dirty="0" smtClean="0">
                <a:solidFill>
                  <a:srgbClr val="FF0000"/>
                </a:solidFill>
              </a:rPr>
              <a:t>(</a:t>
            </a:r>
            <a:r>
              <a:rPr lang="en-US" sz="2400" dirty="0" smtClean="0">
                <a:solidFill>
                  <a:srgbClr val="FF0000"/>
                </a:solidFill>
                <a:hlinkClick r:id="rId2"/>
              </a:rPr>
              <a:t>www.finance.yahoo.com/</a:t>
            </a:r>
            <a:r>
              <a:rPr lang="en-US" sz="2400" dirty="0" smtClean="0">
                <a:solidFill>
                  <a:srgbClr val="FF0000"/>
                </a:solidFill>
              </a:rPr>
              <a:t>)</a:t>
            </a:r>
          </a:p>
          <a:p>
            <a:pPr>
              <a:defRPr/>
            </a:pPr>
            <a:r>
              <a:rPr lang="en-US" sz="2400" dirty="0" smtClean="0"/>
              <a:t>Download the income statement and balance sheet for Toyota Motor Corporation for the year 2013 and 2012.</a:t>
            </a:r>
          </a:p>
          <a:p>
            <a:pPr>
              <a:defRPr/>
            </a:pPr>
            <a:r>
              <a:rPr lang="en-US" sz="2400" dirty="0" smtClean="0"/>
              <a:t>Calculate ratios in the five categories discussed in class</a:t>
            </a:r>
          </a:p>
          <a:p>
            <a:pPr>
              <a:defRPr/>
            </a:pPr>
            <a:r>
              <a:rPr lang="en-US" sz="2400" dirty="0" smtClean="0"/>
              <a:t>Comment on the performance of Toyota Motors using 2012 as the base or reference year.</a:t>
            </a:r>
            <a:endParaRPr lang="en-US" sz="2400" dirty="0"/>
          </a:p>
          <a:p>
            <a:pPr>
              <a:defRPr/>
            </a:pPr>
            <a:r>
              <a:rPr lang="en-US" sz="2400" dirty="0" smtClean="0">
                <a:solidFill>
                  <a:srgbClr val="FF0000"/>
                </a:solidFill>
              </a:rPr>
              <a:t>To be submitted in both hard copy and via the </a:t>
            </a:r>
            <a:r>
              <a:rPr lang="en-US" sz="2400" dirty="0" err="1" smtClean="0">
                <a:solidFill>
                  <a:srgbClr val="FF0000"/>
                </a:solidFill>
              </a:rPr>
              <a:t>moodle</a:t>
            </a:r>
            <a:r>
              <a:rPr lang="en-US" sz="2400" dirty="0" smtClean="0">
                <a:solidFill>
                  <a:srgbClr val="FF0000"/>
                </a:solidFill>
              </a:rPr>
              <a:t> platform. </a:t>
            </a:r>
          </a:p>
          <a:p>
            <a:pPr>
              <a:defRPr/>
            </a:pPr>
            <a:r>
              <a:rPr lang="en-US" sz="2400" dirty="0" smtClean="0">
                <a:solidFill>
                  <a:srgbClr val="FF0000"/>
                </a:solidFill>
              </a:rPr>
              <a:t>Should be submitted on or before 22</a:t>
            </a:r>
            <a:r>
              <a:rPr lang="en-US" sz="2400" baseline="30000" dirty="0" smtClean="0">
                <a:solidFill>
                  <a:srgbClr val="FF0000"/>
                </a:solidFill>
              </a:rPr>
              <a:t>nd</a:t>
            </a:r>
            <a:r>
              <a:rPr lang="en-US" sz="2400" dirty="0" smtClean="0">
                <a:solidFill>
                  <a:srgbClr val="FF0000"/>
                </a:solidFill>
              </a:rPr>
              <a:t>  March, 2014</a:t>
            </a:r>
          </a:p>
          <a:p>
            <a:pPr>
              <a:defRPr/>
            </a:pPr>
            <a:endParaRPr lang="en-US" dirty="0"/>
          </a:p>
        </p:txBody>
      </p:sp>
      <p:sp>
        <p:nvSpPr>
          <p:cNvPr id="3" name="Title 2"/>
          <p:cNvSpPr>
            <a:spLocks noGrp="1"/>
          </p:cNvSpPr>
          <p:nvPr>
            <p:ph type="title"/>
          </p:nvPr>
        </p:nvSpPr>
        <p:spPr/>
        <p:txBody>
          <a:bodyPr/>
          <a:lstStyle/>
          <a:p>
            <a:pPr>
              <a:defRPr/>
            </a:pPr>
            <a:r>
              <a:rPr lang="en-US" dirty="0" smtClean="0"/>
              <a:t>assignment</a:t>
            </a:r>
            <a:endParaRPr lang="en-US" dirty="0"/>
          </a:p>
        </p:txBody>
      </p:sp>
      <p:sp>
        <p:nvSpPr>
          <p:cNvPr id="7" name="Date Placeholder 6"/>
          <p:cNvSpPr>
            <a:spLocks noGrp="1"/>
          </p:cNvSpPr>
          <p:nvPr>
            <p:ph type="dt" sz="quarter" idx="10"/>
          </p:nvPr>
        </p:nvSpPr>
        <p:spPr/>
        <p:txBody>
          <a:bodyPr/>
          <a:lstStyle/>
          <a:p>
            <a:pPr>
              <a:defRPr/>
            </a:pPr>
            <a:fld id="{FE5F33B4-626F-4388-AB27-54B9BFDB360C}" type="datetime1">
              <a:rPr lang="en-US"/>
              <a:pPr>
                <a:defRPr/>
              </a:pPr>
              <a:t>2/17/2015</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7010400" y="2052638"/>
            <a:ext cx="1981200" cy="1828800"/>
          </a:xfrm>
        </p:spPr>
        <p:txBody>
          <a:bodyPr/>
          <a:lstStyle/>
          <a:p>
            <a:pPr>
              <a:defRPr/>
            </a:pPr>
            <a:r>
              <a:rPr lang="en-US" dirty="0" smtClean="0"/>
              <a:t>CHAPTER 10</a:t>
            </a:r>
            <a:endParaRPr lang="en-US" dirty="0"/>
          </a:p>
        </p:txBody>
      </p:sp>
      <p:sp>
        <p:nvSpPr>
          <p:cNvPr id="6" name="Title 5"/>
          <p:cNvSpPr>
            <a:spLocks noGrp="1"/>
          </p:cNvSpPr>
          <p:nvPr>
            <p:ph type="title"/>
          </p:nvPr>
        </p:nvSpPr>
        <p:spPr>
          <a:xfrm>
            <a:off x="457200" y="2052638"/>
            <a:ext cx="6324600" cy="1828800"/>
          </a:xfrm>
        </p:spPr>
        <p:txBody>
          <a:bodyPr/>
          <a:lstStyle/>
          <a:p>
            <a:pPr algn="ctr">
              <a:defRPr/>
            </a:pPr>
            <a:r>
              <a:rPr lang="en-US" dirty="0" smtClean="0"/>
              <a:t>PART THREE:</a:t>
            </a:r>
            <a:br>
              <a:rPr lang="en-US" dirty="0" smtClean="0"/>
            </a:br>
            <a:r>
              <a:rPr lang="en-US" dirty="0" smtClean="0"/>
              <a:t>INVESTMENT DECISION</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3"/>
          <p:cNvSpPr>
            <a:spLocks noGrp="1" noChangeArrowheads="1"/>
          </p:cNvSpPr>
          <p:nvPr>
            <p:ph type="subTitle" idx="1"/>
          </p:nvPr>
        </p:nvSpPr>
        <p:spPr>
          <a:xfrm>
            <a:off x="7010400" y="2052638"/>
            <a:ext cx="1981200" cy="1828800"/>
          </a:xfrm>
        </p:spPr>
        <p:txBody>
          <a:bodyPr/>
          <a:lstStyle/>
          <a:p>
            <a:pPr eaLnBrk="1" hangingPunct="1">
              <a:lnSpc>
                <a:spcPct val="90000"/>
              </a:lnSpc>
              <a:buFontTx/>
              <a:buNone/>
              <a:defRPr/>
            </a:pPr>
            <a:endParaRPr lang="en-AU" sz="3600" b="1" dirty="0" smtClean="0"/>
          </a:p>
          <a:p>
            <a:pPr eaLnBrk="1" hangingPunct="1">
              <a:lnSpc>
                <a:spcPct val="90000"/>
              </a:lnSpc>
              <a:buFontTx/>
              <a:buNone/>
              <a:defRPr/>
            </a:pPr>
            <a:r>
              <a:rPr lang="en-US" sz="1800" b="1" dirty="0" smtClean="0"/>
              <a:t>CHAPTER 10</a:t>
            </a:r>
            <a:endParaRPr lang="en-US" sz="3600" b="1" dirty="0" smtClean="0"/>
          </a:p>
        </p:txBody>
      </p:sp>
      <p:sp>
        <p:nvSpPr>
          <p:cNvPr id="132098" name="Rectangle 2"/>
          <p:cNvSpPr>
            <a:spLocks noGrp="1" noChangeArrowheads="1"/>
          </p:cNvSpPr>
          <p:nvPr>
            <p:ph type="title"/>
          </p:nvPr>
        </p:nvSpPr>
        <p:spPr>
          <a:xfrm>
            <a:off x="457200" y="2052638"/>
            <a:ext cx="6324600" cy="1828800"/>
          </a:xfrm>
        </p:spPr>
        <p:txBody>
          <a:bodyPr/>
          <a:lstStyle/>
          <a:p>
            <a:pPr algn="ctr" eaLnBrk="1" hangingPunct="1">
              <a:defRPr/>
            </a:pPr>
            <a:r>
              <a:rPr lang="en-AU" sz="4400" dirty="0" smtClean="0"/>
              <a:t>TIME VALUE OF MONEY</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2"/>
          <p:cNvSpPr>
            <a:spLocks noGrp="1" noChangeArrowheads="1"/>
          </p:cNvSpPr>
          <p:nvPr>
            <p:ph idx="1"/>
          </p:nvPr>
        </p:nvSpPr>
        <p:spPr>
          <a:xfrm>
            <a:off x="381000" y="1524000"/>
            <a:ext cx="8763000" cy="3886200"/>
          </a:xfrm>
        </p:spPr>
        <p:txBody>
          <a:bodyPr>
            <a:noAutofit/>
          </a:bodyPr>
          <a:lstStyle/>
          <a:p>
            <a:pPr marL="457200" indent="-457200" eaLnBrk="1" hangingPunct="1">
              <a:lnSpc>
                <a:spcPct val="90000"/>
              </a:lnSpc>
              <a:tabLst>
                <a:tab pos="685800" algn="l"/>
              </a:tabLst>
              <a:defRPr/>
            </a:pPr>
            <a:r>
              <a:rPr lang="en-US" sz="2800" dirty="0" smtClean="0"/>
              <a:t>Future Value and Compounding</a:t>
            </a:r>
          </a:p>
          <a:p>
            <a:pPr marL="457200" indent="-457200" eaLnBrk="1" hangingPunct="1">
              <a:lnSpc>
                <a:spcPct val="90000"/>
              </a:lnSpc>
              <a:tabLst>
                <a:tab pos="685800" algn="l"/>
              </a:tabLst>
              <a:defRPr/>
            </a:pPr>
            <a:r>
              <a:rPr lang="en-US" sz="2800" dirty="0" smtClean="0"/>
              <a:t>Present Value and Discounting</a:t>
            </a:r>
          </a:p>
          <a:p>
            <a:pPr marL="457200" indent="-457200" eaLnBrk="1" hangingPunct="1">
              <a:lnSpc>
                <a:spcPct val="90000"/>
              </a:lnSpc>
              <a:tabLst>
                <a:tab pos="685800" algn="l"/>
              </a:tabLst>
              <a:defRPr/>
            </a:pPr>
            <a:r>
              <a:rPr lang="en-US" sz="2800" dirty="0" smtClean="0"/>
              <a:t>More on Present and Future Values</a:t>
            </a:r>
          </a:p>
          <a:p>
            <a:pPr marL="457200" indent="-457200" eaLnBrk="1" hangingPunct="1">
              <a:lnSpc>
                <a:spcPct val="90000"/>
              </a:lnSpc>
              <a:tabLst>
                <a:tab pos="685800" algn="l"/>
              </a:tabLst>
              <a:defRPr/>
            </a:pPr>
            <a:r>
              <a:rPr lang="en-US" sz="2800" dirty="0" smtClean="0"/>
              <a:t>Present and Future Values of Multiple Cash Flows</a:t>
            </a:r>
          </a:p>
          <a:p>
            <a:pPr marL="457200" indent="-457200" eaLnBrk="1" hangingPunct="1">
              <a:lnSpc>
                <a:spcPct val="90000"/>
              </a:lnSpc>
              <a:tabLst>
                <a:tab pos="685800" algn="l"/>
              </a:tabLst>
              <a:defRPr/>
            </a:pPr>
            <a:r>
              <a:rPr lang="en-US" sz="2800" dirty="0" smtClean="0"/>
              <a:t>Valuing Equal Cash Flows: Annuities and Perpetuities</a:t>
            </a:r>
          </a:p>
          <a:p>
            <a:pPr marL="457200" indent="-457200" eaLnBrk="1" hangingPunct="1">
              <a:lnSpc>
                <a:spcPct val="90000"/>
              </a:lnSpc>
              <a:tabLst>
                <a:tab pos="685800" algn="l"/>
              </a:tabLst>
              <a:defRPr/>
            </a:pPr>
            <a:r>
              <a:rPr lang="en-US" sz="2800" dirty="0" smtClean="0"/>
              <a:t>Comparing Rates: The Effect of Compounding Periods</a:t>
            </a:r>
          </a:p>
          <a:p>
            <a:pPr marL="457200" indent="-457200" eaLnBrk="1" hangingPunct="1">
              <a:lnSpc>
                <a:spcPct val="90000"/>
              </a:lnSpc>
              <a:tabLst>
                <a:tab pos="685800" algn="l"/>
              </a:tabLst>
              <a:defRPr/>
            </a:pPr>
            <a:r>
              <a:rPr lang="en-US" sz="2800" dirty="0" smtClean="0"/>
              <a:t>Loan Types and Loan Amortization</a:t>
            </a:r>
          </a:p>
          <a:p>
            <a:pPr marL="685800" indent="-685800" eaLnBrk="1" hangingPunct="1">
              <a:lnSpc>
                <a:spcPct val="90000"/>
              </a:lnSpc>
              <a:buFontTx/>
              <a:buNone/>
              <a:tabLst>
                <a:tab pos="685800" algn="l"/>
              </a:tabLst>
              <a:defRPr/>
            </a:pPr>
            <a:r>
              <a:rPr lang="en-US" sz="2800" dirty="0" smtClean="0"/>
              <a:t>Summary and Conclusions</a:t>
            </a:r>
          </a:p>
          <a:p>
            <a:pPr marL="685800" indent="-685800" eaLnBrk="1" hangingPunct="1">
              <a:lnSpc>
                <a:spcPct val="90000"/>
              </a:lnSpc>
              <a:buFontTx/>
              <a:buNone/>
              <a:tabLst>
                <a:tab pos="685800" algn="l"/>
              </a:tabLst>
              <a:defRPr/>
            </a:pPr>
            <a:endParaRPr lang="en-US" sz="2800" dirty="0" smtClean="0"/>
          </a:p>
          <a:p>
            <a:pPr marL="685800" indent="-685800" eaLnBrk="1" hangingPunct="1">
              <a:lnSpc>
                <a:spcPct val="90000"/>
              </a:lnSpc>
              <a:buFontTx/>
              <a:buNone/>
              <a:tabLst>
                <a:tab pos="685800" algn="l"/>
              </a:tabLst>
              <a:defRPr/>
            </a:pPr>
            <a:endParaRPr lang="en-US" sz="2800" dirty="0" smtClean="0"/>
          </a:p>
        </p:txBody>
      </p:sp>
      <p:sp>
        <p:nvSpPr>
          <p:cNvPr id="2" name="Title 1"/>
          <p:cNvSpPr>
            <a:spLocks noGrp="1"/>
          </p:cNvSpPr>
          <p:nvPr>
            <p:ph type="title"/>
          </p:nvPr>
        </p:nvSpPr>
        <p:spPr/>
        <p:txBody>
          <a:bodyPr/>
          <a:lstStyle/>
          <a:p>
            <a:pPr>
              <a:defRPr/>
            </a:pPr>
            <a:r>
              <a:rPr lang="en-US" dirty="0" smtClean="0"/>
              <a:t>Chapter outline</a:t>
            </a:r>
            <a:endParaRPr lang="en-US" dirty="0"/>
          </a:p>
        </p:txBody>
      </p:sp>
      <p:sp>
        <p:nvSpPr>
          <p:cNvPr id="3" name="Date Placeholder 2"/>
          <p:cNvSpPr>
            <a:spLocks noGrp="1"/>
          </p:cNvSpPr>
          <p:nvPr>
            <p:ph type="dt" sz="quarter" idx="10"/>
          </p:nvPr>
        </p:nvSpPr>
        <p:spPr/>
        <p:txBody>
          <a:bodyPr/>
          <a:lstStyle/>
          <a:p>
            <a:pPr>
              <a:defRPr/>
            </a:pPr>
            <a:fld id="{09ED1CB0-2531-4C41-958C-288DB06896A4}"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p:txBody>
          <a:bodyPr>
            <a:noAutofit/>
          </a:bodyPr>
          <a:lstStyle/>
          <a:p>
            <a:pPr eaLnBrk="1" hangingPunct="1">
              <a:defRPr/>
            </a:pPr>
            <a:r>
              <a:rPr lang="en-US" sz="2200" dirty="0" smtClean="0"/>
              <a:t>Distinguish between simple and compound interest.</a:t>
            </a:r>
          </a:p>
          <a:p>
            <a:pPr eaLnBrk="1" hangingPunct="1">
              <a:lnSpc>
                <a:spcPct val="90000"/>
              </a:lnSpc>
              <a:spcBef>
                <a:spcPct val="50000"/>
              </a:spcBef>
              <a:defRPr/>
            </a:pPr>
            <a:r>
              <a:rPr lang="en-US" sz="2200" dirty="0" smtClean="0"/>
              <a:t>Calculate the present value and future value of a single amount  for both one period and multiple periods.</a:t>
            </a:r>
          </a:p>
          <a:p>
            <a:pPr eaLnBrk="1" hangingPunct="1">
              <a:spcBef>
                <a:spcPct val="50000"/>
              </a:spcBef>
              <a:defRPr/>
            </a:pPr>
            <a:r>
              <a:rPr lang="en-US" sz="2200" dirty="0" smtClean="0"/>
              <a:t>Calculate the present value and future value of multiple cash flows.</a:t>
            </a:r>
          </a:p>
          <a:p>
            <a:pPr eaLnBrk="1" hangingPunct="1">
              <a:spcBef>
                <a:spcPct val="50000"/>
              </a:spcBef>
              <a:defRPr/>
            </a:pPr>
            <a:r>
              <a:rPr lang="en-US" sz="2200" dirty="0" smtClean="0"/>
              <a:t>Calculate the present value and future value of annuities.</a:t>
            </a:r>
          </a:p>
          <a:p>
            <a:pPr eaLnBrk="1" hangingPunct="1">
              <a:spcBef>
                <a:spcPct val="50000"/>
              </a:spcBef>
              <a:defRPr/>
            </a:pPr>
            <a:r>
              <a:rPr lang="en-US" sz="2200" dirty="0" smtClean="0"/>
              <a:t>Compare nominal interest rates (NIR) and effective annual  interest rates (EAR).</a:t>
            </a:r>
          </a:p>
          <a:p>
            <a:pPr eaLnBrk="1" hangingPunct="1">
              <a:spcBef>
                <a:spcPct val="50000"/>
              </a:spcBef>
              <a:defRPr/>
            </a:pPr>
            <a:r>
              <a:rPr lang="en-US" sz="2200" dirty="0" smtClean="0"/>
              <a:t>Distinguish between the different types of loans and calculate the present value of each type of loan</a:t>
            </a:r>
            <a:r>
              <a:rPr lang="en-US" sz="2400" dirty="0" smtClean="0"/>
              <a:t>.</a:t>
            </a:r>
          </a:p>
        </p:txBody>
      </p:sp>
      <p:sp>
        <p:nvSpPr>
          <p:cNvPr id="2" name="Title 1"/>
          <p:cNvSpPr>
            <a:spLocks noGrp="1"/>
          </p:cNvSpPr>
          <p:nvPr>
            <p:ph type="title"/>
          </p:nvPr>
        </p:nvSpPr>
        <p:spPr/>
        <p:txBody>
          <a:bodyPr/>
          <a:lstStyle/>
          <a:p>
            <a:pPr>
              <a:defRPr/>
            </a:pPr>
            <a:r>
              <a:rPr lang="en-US" dirty="0" smtClean="0"/>
              <a:t>Chapter Objectives</a:t>
            </a:r>
            <a:endParaRPr lang="en-US" dirty="0"/>
          </a:p>
        </p:txBody>
      </p:sp>
      <p:sp>
        <p:nvSpPr>
          <p:cNvPr id="3" name="Date Placeholder 2"/>
          <p:cNvSpPr>
            <a:spLocks noGrp="1"/>
          </p:cNvSpPr>
          <p:nvPr>
            <p:ph type="dt" sz="quarter" idx="10"/>
          </p:nvPr>
        </p:nvSpPr>
        <p:spPr/>
        <p:txBody>
          <a:bodyPr/>
          <a:lstStyle/>
          <a:p>
            <a:pPr>
              <a:defRPr/>
            </a:pPr>
            <a:fld id="{DD8BC35A-4D79-4F0B-8680-B9593D101D34}"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p:txBody>
          <a:bodyPr>
            <a:noAutofit/>
          </a:bodyPr>
          <a:lstStyle/>
          <a:p>
            <a:pPr eaLnBrk="1" hangingPunct="1">
              <a:lnSpc>
                <a:spcPct val="80000"/>
              </a:lnSpc>
              <a:defRPr/>
            </a:pPr>
            <a:r>
              <a:rPr lang="en-US" sz="2400" dirty="0" smtClean="0">
                <a:solidFill>
                  <a:srgbClr val="E88A00"/>
                </a:solidFill>
              </a:rPr>
              <a:t>Future value (FV)</a:t>
            </a:r>
            <a:r>
              <a:rPr lang="en-US" sz="2400" dirty="0" smtClean="0"/>
              <a:t> is the amount an investment is worth after one or more periods.</a:t>
            </a:r>
          </a:p>
          <a:p>
            <a:pPr eaLnBrk="1" hangingPunct="1">
              <a:lnSpc>
                <a:spcPct val="80000"/>
              </a:lnSpc>
              <a:defRPr/>
            </a:pPr>
            <a:r>
              <a:rPr lang="en-US" sz="2400" dirty="0" smtClean="0">
                <a:solidFill>
                  <a:srgbClr val="E88A00"/>
                </a:solidFill>
              </a:rPr>
              <a:t>Present value (PV)</a:t>
            </a:r>
            <a:r>
              <a:rPr lang="en-US" sz="2400" dirty="0" smtClean="0"/>
              <a:t> is the amount that corresponds to today’s value of a promised future sum.</a:t>
            </a:r>
          </a:p>
          <a:p>
            <a:pPr eaLnBrk="1" hangingPunct="1">
              <a:lnSpc>
                <a:spcPct val="80000"/>
              </a:lnSpc>
              <a:defRPr/>
            </a:pPr>
            <a:r>
              <a:rPr lang="en-US" sz="2400" dirty="0" smtClean="0"/>
              <a:t>The number of time periods between the present value and the future value is represented by </a:t>
            </a:r>
            <a:r>
              <a:rPr lang="en-US" sz="2400" dirty="0" smtClean="0">
                <a:solidFill>
                  <a:srgbClr val="E88A00"/>
                </a:solidFill>
              </a:rPr>
              <a:t>‘</a:t>
            </a:r>
            <a:r>
              <a:rPr lang="en-US" sz="2400" i="1" dirty="0" smtClean="0">
                <a:solidFill>
                  <a:srgbClr val="E88A00"/>
                </a:solidFill>
              </a:rPr>
              <a:t>t</a:t>
            </a:r>
            <a:r>
              <a:rPr lang="en-US" sz="2400" dirty="0" smtClean="0">
                <a:solidFill>
                  <a:srgbClr val="E88A00"/>
                </a:solidFill>
              </a:rPr>
              <a:t>’</a:t>
            </a:r>
            <a:r>
              <a:rPr lang="en-US" sz="2400" dirty="0" smtClean="0"/>
              <a:t>. </a:t>
            </a:r>
          </a:p>
          <a:p>
            <a:pPr eaLnBrk="1" hangingPunct="1">
              <a:lnSpc>
                <a:spcPct val="80000"/>
              </a:lnSpc>
              <a:defRPr/>
            </a:pPr>
            <a:r>
              <a:rPr lang="en-US" sz="2400" dirty="0" smtClean="0"/>
              <a:t>The rate of interest for discounting or compounding is </a:t>
            </a:r>
            <a:br>
              <a:rPr lang="en-US" sz="2400" dirty="0" smtClean="0"/>
            </a:br>
            <a:r>
              <a:rPr lang="en-US" sz="2400" dirty="0" smtClean="0"/>
              <a:t>called </a:t>
            </a:r>
            <a:r>
              <a:rPr lang="en-US" sz="2400" dirty="0" smtClean="0">
                <a:solidFill>
                  <a:srgbClr val="E88A00"/>
                </a:solidFill>
              </a:rPr>
              <a:t>‘</a:t>
            </a:r>
            <a:r>
              <a:rPr lang="en-US" sz="2400" i="1" dirty="0" smtClean="0">
                <a:solidFill>
                  <a:srgbClr val="E88A00"/>
                </a:solidFill>
              </a:rPr>
              <a:t>r</a:t>
            </a:r>
            <a:r>
              <a:rPr lang="en-US" sz="2400" dirty="0" smtClean="0">
                <a:solidFill>
                  <a:srgbClr val="E88A00"/>
                </a:solidFill>
              </a:rPr>
              <a:t>’</a:t>
            </a:r>
            <a:r>
              <a:rPr lang="en-US" sz="2400" dirty="0" smtClean="0"/>
              <a:t>.</a:t>
            </a:r>
          </a:p>
          <a:p>
            <a:pPr eaLnBrk="1" hangingPunct="1">
              <a:lnSpc>
                <a:spcPct val="80000"/>
              </a:lnSpc>
              <a:defRPr/>
            </a:pPr>
            <a:r>
              <a:rPr lang="en-US" sz="2400" dirty="0" smtClean="0"/>
              <a:t>All time value questions involve four values: </a:t>
            </a:r>
            <a:r>
              <a:rPr lang="en-US" sz="2400" dirty="0" smtClean="0">
                <a:solidFill>
                  <a:srgbClr val="E88A00"/>
                </a:solidFill>
              </a:rPr>
              <a:t>PV</a:t>
            </a:r>
            <a:r>
              <a:rPr lang="en-US" sz="2400" dirty="0" smtClean="0">
                <a:solidFill>
                  <a:schemeClr val="tx1"/>
                </a:solidFill>
              </a:rPr>
              <a:t>, </a:t>
            </a:r>
            <a:r>
              <a:rPr lang="en-US" sz="2400" dirty="0" smtClean="0">
                <a:solidFill>
                  <a:srgbClr val="E88A00"/>
                </a:solidFill>
              </a:rPr>
              <a:t>FV</a:t>
            </a:r>
            <a:r>
              <a:rPr lang="en-US" sz="2400" dirty="0" smtClean="0"/>
              <a:t>, </a:t>
            </a:r>
            <a:r>
              <a:rPr lang="en-US" sz="2400" i="1" dirty="0" smtClean="0">
                <a:solidFill>
                  <a:srgbClr val="E88A00"/>
                </a:solidFill>
              </a:rPr>
              <a:t>r</a:t>
            </a:r>
            <a:r>
              <a:rPr lang="en-US" sz="2400" dirty="0" smtClean="0"/>
              <a:t> and </a:t>
            </a:r>
            <a:r>
              <a:rPr lang="en-US" sz="2400" i="1" dirty="0" smtClean="0">
                <a:solidFill>
                  <a:srgbClr val="E88A00"/>
                </a:solidFill>
              </a:rPr>
              <a:t>t</a:t>
            </a:r>
            <a:r>
              <a:rPr lang="en-US" sz="2400" dirty="0" smtClean="0"/>
              <a:t>.  Given three of them, it is always possible to calculate the fourth.</a:t>
            </a:r>
          </a:p>
          <a:p>
            <a:pPr eaLnBrk="1" hangingPunct="1">
              <a:lnSpc>
                <a:spcPct val="80000"/>
              </a:lnSpc>
              <a:defRPr/>
            </a:pPr>
            <a:endParaRPr lang="en-US" sz="2400" dirty="0" smtClean="0"/>
          </a:p>
        </p:txBody>
      </p:sp>
      <p:sp>
        <p:nvSpPr>
          <p:cNvPr id="135170" name="Rectangle 2"/>
          <p:cNvSpPr>
            <a:spLocks noGrp="1" noChangeArrowheads="1"/>
          </p:cNvSpPr>
          <p:nvPr>
            <p:ph type="title"/>
          </p:nvPr>
        </p:nvSpPr>
        <p:spPr/>
        <p:txBody>
          <a:bodyPr/>
          <a:lstStyle/>
          <a:p>
            <a:pPr eaLnBrk="1" hangingPunct="1">
              <a:defRPr/>
            </a:pPr>
            <a:r>
              <a:rPr lang="en-US" dirty="0" smtClean="0"/>
              <a:t>Time Value Terminology</a:t>
            </a:r>
          </a:p>
        </p:txBody>
      </p:sp>
      <p:sp>
        <p:nvSpPr>
          <p:cNvPr id="2" name="Date Placeholder 1"/>
          <p:cNvSpPr>
            <a:spLocks noGrp="1"/>
          </p:cNvSpPr>
          <p:nvPr>
            <p:ph type="dt" sz="quarter" idx="10"/>
          </p:nvPr>
        </p:nvSpPr>
        <p:spPr/>
        <p:txBody>
          <a:bodyPr/>
          <a:lstStyle/>
          <a:p>
            <a:pPr>
              <a:defRPr/>
            </a:pPr>
            <a:fld id="{E0FA32D3-009F-4395-BB36-264D108B3CE7}"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eaLnBrk="1" fontAlgn="auto" hangingPunct="1">
              <a:spcAft>
                <a:spcPts val="0"/>
              </a:spcAft>
              <a:defRPr/>
            </a:pPr>
            <a:r>
              <a:rPr lang="en-US" dirty="0" smtClean="0"/>
              <a:t>WHY STUDY FINANCE?</a:t>
            </a:r>
            <a:endParaRPr lang="en-GB" dirty="0"/>
          </a:p>
          <a:p>
            <a:pPr marL="548640" lvl="1" indent="-182880" eaLnBrk="1" fontAlgn="auto" hangingPunct="1">
              <a:lnSpc>
                <a:spcPct val="90000"/>
              </a:lnSpc>
              <a:spcAft>
                <a:spcPts val="0"/>
              </a:spcAft>
              <a:defRPr/>
            </a:pPr>
            <a:r>
              <a:rPr lang="en-US" sz="2600" dirty="0"/>
              <a:t>Marketing</a:t>
            </a:r>
          </a:p>
          <a:p>
            <a:pPr marL="822960" lvl="2" indent="-182880" eaLnBrk="1" fontAlgn="auto" hangingPunct="1">
              <a:lnSpc>
                <a:spcPct val="90000"/>
              </a:lnSpc>
              <a:spcAft>
                <a:spcPts val="0"/>
              </a:spcAft>
              <a:buClr>
                <a:schemeClr val="accent3"/>
              </a:buClr>
              <a:defRPr/>
            </a:pPr>
            <a:r>
              <a:rPr lang="en-US" sz="2200" dirty="0"/>
              <a:t>Budgets, marketing research, marketing financial products</a:t>
            </a:r>
          </a:p>
          <a:p>
            <a:pPr marL="548640" lvl="1" indent="-182880" eaLnBrk="1" fontAlgn="auto" hangingPunct="1">
              <a:lnSpc>
                <a:spcPct val="90000"/>
              </a:lnSpc>
              <a:spcAft>
                <a:spcPts val="0"/>
              </a:spcAft>
              <a:defRPr/>
            </a:pPr>
            <a:r>
              <a:rPr lang="en-US" sz="2600" dirty="0"/>
              <a:t>Accounting</a:t>
            </a:r>
          </a:p>
          <a:p>
            <a:pPr marL="822960" lvl="2" indent="-182880" eaLnBrk="1" fontAlgn="auto" hangingPunct="1">
              <a:lnSpc>
                <a:spcPct val="90000"/>
              </a:lnSpc>
              <a:spcAft>
                <a:spcPts val="0"/>
              </a:spcAft>
              <a:buClr>
                <a:schemeClr val="accent3"/>
              </a:buClr>
              <a:defRPr/>
            </a:pPr>
            <a:r>
              <a:rPr lang="en-US" sz="2200" dirty="0"/>
              <a:t>Dual accounting and finance function, preparation of financial statements</a:t>
            </a:r>
          </a:p>
          <a:p>
            <a:pPr marL="548640" lvl="1" indent="-182880" eaLnBrk="1" fontAlgn="auto" hangingPunct="1">
              <a:lnSpc>
                <a:spcPct val="90000"/>
              </a:lnSpc>
              <a:spcAft>
                <a:spcPts val="0"/>
              </a:spcAft>
              <a:defRPr/>
            </a:pPr>
            <a:r>
              <a:rPr lang="en-US" sz="2600" dirty="0"/>
              <a:t>Management</a:t>
            </a:r>
          </a:p>
          <a:p>
            <a:pPr marL="822960" lvl="2" indent="-182880" eaLnBrk="1" fontAlgn="auto" hangingPunct="1">
              <a:lnSpc>
                <a:spcPct val="90000"/>
              </a:lnSpc>
              <a:spcAft>
                <a:spcPts val="0"/>
              </a:spcAft>
              <a:buClr>
                <a:schemeClr val="accent3"/>
              </a:buClr>
              <a:defRPr/>
            </a:pPr>
            <a:r>
              <a:rPr lang="en-US" sz="2200" dirty="0"/>
              <a:t>Strategic thinking, job performance, profitability</a:t>
            </a:r>
          </a:p>
          <a:p>
            <a:pPr marL="548640" lvl="1" indent="-182880" eaLnBrk="1" fontAlgn="auto" hangingPunct="1">
              <a:lnSpc>
                <a:spcPct val="90000"/>
              </a:lnSpc>
              <a:spcAft>
                <a:spcPts val="0"/>
              </a:spcAft>
              <a:defRPr/>
            </a:pPr>
            <a:r>
              <a:rPr lang="en-US" sz="2600" dirty="0"/>
              <a:t>Personal finance</a:t>
            </a:r>
          </a:p>
          <a:p>
            <a:pPr marL="822960" lvl="2" indent="-182880" eaLnBrk="1" fontAlgn="auto" hangingPunct="1">
              <a:lnSpc>
                <a:spcPct val="90000"/>
              </a:lnSpc>
              <a:spcAft>
                <a:spcPts val="0"/>
              </a:spcAft>
              <a:buClr>
                <a:schemeClr val="accent3"/>
              </a:buClr>
              <a:defRPr/>
            </a:pPr>
            <a:r>
              <a:rPr lang="en-US" sz="2200" dirty="0"/>
              <a:t>Budgeting, retirement planning, college planning, day-to-day cash flow issues</a:t>
            </a:r>
          </a:p>
          <a:p>
            <a:pPr marL="548640" lvl="1" indent="-182880" eaLnBrk="1" fontAlgn="auto" hangingPunct="1">
              <a:spcAft>
                <a:spcPts val="0"/>
              </a:spcAft>
              <a:defRPr/>
            </a:pPr>
            <a:endParaRPr lang="en-GB" dirty="0"/>
          </a:p>
        </p:txBody>
      </p:sp>
      <p:sp>
        <p:nvSpPr>
          <p:cNvPr id="6" name="Title 5"/>
          <p:cNvSpPr>
            <a:spLocks noGrp="1"/>
          </p:cNvSpPr>
          <p:nvPr>
            <p:ph type="title"/>
          </p:nvPr>
        </p:nvSpPr>
        <p:spPr/>
        <p:txBody>
          <a:bodyPr/>
          <a:lstStyle/>
          <a:p>
            <a:pPr eaLnBrk="1" fontAlgn="auto" hangingPunct="1">
              <a:spcAft>
                <a:spcPts val="0"/>
              </a:spcAft>
              <a:defRPr/>
            </a:pPr>
            <a:r>
              <a:rPr lang="en-GB" dirty="0"/>
              <a:t>Overview of business finance</a:t>
            </a:r>
          </a:p>
        </p:txBody>
      </p:sp>
      <p:sp>
        <p:nvSpPr>
          <p:cNvPr id="3" name="Date Placeholder 2"/>
          <p:cNvSpPr>
            <a:spLocks noGrp="1"/>
          </p:cNvSpPr>
          <p:nvPr>
            <p:ph type="dt" sz="quarter" idx="10"/>
          </p:nvPr>
        </p:nvSpPr>
        <p:spPr/>
        <p:txBody>
          <a:bodyPr/>
          <a:lstStyle/>
          <a:p>
            <a:pPr>
              <a:defRPr/>
            </a:pPr>
            <a:fld id="{F952186A-36F0-4BA6-8D2D-DD79AEBCBD18}" type="datetime1">
              <a:rPr lang="en-US"/>
              <a:pPr>
                <a:defRPr/>
              </a:pPr>
              <a:t>2/17/2015</a:t>
            </a:fld>
            <a:endParaRPr lang="en-US"/>
          </a:p>
        </p:txBody>
      </p:sp>
    </p:spTree>
  </p:cSld>
  <p:clrMapOvr>
    <a:masterClrMapping/>
  </p:clrMapOvr>
  <p:transition spd="slow">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p:txBody>
          <a:bodyPr>
            <a:normAutofit fontScale="92500" lnSpcReduction="20000"/>
          </a:bodyPr>
          <a:lstStyle/>
          <a:p>
            <a:pPr eaLnBrk="1" hangingPunct="1">
              <a:lnSpc>
                <a:spcPct val="80000"/>
              </a:lnSpc>
              <a:defRPr/>
            </a:pPr>
            <a:r>
              <a:rPr lang="en-US" sz="2600" dirty="0" smtClean="0">
                <a:solidFill>
                  <a:srgbClr val="E88A00"/>
                </a:solidFill>
              </a:rPr>
              <a:t>Compounding </a:t>
            </a:r>
            <a:r>
              <a:rPr lang="en-US" sz="2600" dirty="0" smtClean="0">
                <a:solidFill>
                  <a:schemeClr val="tx1"/>
                </a:solidFill>
              </a:rPr>
              <a:t> is the process of accumulating interest in an investment over time to earn more interest.</a:t>
            </a:r>
          </a:p>
          <a:p>
            <a:pPr eaLnBrk="1" hangingPunct="1">
              <a:lnSpc>
                <a:spcPct val="80000"/>
              </a:lnSpc>
              <a:defRPr/>
            </a:pPr>
            <a:r>
              <a:rPr lang="en-US" sz="2600" dirty="0" smtClean="0">
                <a:solidFill>
                  <a:srgbClr val="E88A00"/>
                </a:solidFill>
              </a:rPr>
              <a:t>Interest on interest</a:t>
            </a:r>
            <a:r>
              <a:rPr lang="en-US" sz="2600" dirty="0" smtClean="0">
                <a:solidFill>
                  <a:schemeClr val="tx1"/>
                </a:solidFill>
              </a:rPr>
              <a:t> is earned on the reinvestment of previous interest payments.</a:t>
            </a:r>
          </a:p>
          <a:p>
            <a:pPr eaLnBrk="1" hangingPunct="1">
              <a:lnSpc>
                <a:spcPct val="80000"/>
              </a:lnSpc>
              <a:defRPr/>
            </a:pPr>
            <a:r>
              <a:rPr lang="en-US" sz="2600" dirty="0" smtClean="0">
                <a:solidFill>
                  <a:srgbClr val="E88A00"/>
                </a:solidFill>
              </a:rPr>
              <a:t>Discount rate</a:t>
            </a:r>
            <a:r>
              <a:rPr lang="en-US" sz="2600" dirty="0" smtClean="0">
                <a:solidFill>
                  <a:schemeClr val="tx1"/>
                </a:solidFill>
              </a:rPr>
              <a:t> is the interest rate that reduces a given future value to an equivalent present value.</a:t>
            </a:r>
            <a:endParaRPr lang="en-US" sz="2600" dirty="0" smtClean="0">
              <a:solidFill>
                <a:srgbClr val="E88A00"/>
              </a:solidFill>
            </a:endParaRPr>
          </a:p>
          <a:p>
            <a:pPr eaLnBrk="1" hangingPunct="1">
              <a:lnSpc>
                <a:spcPct val="80000"/>
              </a:lnSpc>
              <a:defRPr/>
            </a:pPr>
            <a:r>
              <a:rPr lang="en-US" sz="2600" dirty="0" smtClean="0">
                <a:solidFill>
                  <a:srgbClr val="E88A00"/>
                </a:solidFill>
              </a:rPr>
              <a:t>Compound interest</a:t>
            </a:r>
            <a:r>
              <a:rPr lang="en-US" sz="2600" i="1" dirty="0" smtClean="0"/>
              <a:t> </a:t>
            </a:r>
            <a:r>
              <a:rPr lang="en-US" sz="2600" dirty="0" smtClean="0"/>
              <a:t>is calculated each period on the principal amount and on any interest earned on the investment up to </a:t>
            </a:r>
            <a:br>
              <a:rPr lang="en-US" sz="2600" dirty="0" smtClean="0"/>
            </a:br>
            <a:r>
              <a:rPr lang="en-US" sz="2600" dirty="0" smtClean="0"/>
              <a:t>that point.</a:t>
            </a:r>
          </a:p>
          <a:p>
            <a:pPr eaLnBrk="1" hangingPunct="1">
              <a:lnSpc>
                <a:spcPct val="80000"/>
              </a:lnSpc>
              <a:defRPr/>
            </a:pPr>
            <a:r>
              <a:rPr lang="en-US" sz="2600" dirty="0" smtClean="0">
                <a:solidFill>
                  <a:srgbClr val="E88A00"/>
                </a:solidFill>
              </a:rPr>
              <a:t>Simple interest </a:t>
            </a:r>
            <a:r>
              <a:rPr lang="en-US" sz="2600" dirty="0" smtClean="0">
                <a:solidFill>
                  <a:schemeClr val="tx1"/>
                </a:solidFill>
              </a:rPr>
              <a:t>is the method of calculating interest in which, during the entire term of the loan, interest is computed on the original sum borrowed.</a:t>
            </a:r>
            <a:endParaRPr lang="en-US" sz="2600" dirty="0" smtClean="0"/>
          </a:p>
          <a:p>
            <a:pPr eaLnBrk="1" hangingPunct="1">
              <a:lnSpc>
                <a:spcPct val="80000"/>
              </a:lnSpc>
              <a:defRPr/>
            </a:pPr>
            <a:endParaRPr lang="en-US" dirty="0" smtClean="0">
              <a:solidFill>
                <a:srgbClr val="E88A00"/>
              </a:solidFill>
            </a:endParaRPr>
          </a:p>
          <a:p>
            <a:pPr eaLnBrk="1" hangingPunct="1">
              <a:lnSpc>
                <a:spcPct val="80000"/>
              </a:lnSpc>
              <a:defRPr/>
            </a:pPr>
            <a:endParaRPr lang="en-US" sz="1200" dirty="0" smtClean="0"/>
          </a:p>
          <a:p>
            <a:pPr eaLnBrk="1" hangingPunct="1">
              <a:lnSpc>
                <a:spcPct val="80000"/>
              </a:lnSpc>
              <a:defRPr/>
            </a:pPr>
            <a:endParaRPr lang="en-US" sz="1200" i="1" dirty="0" smtClean="0"/>
          </a:p>
          <a:p>
            <a:pPr eaLnBrk="1" hangingPunct="1">
              <a:lnSpc>
                <a:spcPct val="80000"/>
              </a:lnSpc>
              <a:defRPr/>
            </a:pPr>
            <a:endParaRPr lang="en-US" sz="1200" i="1" dirty="0" smtClean="0"/>
          </a:p>
        </p:txBody>
      </p:sp>
      <p:sp>
        <p:nvSpPr>
          <p:cNvPr id="136194" name="Rectangle 2"/>
          <p:cNvSpPr>
            <a:spLocks noGrp="1" noChangeArrowheads="1"/>
          </p:cNvSpPr>
          <p:nvPr>
            <p:ph type="title"/>
          </p:nvPr>
        </p:nvSpPr>
        <p:spPr/>
        <p:txBody>
          <a:bodyPr/>
          <a:lstStyle/>
          <a:p>
            <a:pPr eaLnBrk="1" hangingPunct="1">
              <a:defRPr/>
            </a:pPr>
            <a:r>
              <a:rPr lang="en-US" smtClean="0"/>
              <a:t>Time Value Terminology</a:t>
            </a:r>
          </a:p>
        </p:txBody>
      </p:sp>
      <p:sp>
        <p:nvSpPr>
          <p:cNvPr id="2" name="Date Placeholder 1"/>
          <p:cNvSpPr>
            <a:spLocks noGrp="1"/>
          </p:cNvSpPr>
          <p:nvPr>
            <p:ph type="dt" sz="quarter" idx="10"/>
          </p:nvPr>
        </p:nvSpPr>
        <p:spPr/>
        <p:txBody>
          <a:bodyPr/>
          <a:lstStyle/>
          <a:p>
            <a:pPr>
              <a:defRPr/>
            </a:pPr>
            <a:fld id="{BEA63AA2-4FD6-4EFD-A57F-6156AAF6AC71}"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9" name="Rectangle 3"/>
          <p:cNvSpPr>
            <a:spLocks noGrp="1" noChangeArrowheads="1"/>
          </p:cNvSpPr>
          <p:nvPr>
            <p:ph idx="1"/>
          </p:nvPr>
        </p:nvSpPr>
        <p:spPr/>
        <p:txBody>
          <a:bodyPr/>
          <a:lstStyle/>
          <a:p>
            <a:pPr algn="just" eaLnBrk="1" hangingPunct="1">
              <a:buFontTx/>
              <a:buNone/>
              <a:defRPr/>
            </a:pPr>
            <a:r>
              <a:rPr lang="en-US" dirty="0" smtClean="0"/>
              <a:t>You invest $100 in a savings account that earns 10 per</a:t>
            </a:r>
          </a:p>
          <a:p>
            <a:pPr algn="just" eaLnBrk="1" hangingPunct="1">
              <a:buFontTx/>
              <a:buNone/>
              <a:defRPr/>
            </a:pPr>
            <a:r>
              <a:rPr lang="en-US" dirty="0" smtClean="0"/>
              <a:t>cent interest per annum (compounded) for five years.</a:t>
            </a:r>
          </a:p>
          <a:p>
            <a:pPr eaLnBrk="1" hangingPunct="1">
              <a:buFontTx/>
              <a:buNone/>
              <a:defRPr/>
            </a:pPr>
            <a:endParaRPr lang="en-US" dirty="0" smtClean="0"/>
          </a:p>
          <a:p>
            <a:pPr eaLnBrk="1" hangingPunct="1">
              <a:buFontTx/>
              <a:buNone/>
              <a:defRPr/>
            </a:pPr>
            <a:r>
              <a:rPr lang="en-US" dirty="0" smtClean="0"/>
              <a:t>	After one year:	 $100 </a:t>
            </a:r>
            <a:r>
              <a:rPr lang="en-US" dirty="0" smtClean="0">
                <a:sym typeface="Symbol" pitchFamily="18" charset="2"/>
              </a:rPr>
              <a:t> (1 </a:t>
            </a:r>
            <a:r>
              <a:rPr lang="en-US" dirty="0" smtClean="0">
                <a:cs typeface="Arial" pitchFamily="34" charset="0"/>
                <a:sym typeface="Symbol" pitchFamily="18" charset="2"/>
              </a:rPr>
              <a:t>+ </a:t>
            </a:r>
            <a:r>
              <a:rPr lang="en-US" dirty="0" smtClean="0">
                <a:sym typeface="Symbol" pitchFamily="18" charset="2"/>
              </a:rPr>
              <a:t>0.10) = $110</a:t>
            </a:r>
          </a:p>
          <a:p>
            <a:pPr eaLnBrk="1" hangingPunct="1">
              <a:buFontTx/>
              <a:buNone/>
              <a:defRPr/>
            </a:pPr>
            <a:r>
              <a:rPr lang="en-US" dirty="0" smtClean="0">
                <a:sym typeface="Symbol" pitchFamily="18" charset="2"/>
              </a:rPr>
              <a:t>	After two years: 	 $110  (1 + 0.10) = $121</a:t>
            </a:r>
          </a:p>
          <a:p>
            <a:pPr eaLnBrk="1" hangingPunct="1">
              <a:buFontTx/>
              <a:buNone/>
              <a:defRPr/>
            </a:pPr>
            <a:r>
              <a:rPr lang="en-US" dirty="0" smtClean="0">
                <a:sym typeface="Symbol" pitchFamily="18" charset="2"/>
              </a:rPr>
              <a:t>	After three years:	 $121  (1 + 0.10) = $133.10</a:t>
            </a:r>
          </a:p>
          <a:p>
            <a:pPr eaLnBrk="1" hangingPunct="1">
              <a:buFontTx/>
              <a:buNone/>
              <a:defRPr/>
            </a:pPr>
            <a:r>
              <a:rPr lang="en-US" dirty="0" smtClean="0">
                <a:sym typeface="Symbol" pitchFamily="18" charset="2"/>
              </a:rPr>
              <a:t>	After four years:	 $133.10  (1 + 0.10) = $146.41</a:t>
            </a:r>
          </a:p>
          <a:p>
            <a:pPr eaLnBrk="1" hangingPunct="1">
              <a:buFontTx/>
              <a:buNone/>
              <a:defRPr/>
            </a:pPr>
            <a:r>
              <a:rPr lang="en-US" dirty="0" smtClean="0">
                <a:sym typeface="Symbol" pitchFamily="18" charset="2"/>
              </a:rPr>
              <a:t>	After five years:	 $146.41  (1 + 0.10) = $161.05</a:t>
            </a:r>
          </a:p>
          <a:p>
            <a:pPr eaLnBrk="1" hangingPunct="1">
              <a:buFontTx/>
              <a:buNone/>
              <a:defRPr/>
            </a:pPr>
            <a:endParaRPr lang="en-US" dirty="0" smtClean="0">
              <a:sym typeface="Symbol" pitchFamily="18" charset="2"/>
            </a:endParaRPr>
          </a:p>
        </p:txBody>
      </p:sp>
      <p:sp>
        <p:nvSpPr>
          <p:cNvPr id="137218" name="Rectangle 2"/>
          <p:cNvSpPr>
            <a:spLocks noGrp="1" noChangeArrowheads="1"/>
          </p:cNvSpPr>
          <p:nvPr>
            <p:ph type="title"/>
          </p:nvPr>
        </p:nvSpPr>
        <p:spPr/>
        <p:txBody>
          <a:bodyPr/>
          <a:lstStyle/>
          <a:p>
            <a:pPr eaLnBrk="1" hangingPunct="1">
              <a:defRPr/>
            </a:pPr>
            <a:r>
              <a:rPr lang="en-US" smtClean="0"/>
              <a:t>Future Value of a Lump Sum</a:t>
            </a:r>
          </a:p>
        </p:txBody>
      </p:sp>
      <p:sp>
        <p:nvSpPr>
          <p:cNvPr id="2" name="Date Placeholder 1"/>
          <p:cNvSpPr>
            <a:spLocks noGrp="1"/>
          </p:cNvSpPr>
          <p:nvPr>
            <p:ph type="dt" sz="quarter" idx="10"/>
          </p:nvPr>
        </p:nvSpPr>
        <p:spPr/>
        <p:txBody>
          <a:bodyPr/>
          <a:lstStyle/>
          <a:p>
            <a:pPr>
              <a:defRPr/>
            </a:pPr>
            <a:fld id="{5F1784C1-AEFF-4153-9F0E-1BC67186A7A6}"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descr="Fig_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3563" y="1719263"/>
            <a:ext cx="5502275" cy="440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2" name="Rectangle 2"/>
          <p:cNvSpPr>
            <a:spLocks noGrp="1" noChangeArrowheads="1"/>
          </p:cNvSpPr>
          <p:nvPr>
            <p:ph type="title"/>
          </p:nvPr>
        </p:nvSpPr>
        <p:spPr/>
        <p:txBody>
          <a:bodyPr/>
          <a:lstStyle/>
          <a:p>
            <a:pPr eaLnBrk="1" hangingPunct="1">
              <a:defRPr/>
            </a:pPr>
            <a:r>
              <a:rPr lang="en-AU" dirty="0" smtClean="0"/>
              <a:t>Future Values of $100 at 10%</a:t>
            </a:r>
          </a:p>
        </p:txBody>
      </p:sp>
      <p:sp>
        <p:nvSpPr>
          <p:cNvPr id="2" name="Date Placeholder 1"/>
          <p:cNvSpPr>
            <a:spLocks noGrp="1"/>
          </p:cNvSpPr>
          <p:nvPr>
            <p:ph type="dt" sz="quarter" idx="10"/>
          </p:nvPr>
        </p:nvSpPr>
        <p:spPr/>
        <p:txBody>
          <a:bodyPr/>
          <a:lstStyle/>
          <a:p>
            <a:pPr>
              <a:defRPr/>
            </a:pPr>
            <a:fld id="{0AB62FF7-5B72-4D74-9C26-B1C40F23511E}" type="datetime1">
              <a:rPr lang="en-US"/>
              <a:pPr>
                <a:defRPr/>
              </a:pPr>
              <a:t>2/17/2015</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p:txBody>
          <a:bodyPr/>
          <a:lstStyle/>
          <a:p>
            <a:pPr algn="just" eaLnBrk="1" hangingPunct="1">
              <a:defRPr/>
            </a:pPr>
            <a:r>
              <a:rPr lang="en-US" sz="2800" dirty="0" smtClean="0"/>
              <a:t>The accumulated value of this investment at the end of five years can be split into two components:</a:t>
            </a:r>
          </a:p>
          <a:p>
            <a:pPr marL="914400" lvl="1" indent="-457200" eaLnBrk="1" hangingPunct="1">
              <a:defRPr/>
            </a:pPr>
            <a:r>
              <a:rPr lang="en-US" sz="2400" dirty="0" smtClean="0"/>
              <a:t>original principal	$100.00</a:t>
            </a:r>
          </a:p>
          <a:p>
            <a:pPr marL="914400" lvl="1" indent="-457200" eaLnBrk="1" hangingPunct="1">
              <a:defRPr/>
            </a:pPr>
            <a:r>
              <a:rPr lang="en-US" sz="2400" dirty="0" smtClean="0"/>
              <a:t>interest earned	$  61.05</a:t>
            </a:r>
          </a:p>
          <a:p>
            <a:pPr eaLnBrk="1" hangingPunct="1">
              <a:defRPr/>
            </a:pPr>
            <a:r>
              <a:rPr lang="en-US" sz="2800" dirty="0" smtClean="0"/>
              <a:t>Using simple interest, the total interest earned would only have been $50. The other $11.05 is from compounding.</a:t>
            </a:r>
          </a:p>
        </p:txBody>
      </p:sp>
      <p:sp>
        <p:nvSpPr>
          <p:cNvPr id="139266" name="Rectangle 2"/>
          <p:cNvSpPr>
            <a:spLocks noGrp="1" noChangeArrowheads="1"/>
          </p:cNvSpPr>
          <p:nvPr>
            <p:ph type="title"/>
          </p:nvPr>
        </p:nvSpPr>
        <p:spPr/>
        <p:txBody>
          <a:bodyPr/>
          <a:lstStyle/>
          <a:p>
            <a:pPr eaLnBrk="1" hangingPunct="1">
              <a:defRPr/>
            </a:pPr>
            <a:r>
              <a:rPr lang="en-US" smtClean="0"/>
              <a:t>Future Value of a Lump Sum</a:t>
            </a:r>
          </a:p>
        </p:txBody>
      </p:sp>
      <p:sp>
        <p:nvSpPr>
          <p:cNvPr id="2" name="Date Placeholder 1"/>
          <p:cNvSpPr>
            <a:spLocks noGrp="1"/>
          </p:cNvSpPr>
          <p:nvPr>
            <p:ph type="dt" sz="quarter" idx="10"/>
          </p:nvPr>
        </p:nvSpPr>
        <p:spPr/>
        <p:txBody>
          <a:bodyPr/>
          <a:lstStyle/>
          <a:p>
            <a:pPr>
              <a:defRPr/>
            </a:pPr>
            <a:fld id="{CD9C2AC2-A118-45F4-92CA-6A5A7D0CDAD2}"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p:txBody>
          <a:bodyPr/>
          <a:lstStyle/>
          <a:p>
            <a:pPr algn="just" eaLnBrk="1" hangingPunct="1">
              <a:defRPr/>
            </a:pPr>
            <a:r>
              <a:rPr lang="en-US" sz="2800" dirty="0" smtClean="0"/>
              <a:t>In general, the future value, </a:t>
            </a:r>
            <a:r>
              <a:rPr lang="en-US" sz="2800" dirty="0" err="1" smtClean="0"/>
              <a:t>FV</a:t>
            </a:r>
            <a:r>
              <a:rPr lang="en-US" sz="2800" i="1" baseline="-25000" dirty="0" err="1" smtClean="0"/>
              <a:t>t</a:t>
            </a:r>
            <a:r>
              <a:rPr lang="en-US" sz="2800" dirty="0" smtClean="0"/>
              <a:t>,</a:t>
            </a:r>
            <a:r>
              <a:rPr lang="en-US" sz="2800" i="1" dirty="0" smtClean="0"/>
              <a:t> </a:t>
            </a:r>
            <a:r>
              <a:rPr lang="en-US" sz="2800" dirty="0" smtClean="0"/>
              <a:t>of $1 invested today at </a:t>
            </a:r>
            <a:r>
              <a:rPr lang="en-US" sz="2800" i="1" dirty="0" smtClean="0"/>
              <a:t>r </a:t>
            </a:r>
            <a:r>
              <a:rPr lang="en-US" sz="2800" dirty="0" smtClean="0"/>
              <a:t> per cent for </a:t>
            </a:r>
            <a:r>
              <a:rPr lang="en-US" sz="2800" i="1" dirty="0" smtClean="0"/>
              <a:t>t</a:t>
            </a:r>
            <a:r>
              <a:rPr lang="en-US" sz="2800" dirty="0" smtClean="0"/>
              <a:t> periods is:</a:t>
            </a:r>
          </a:p>
          <a:p>
            <a:pPr eaLnBrk="1" hangingPunct="1">
              <a:defRPr/>
            </a:pPr>
            <a:endParaRPr lang="en-US" sz="2800" dirty="0" smtClean="0"/>
          </a:p>
          <a:p>
            <a:pPr marL="44450" indent="0" eaLnBrk="1" hangingPunct="1">
              <a:buFont typeface="Wingdings 2" pitchFamily="18" charset="2"/>
              <a:buNone/>
              <a:defRPr/>
            </a:pPr>
            <a:endParaRPr lang="en-US" sz="2800" dirty="0" smtClean="0"/>
          </a:p>
          <a:p>
            <a:pPr eaLnBrk="1" hangingPunct="1">
              <a:defRPr/>
            </a:pPr>
            <a:r>
              <a:rPr lang="en-US" sz="2800" dirty="0" smtClean="0"/>
              <a:t>The expression (1 + </a:t>
            </a:r>
            <a:r>
              <a:rPr lang="en-US" sz="2800" i="1" dirty="0" smtClean="0"/>
              <a:t>r</a:t>
            </a:r>
            <a:r>
              <a:rPr lang="en-US" sz="2800" dirty="0" smtClean="0"/>
              <a:t>)</a:t>
            </a:r>
            <a:r>
              <a:rPr lang="en-US" sz="2800" i="1" baseline="30000" dirty="0" smtClean="0"/>
              <a:t>t</a:t>
            </a:r>
            <a:r>
              <a:rPr lang="en-US" sz="2800" dirty="0" smtClean="0"/>
              <a:t> is the </a:t>
            </a:r>
            <a:r>
              <a:rPr lang="en-US" sz="2800" dirty="0" smtClean="0">
                <a:solidFill>
                  <a:srgbClr val="E88A00"/>
                </a:solidFill>
              </a:rPr>
              <a:t>future value interest factor (FVIF)</a:t>
            </a:r>
            <a:r>
              <a:rPr lang="en-US" sz="2800" dirty="0" smtClean="0"/>
              <a:t>. Refer to Table A.1. </a:t>
            </a:r>
          </a:p>
          <a:p>
            <a:pPr eaLnBrk="1" hangingPunct="1">
              <a:defRPr/>
            </a:pPr>
            <a:endParaRPr lang="en-US" dirty="0" smtClean="0"/>
          </a:p>
        </p:txBody>
      </p:sp>
      <p:sp>
        <p:nvSpPr>
          <p:cNvPr id="140290" name="Rectangle 2"/>
          <p:cNvSpPr>
            <a:spLocks noGrp="1" noChangeArrowheads="1"/>
          </p:cNvSpPr>
          <p:nvPr>
            <p:ph type="title"/>
          </p:nvPr>
        </p:nvSpPr>
        <p:spPr/>
        <p:txBody>
          <a:bodyPr/>
          <a:lstStyle/>
          <a:p>
            <a:pPr eaLnBrk="1" hangingPunct="1">
              <a:defRPr/>
            </a:pPr>
            <a:r>
              <a:rPr lang="en-US" smtClean="0"/>
              <a:t>Future Value of a Lump Sum</a:t>
            </a:r>
          </a:p>
        </p:txBody>
      </p:sp>
      <p:graphicFrame>
        <p:nvGraphicFramePr>
          <p:cNvPr id="111620" name="Object 4"/>
          <p:cNvGraphicFramePr>
            <a:graphicFrameLocks noChangeAspect="1"/>
          </p:cNvGraphicFramePr>
          <p:nvPr/>
        </p:nvGraphicFramePr>
        <p:xfrm>
          <a:off x="2971800" y="3101975"/>
          <a:ext cx="3313113" cy="784225"/>
        </p:xfrm>
        <a:graphic>
          <a:graphicData uri="http://schemas.openxmlformats.org/presentationml/2006/ole">
            <mc:AlternateContent xmlns:mc="http://schemas.openxmlformats.org/markup-compatibility/2006">
              <mc:Choice xmlns:v="urn:schemas-microsoft-com:vml" Requires="v">
                <p:oleObj spid="_x0000_s111638" name="Equation" r:id="rId3" imgW="1066337" imgH="253890" progId="Equation.3">
                  <p:embed/>
                </p:oleObj>
              </mc:Choice>
              <mc:Fallback>
                <p:oleObj name="Equation" r:id="rId3" imgW="1066337" imgH="25389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01975"/>
                        <a:ext cx="3313113"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quarter" idx="10"/>
          </p:nvPr>
        </p:nvSpPr>
        <p:spPr/>
        <p:txBody>
          <a:bodyPr/>
          <a:lstStyle/>
          <a:p>
            <a:pPr>
              <a:defRPr/>
            </a:pPr>
            <a:fld id="{25BD176F-1845-4FD4-8C69-DE331AA03727}"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p:txBody>
          <a:bodyPr/>
          <a:lstStyle/>
          <a:p>
            <a:pPr algn="just" eaLnBrk="1" hangingPunct="1">
              <a:defRPr/>
            </a:pPr>
            <a:r>
              <a:rPr lang="en-US" dirty="0" smtClean="0"/>
              <a:t>What will $1000 amount to in five years time if interest is </a:t>
            </a:r>
            <a:br>
              <a:rPr lang="en-US" dirty="0" smtClean="0"/>
            </a:br>
            <a:r>
              <a:rPr lang="en-US" dirty="0" smtClean="0"/>
              <a:t>6 per cent per annum, compounded annually?</a:t>
            </a:r>
          </a:p>
          <a:p>
            <a:pPr algn="just" eaLnBrk="1" hangingPunct="1">
              <a:defRPr/>
            </a:pPr>
            <a:endParaRPr lang="en-US" dirty="0" smtClean="0"/>
          </a:p>
          <a:p>
            <a:pPr algn="just" eaLnBrk="1" hangingPunct="1">
              <a:defRPr/>
            </a:pPr>
            <a:endParaRPr lang="en-US" dirty="0" smtClean="0"/>
          </a:p>
          <a:p>
            <a:pPr algn="just" eaLnBrk="1" hangingPunct="1">
              <a:defRPr/>
            </a:pPr>
            <a:endParaRPr lang="en-US" dirty="0" smtClean="0"/>
          </a:p>
          <a:p>
            <a:pPr algn="just" eaLnBrk="1" hangingPunct="1">
              <a:defRPr/>
            </a:pPr>
            <a:r>
              <a:rPr lang="en-US" dirty="0" smtClean="0"/>
              <a:t>From the example, now assume interest is 6 per cent per annum, compounded </a:t>
            </a:r>
            <a:r>
              <a:rPr lang="en-US" i="1" dirty="0" smtClean="0"/>
              <a:t>monthly</a:t>
            </a:r>
            <a:r>
              <a:rPr lang="en-US" dirty="0" smtClean="0"/>
              <a:t>.</a:t>
            </a:r>
          </a:p>
          <a:p>
            <a:pPr eaLnBrk="1" hangingPunct="1">
              <a:defRPr/>
            </a:pPr>
            <a:r>
              <a:rPr lang="en-US" dirty="0" smtClean="0"/>
              <a:t>Always remember that </a:t>
            </a:r>
            <a:r>
              <a:rPr lang="en-US" i="1" dirty="0" smtClean="0"/>
              <a:t>t</a:t>
            </a:r>
            <a:r>
              <a:rPr lang="en-US" dirty="0" smtClean="0"/>
              <a:t> is the number of compounding periods, not the number of years.</a:t>
            </a:r>
          </a:p>
        </p:txBody>
      </p:sp>
      <p:sp>
        <p:nvSpPr>
          <p:cNvPr id="141314" name="Rectangle 2"/>
          <p:cNvSpPr>
            <a:spLocks noGrp="1" noChangeArrowheads="1"/>
          </p:cNvSpPr>
          <p:nvPr>
            <p:ph type="title"/>
          </p:nvPr>
        </p:nvSpPr>
        <p:spPr/>
        <p:txBody>
          <a:bodyPr/>
          <a:lstStyle/>
          <a:p>
            <a:pPr eaLnBrk="1" hangingPunct="1">
              <a:defRPr/>
            </a:pPr>
            <a:r>
              <a:rPr lang="en-US" smtClean="0"/>
              <a:t>Example—Future Value of a Lump Sum</a:t>
            </a:r>
          </a:p>
        </p:txBody>
      </p:sp>
      <p:graphicFrame>
        <p:nvGraphicFramePr>
          <p:cNvPr id="112644" name="Object 4"/>
          <p:cNvGraphicFramePr>
            <a:graphicFrameLocks noChangeAspect="1"/>
          </p:cNvGraphicFramePr>
          <p:nvPr/>
        </p:nvGraphicFramePr>
        <p:xfrm>
          <a:off x="3810000" y="2482850"/>
          <a:ext cx="2044700" cy="1022350"/>
        </p:xfrm>
        <a:graphic>
          <a:graphicData uri="http://schemas.openxmlformats.org/presentationml/2006/ole">
            <mc:AlternateContent xmlns:mc="http://schemas.openxmlformats.org/markup-compatibility/2006">
              <mc:Choice xmlns:v="urn:schemas-microsoft-com:vml" Requires="v">
                <p:oleObj spid="_x0000_s112679" name="Equation" r:id="rId3" imgW="1384300" imgH="673100" progId="Equation.3">
                  <p:embed/>
                </p:oleObj>
              </mc:Choice>
              <mc:Fallback>
                <p:oleObj name="Equation" r:id="rId3" imgW="1384300" imgH="673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482850"/>
                        <a:ext cx="20447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45" name="Object 5"/>
          <p:cNvGraphicFramePr>
            <a:graphicFrameLocks noChangeAspect="1"/>
          </p:cNvGraphicFramePr>
          <p:nvPr/>
        </p:nvGraphicFramePr>
        <p:xfrm>
          <a:off x="3733800" y="4887913"/>
          <a:ext cx="2363788" cy="1055687"/>
        </p:xfrm>
        <a:graphic>
          <a:graphicData uri="http://schemas.openxmlformats.org/presentationml/2006/ole">
            <mc:AlternateContent xmlns:mc="http://schemas.openxmlformats.org/markup-compatibility/2006">
              <mc:Choice xmlns:v="urn:schemas-microsoft-com:vml" Requires="v">
                <p:oleObj spid="_x0000_s112680" name="Equation" r:id="rId5" imgW="1548728" imgH="672808" progId="Equation.3">
                  <p:embed/>
                </p:oleObj>
              </mc:Choice>
              <mc:Fallback>
                <p:oleObj name="Equation" r:id="rId5" imgW="1548728" imgH="672808"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887913"/>
                        <a:ext cx="2363788"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quarter" idx="10"/>
          </p:nvPr>
        </p:nvSpPr>
        <p:spPr/>
        <p:txBody>
          <a:bodyPr/>
          <a:lstStyle/>
          <a:p>
            <a:pPr>
              <a:defRPr/>
            </a:pPr>
            <a:fld id="{46F69E8E-BEB9-4871-B028-6071DA0CC9ED}"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Fig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96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8" name="Rectangle 2"/>
          <p:cNvSpPr>
            <a:spLocks noGrp="1" noChangeArrowheads="1"/>
          </p:cNvSpPr>
          <p:nvPr>
            <p:ph type="title"/>
          </p:nvPr>
        </p:nvSpPr>
        <p:spPr/>
        <p:txBody>
          <a:bodyPr/>
          <a:lstStyle/>
          <a:p>
            <a:pPr eaLnBrk="1" hangingPunct="1">
              <a:defRPr/>
            </a:pPr>
            <a:r>
              <a:rPr lang="en-US" dirty="0" smtClean="0"/>
              <a:t>Future Value of $ 1 for Different Periods and Rates</a:t>
            </a:r>
            <a:endParaRPr lang="en-AU" dirty="0" smtClean="0"/>
          </a:p>
        </p:txBody>
      </p:sp>
      <p:sp>
        <p:nvSpPr>
          <p:cNvPr id="2" name="Date Placeholder 1"/>
          <p:cNvSpPr>
            <a:spLocks noGrp="1"/>
          </p:cNvSpPr>
          <p:nvPr>
            <p:ph type="dt" sz="quarter" idx="10"/>
          </p:nvPr>
        </p:nvSpPr>
        <p:spPr/>
        <p:txBody>
          <a:bodyPr/>
          <a:lstStyle/>
          <a:p>
            <a:pPr>
              <a:defRPr/>
            </a:pPr>
            <a:fld id="{65B79483-F77E-46D2-8519-CD3911E28267}"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algn="just" eaLnBrk="1" hangingPunct="1">
              <a:buFontTx/>
              <a:buNone/>
              <a:defRPr/>
            </a:pPr>
            <a:r>
              <a:rPr lang="en-US" sz="1800" dirty="0" smtClean="0"/>
              <a:t>You need $1000 in five years time. If you can earn</a:t>
            </a:r>
          </a:p>
          <a:p>
            <a:pPr algn="just" eaLnBrk="1" hangingPunct="1">
              <a:buFontTx/>
              <a:buNone/>
              <a:defRPr/>
            </a:pPr>
            <a:r>
              <a:rPr lang="en-US" sz="1800" dirty="0" smtClean="0"/>
              <a:t>10 per cent per annum, how much do you need to</a:t>
            </a:r>
          </a:p>
          <a:p>
            <a:pPr algn="just" eaLnBrk="1" hangingPunct="1">
              <a:buFontTx/>
              <a:buNone/>
              <a:defRPr/>
            </a:pPr>
            <a:r>
              <a:rPr lang="en-US" sz="1800" dirty="0" smtClean="0"/>
              <a:t> invest now?</a:t>
            </a:r>
          </a:p>
          <a:p>
            <a:pPr algn="just" eaLnBrk="1" hangingPunct="1">
              <a:buFontTx/>
              <a:buNone/>
              <a:defRPr/>
            </a:pPr>
            <a:r>
              <a:rPr lang="en-US" sz="1800" dirty="0" smtClean="0"/>
              <a:t>	</a:t>
            </a:r>
          </a:p>
          <a:p>
            <a:pPr algn="just" eaLnBrk="1" hangingPunct="1">
              <a:buFontTx/>
              <a:buNone/>
              <a:defRPr/>
            </a:pPr>
            <a:r>
              <a:rPr lang="en-US" sz="1800" dirty="0" smtClean="0"/>
              <a:t>	Discount one year: 	 	$1000 (1 + 0.10) </a:t>
            </a:r>
            <a:r>
              <a:rPr lang="en-US" sz="1800" baseline="30000" dirty="0" smtClean="0"/>
              <a:t>–1 	</a:t>
            </a:r>
            <a:r>
              <a:rPr lang="en-US" sz="1800" dirty="0" smtClean="0"/>
              <a:t>= $909.09</a:t>
            </a:r>
          </a:p>
          <a:p>
            <a:pPr eaLnBrk="1" hangingPunct="1">
              <a:buFontTx/>
              <a:buNone/>
              <a:defRPr/>
            </a:pPr>
            <a:r>
              <a:rPr lang="en-US" sz="1800" dirty="0" smtClean="0"/>
              <a:t>	Discount two years: 	 $909.09 (1 + 0.10) </a:t>
            </a:r>
            <a:r>
              <a:rPr lang="en-US" sz="1800" baseline="30000" dirty="0" smtClean="0"/>
              <a:t>–1</a:t>
            </a:r>
            <a:r>
              <a:rPr lang="en-US" sz="1800" dirty="0" smtClean="0"/>
              <a:t> 	= $826.45</a:t>
            </a:r>
          </a:p>
          <a:p>
            <a:pPr eaLnBrk="1" hangingPunct="1">
              <a:buFontTx/>
              <a:buNone/>
              <a:defRPr/>
            </a:pPr>
            <a:r>
              <a:rPr lang="en-US" sz="1800" dirty="0" smtClean="0"/>
              <a:t>	Discount three years: 	$826.45 (1 + 0.10) </a:t>
            </a:r>
            <a:r>
              <a:rPr lang="en-US" sz="1800" baseline="30000" dirty="0" smtClean="0"/>
              <a:t>–1</a:t>
            </a:r>
            <a:r>
              <a:rPr lang="en-US" sz="1800" dirty="0" smtClean="0"/>
              <a:t> 	= $751.32</a:t>
            </a:r>
          </a:p>
          <a:p>
            <a:pPr eaLnBrk="1" hangingPunct="1">
              <a:buFontTx/>
              <a:buNone/>
              <a:defRPr/>
            </a:pPr>
            <a:r>
              <a:rPr lang="en-US" sz="1800" dirty="0" smtClean="0"/>
              <a:t>	Discount four years: 	 $751.32 (1 + 0.10) </a:t>
            </a:r>
            <a:r>
              <a:rPr lang="en-US" sz="1800" baseline="30000" dirty="0" smtClean="0"/>
              <a:t>–1</a:t>
            </a:r>
            <a:r>
              <a:rPr lang="en-US" sz="1800" dirty="0" smtClean="0"/>
              <a:t> 	= $683.02</a:t>
            </a:r>
          </a:p>
          <a:p>
            <a:pPr eaLnBrk="1" hangingPunct="1">
              <a:buFontTx/>
              <a:buNone/>
              <a:defRPr/>
            </a:pPr>
            <a:r>
              <a:rPr lang="en-US" sz="1800" dirty="0" smtClean="0"/>
              <a:t>	Discount five years: 	 $683.02 (1 + 0.10) </a:t>
            </a:r>
            <a:r>
              <a:rPr lang="en-US" sz="1800" baseline="30000" dirty="0" smtClean="0"/>
              <a:t>–1</a:t>
            </a:r>
            <a:r>
              <a:rPr lang="en-US" sz="1800" dirty="0" smtClean="0"/>
              <a:t> 	= $620.93</a:t>
            </a:r>
          </a:p>
          <a:p>
            <a:pPr eaLnBrk="1" hangingPunct="1">
              <a:buFontTx/>
              <a:buNone/>
              <a:defRPr/>
            </a:pPr>
            <a:endParaRPr lang="en-US" dirty="0" smtClean="0"/>
          </a:p>
        </p:txBody>
      </p:sp>
      <p:sp>
        <p:nvSpPr>
          <p:cNvPr id="143362" name="Rectangle 2"/>
          <p:cNvSpPr>
            <a:spLocks noGrp="1" noChangeArrowheads="1"/>
          </p:cNvSpPr>
          <p:nvPr>
            <p:ph type="title"/>
          </p:nvPr>
        </p:nvSpPr>
        <p:spPr/>
        <p:txBody>
          <a:bodyPr/>
          <a:lstStyle/>
          <a:p>
            <a:pPr eaLnBrk="1" hangingPunct="1">
              <a:defRPr/>
            </a:pPr>
            <a:r>
              <a:rPr lang="en-US" smtClean="0"/>
              <a:t>Present Value of a Lump Sum</a:t>
            </a:r>
          </a:p>
        </p:txBody>
      </p:sp>
      <p:sp>
        <p:nvSpPr>
          <p:cNvPr id="2" name="Date Placeholder 1"/>
          <p:cNvSpPr>
            <a:spLocks noGrp="1"/>
          </p:cNvSpPr>
          <p:nvPr>
            <p:ph type="dt" sz="quarter" idx="10"/>
          </p:nvPr>
        </p:nvSpPr>
        <p:spPr/>
        <p:txBody>
          <a:bodyPr/>
          <a:lstStyle/>
          <a:p>
            <a:pPr>
              <a:defRPr/>
            </a:pPr>
            <a:fld id="{A57F249F-77C5-4A0F-B10B-B9FD1DF36CC2}"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p:txBody>
          <a:bodyPr/>
          <a:lstStyle/>
          <a:p>
            <a:pPr eaLnBrk="1" hangingPunct="1">
              <a:defRPr/>
            </a:pPr>
            <a:r>
              <a:rPr lang="en-US" sz="2400" dirty="0" smtClean="0"/>
              <a:t>In general, the present value of $1 received in </a:t>
            </a:r>
            <a:r>
              <a:rPr lang="en-US" sz="2400" i="1" dirty="0" smtClean="0"/>
              <a:t>t</a:t>
            </a:r>
            <a:r>
              <a:rPr lang="en-US" sz="2400" dirty="0" smtClean="0"/>
              <a:t> periods of time, earning </a:t>
            </a:r>
            <a:r>
              <a:rPr lang="en-US" sz="2400" i="1" dirty="0" smtClean="0"/>
              <a:t>r</a:t>
            </a:r>
            <a:r>
              <a:rPr lang="en-US" sz="2400" dirty="0" smtClean="0"/>
              <a:t> per cent interest is:</a:t>
            </a:r>
          </a:p>
          <a:p>
            <a:pPr marL="44450" indent="0" eaLnBrk="1" hangingPunct="1">
              <a:buFont typeface="Wingdings 2" pitchFamily="18" charset="2"/>
              <a:buNone/>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r>
              <a:rPr lang="en-US" sz="2400" dirty="0" smtClean="0"/>
              <a:t>The expression (1 + </a:t>
            </a:r>
            <a:r>
              <a:rPr lang="en-US" sz="2400" i="1" dirty="0" smtClean="0"/>
              <a:t>r</a:t>
            </a:r>
            <a:r>
              <a:rPr lang="en-US" sz="2400" dirty="0" smtClean="0"/>
              <a:t>)</a:t>
            </a:r>
            <a:r>
              <a:rPr lang="en-US" sz="2400" i="1" baseline="30000" dirty="0" smtClean="0"/>
              <a:t>–t</a:t>
            </a:r>
            <a:r>
              <a:rPr lang="en-US" sz="2400" dirty="0" smtClean="0"/>
              <a:t> is the </a:t>
            </a:r>
            <a:r>
              <a:rPr lang="en-US" sz="2400" dirty="0" smtClean="0">
                <a:solidFill>
                  <a:srgbClr val="E88A00"/>
                </a:solidFill>
              </a:rPr>
              <a:t>present value interest factor (PVIF)</a:t>
            </a:r>
            <a:r>
              <a:rPr lang="en-US" sz="2400" dirty="0" smtClean="0"/>
              <a:t>. Refer to Table A.2. </a:t>
            </a:r>
          </a:p>
        </p:txBody>
      </p:sp>
      <p:sp>
        <p:nvSpPr>
          <p:cNvPr id="144386" name="Rectangle 2"/>
          <p:cNvSpPr>
            <a:spLocks noGrp="1" noChangeArrowheads="1"/>
          </p:cNvSpPr>
          <p:nvPr>
            <p:ph type="title"/>
          </p:nvPr>
        </p:nvSpPr>
        <p:spPr/>
        <p:txBody>
          <a:bodyPr/>
          <a:lstStyle/>
          <a:p>
            <a:pPr eaLnBrk="1" hangingPunct="1">
              <a:defRPr/>
            </a:pPr>
            <a:r>
              <a:rPr lang="en-US" smtClean="0"/>
              <a:t>Present Value of a Lump Sum</a:t>
            </a:r>
          </a:p>
        </p:txBody>
      </p:sp>
      <p:graphicFrame>
        <p:nvGraphicFramePr>
          <p:cNvPr id="115716" name="Object 4"/>
          <p:cNvGraphicFramePr>
            <a:graphicFrameLocks noChangeAspect="1"/>
          </p:cNvGraphicFramePr>
          <p:nvPr/>
        </p:nvGraphicFramePr>
        <p:xfrm>
          <a:off x="3563938" y="2492375"/>
          <a:ext cx="2730500" cy="1692275"/>
        </p:xfrm>
        <a:graphic>
          <a:graphicData uri="http://schemas.openxmlformats.org/presentationml/2006/ole">
            <mc:AlternateContent xmlns:mc="http://schemas.openxmlformats.org/markup-compatibility/2006">
              <mc:Choice xmlns:v="urn:schemas-microsoft-com:vml" Requires="v">
                <p:oleObj spid="_x0000_s115734" name="Equation" r:id="rId3" imgW="1104900" imgH="685800" progId="Equation.3">
                  <p:embed/>
                </p:oleObj>
              </mc:Choice>
              <mc:Fallback>
                <p:oleObj name="Equation" r:id="rId3" imgW="1104900" imgH="685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492375"/>
                        <a:ext cx="2730500" cy="169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quarter" idx="10"/>
          </p:nvPr>
        </p:nvSpPr>
        <p:spPr/>
        <p:txBody>
          <a:bodyPr/>
          <a:lstStyle/>
          <a:p>
            <a:pPr>
              <a:defRPr/>
            </a:pPr>
            <a:fld id="{D62EBAE2-5D88-4EE4-A381-9EB7F39F61CE}" type="datetime1">
              <a:rPr lang="en-US"/>
              <a:pPr>
                <a:defRPr/>
              </a:pPr>
              <a:t>2/17/2015</a:t>
            </a:fld>
            <a:endParaRPr 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p:txBody>
          <a:bodyPr/>
          <a:lstStyle/>
          <a:p>
            <a:pPr eaLnBrk="1" hangingPunct="1">
              <a:buFontTx/>
              <a:buNone/>
              <a:defRPr/>
            </a:pPr>
            <a:r>
              <a:rPr lang="en-US" sz="2400" dirty="0" smtClean="0"/>
              <a:t>Your rich uncle promises to give you $100 000 in 10 years time.  If interest rates are 6 per cent per annum, how much is that gift worth today?</a:t>
            </a:r>
          </a:p>
          <a:p>
            <a:pPr eaLnBrk="1" hangingPunct="1">
              <a:buFontTx/>
              <a:buNone/>
              <a:defRPr/>
            </a:pPr>
            <a:endParaRPr lang="en-US" sz="2400" dirty="0" smtClean="0"/>
          </a:p>
          <a:p>
            <a:pPr eaLnBrk="1" hangingPunct="1">
              <a:defRPr/>
            </a:pPr>
            <a:endParaRPr lang="en-US" dirty="0" smtClean="0"/>
          </a:p>
          <a:p>
            <a:pPr eaLnBrk="1" hangingPunct="1">
              <a:defRPr/>
            </a:pPr>
            <a:endParaRPr lang="en-AU" dirty="0" smtClean="0"/>
          </a:p>
        </p:txBody>
      </p:sp>
      <p:sp>
        <p:nvSpPr>
          <p:cNvPr id="145410" name="Rectangle 2"/>
          <p:cNvSpPr>
            <a:spLocks noGrp="1" noChangeArrowheads="1"/>
          </p:cNvSpPr>
          <p:nvPr>
            <p:ph type="title"/>
          </p:nvPr>
        </p:nvSpPr>
        <p:spPr/>
        <p:txBody>
          <a:bodyPr/>
          <a:lstStyle/>
          <a:p>
            <a:pPr eaLnBrk="1" hangingPunct="1">
              <a:defRPr/>
            </a:pPr>
            <a:r>
              <a:rPr lang="en-US" smtClean="0"/>
              <a:t>Example—Present Value of a Lump Sum</a:t>
            </a:r>
          </a:p>
        </p:txBody>
      </p:sp>
      <p:graphicFrame>
        <p:nvGraphicFramePr>
          <p:cNvPr id="116740" name="Object 4"/>
          <p:cNvGraphicFramePr>
            <a:graphicFrameLocks noChangeAspect="1"/>
          </p:cNvGraphicFramePr>
          <p:nvPr/>
        </p:nvGraphicFramePr>
        <p:xfrm>
          <a:off x="2938463" y="4014788"/>
          <a:ext cx="4451350" cy="1624012"/>
        </p:xfrm>
        <a:graphic>
          <a:graphicData uri="http://schemas.openxmlformats.org/presentationml/2006/ole">
            <mc:AlternateContent xmlns:mc="http://schemas.openxmlformats.org/markup-compatibility/2006">
              <mc:Choice xmlns:v="urn:schemas-microsoft-com:vml" Requires="v">
                <p:oleObj spid="_x0000_s116758" name="Equation" r:id="rId3" imgW="1841500" imgH="673100" progId="Equation.3">
                  <p:embed/>
                </p:oleObj>
              </mc:Choice>
              <mc:Fallback>
                <p:oleObj name="Equation" r:id="rId3" imgW="1841500" imgH="673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4014788"/>
                        <a:ext cx="4451350" cy="162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quarter" idx="10"/>
          </p:nvPr>
        </p:nvSpPr>
        <p:spPr/>
        <p:txBody>
          <a:bodyPr/>
          <a:lstStyle/>
          <a:p>
            <a:pPr>
              <a:defRPr/>
            </a:pPr>
            <a:fld id="{3F59E36E-E42F-43C9-892F-BAEFD8B6F731}" type="datetime1">
              <a:rPr lang="en-US"/>
              <a:pPr>
                <a:defRPr/>
              </a:pPr>
              <a:t>2/17/2015</a:t>
            </a:fld>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8551</TotalTime>
  <Words>9159</Words>
  <Application>Microsoft Office PowerPoint</Application>
  <PresentationFormat>On-screen Show (4:3)</PresentationFormat>
  <Paragraphs>2082</Paragraphs>
  <Slides>222</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222</vt:i4>
      </vt:variant>
    </vt:vector>
  </HeadingPairs>
  <TitlesOfParts>
    <vt:vector size="225" baseType="lpstr">
      <vt:lpstr>Grid</vt:lpstr>
      <vt:lpstr>Equation</vt:lpstr>
      <vt:lpstr>Document</vt:lpstr>
      <vt:lpstr>Introduction to business finance   Facilitator: David Mensah </vt:lpstr>
      <vt:lpstr>Part one:  The Business Finance Environment</vt:lpstr>
      <vt:lpstr>Overview of business finance</vt:lpstr>
      <vt:lpstr>Overview of business finance</vt:lpstr>
      <vt:lpstr>Overview of business finance</vt:lpstr>
      <vt:lpstr>Overview of business finance</vt:lpstr>
      <vt:lpstr>Overview of business finance</vt:lpstr>
      <vt:lpstr>Overview of business finance</vt:lpstr>
      <vt:lpstr>Overview of business finance</vt:lpstr>
      <vt:lpstr>Overview of business finance</vt:lpstr>
      <vt:lpstr>Overview of business finance</vt:lpstr>
      <vt:lpstr>Overview of business finance</vt:lpstr>
      <vt:lpstr>PART ONE: Business Organizations</vt:lpstr>
      <vt:lpstr>Business organizations</vt:lpstr>
      <vt:lpstr>Business organizations</vt:lpstr>
      <vt:lpstr>Business organizations</vt:lpstr>
      <vt:lpstr>Business organizations</vt:lpstr>
      <vt:lpstr>Business organizations</vt:lpstr>
      <vt:lpstr>Business organizations</vt:lpstr>
      <vt:lpstr>Business organizations</vt:lpstr>
      <vt:lpstr>Business organizations</vt:lpstr>
      <vt:lpstr>Business organizations</vt:lpstr>
      <vt:lpstr>Business organizations</vt:lpstr>
      <vt:lpstr>Business organizations</vt:lpstr>
      <vt:lpstr>Business organizations</vt:lpstr>
      <vt:lpstr>Business organizations</vt:lpstr>
      <vt:lpstr>Business organizations</vt:lpstr>
      <vt:lpstr>part one: financial decision making</vt:lpstr>
      <vt:lpstr>outline</vt:lpstr>
      <vt:lpstr>Introduction to financial decision making</vt:lpstr>
      <vt:lpstr>Introduction to financial decision making</vt:lpstr>
      <vt:lpstr>Introduction to financial decision making</vt:lpstr>
      <vt:lpstr>Introduction to financial decision making</vt:lpstr>
      <vt:lpstr>Introduction to financial decision making</vt:lpstr>
      <vt:lpstr>Systematic approach to financial decision making</vt:lpstr>
      <vt:lpstr>Systematic approach to financial decision making</vt:lpstr>
      <vt:lpstr>Systematic approach to financial decision making</vt:lpstr>
      <vt:lpstr>Systematic approach to financial decision making</vt:lpstr>
      <vt:lpstr>Systematic approach to financial decision making</vt:lpstr>
      <vt:lpstr>Systematic approach to financial decision making</vt:lpstr>
      <vt:lpstr>Advantages of financial decision making process</vt:lpstr>
      <vt:lpstr>disadvantages of financial decision making process</vt:lpstr>
      <vt:lpstr>Part one: introduction to financial statements</vt:lpstr>
      <vt:lpstr>Analysis of financial statement</vt:lpstr>
      <vt:lpstr>Balance Sheet:  Assets</vt:lpstr>
      <vt:lpstr>Liabilities and Equity</vt:lpstr>
      <vt:lpstr>PowerPoint Presentation</vt:lpstr>
      <vt:lpstr>Other Data</vt:lpstr>
      <vt:lpstr>Why are ratios useful?</vt:lpstr>
      <vt:lpstr>What are the five major categories of ratios, and what questions do they answer?</vt:lpstr>
      <vt:lpstr>What are the five major categories of ratios, and what questions do they answer?</vt:lpstr>
      <vt:lpstr>Calculate D’Leon’s forecasted current and quick ratios for 2001.</vt:lpstr>
      <vt:lpstr>Comments on CR and QR</vt:lpstr>
      <vt:lpstr>What is the inventory turnover ratio vs. the industry average?</vt:lpstr>
      <vt:lpstr>Comments on Inventory Turnover</vt:lpstr>
      <vt:lpstr>DSO is the average number of days after making a sale before receiving cash.</vt:lpstr>
      <vt:lpstr>Appraisal of DSO</vt:lpstr>
      <vt:lpstr>F.A. and T.A. turnover vs.  industry average </vt:lpstr>
      <vt:lpstr>F.A. and T.A. turnover vs.  industry average</vt:lpstr>
      <vt:lpstr>Calculate the debt ratio, TIE, and EBITDA coverage ratios</vt:lpstr>
      <vt:lpstr>PowerPoint Presentation</vt:lpstr>
      <vt:lpstr>How do the debt management ratios compare with industry averages? </vt:lpstr>
      <vt:lpstr>Profit margin vs. industry average?</vt:lpstr>
      <vt:lpstr>BEP vs. Industry Average?</vt:lpstr>
      <vt:lpstr>BEP vs. Industry Average?</vt:lpstr>
      <vt:lpstr>Return on Assets</vt:lpstr>
      <vt:lpstr>PowerPoint Presentation</vt:lpstr>
      <vt:lpstr>Effects of Debt on ROA and ROE</vt:lpstr>
      <vt:lpstr>PowerPoint Presentation</vt:lpstr>
      <vt:lpstr>Typical industry average P/E ratios </vt:lpstr>
      <vt:lpstr>PowerPoint Presentation</vt:lpstr>
      <vt:lpstr>PowerPoint Presentation</vt:lpstr>
      <vt:lpstr>PowerPoint Presentation</vt:lpstr>
      <vt:lpstr>Du pont analysis</vt:lpstr>
      <vt:lpstr>The Du Pont system focuses on:</vt:lpstr>
      <vt:lpstr>Simplified D’Leon Data</vt:lpstr>
      <vt:lpstr>Effect of reducing DSO from  44.9 days to 32 days:</vt:lpstr>
      <vt:lpstr>New Balance Sheet</vt:lpstr>
      <vt:lpstr>Potential use of freed up cash</vt:lpstr>
      <vt:lpstr>What are some potential problems and limitations of financial ratio analysis?</vt:lpstr>
      <vt:lpstr>What are some potential problems and limitations of financial ratio analysis?</vt:lpstr>
      <vt:lpstr>What are some qualitative factors analysts should consider when evaluating a company’s likely future financial performance?</vt:lpstr>
      <vt:lpstr>What are some qualitative factors analysts should consider when evaluating a company’s likely future financial performance?</vt:lpstr>
      <vt:lpstr>assignment</vt:lpstr>
      <vt:lpstr>PART THREE: INVESTMENT DECISION</vt:lpstr>
      <vt:lpstr>TIME VALUE OF MONEY</vt:lpstr>
      <vt:lpstr>Chapter outline</vt:lpstr>
      <vt:lpstr>Chapter Objectives</vt:lpstr>
      <vt:lpstr>Time Value Terminology</vt:lpstr>
      <vt:lpstr>Time Value Terminology</vt:lpstr>
      <vt:lpstr>Future Value of a Lump Sum</vt:lpstr>
      <vt:lpstr>Future Values of $100 at 10%</vt:lpstr>
      <vt:lpstr>Future Value of a Lump Sum</vt:lpstr>
      <vt:lpstr>Future Value of a Lump Sum</vt:lpstr>
      <vt:lpstr>Example—Future Value of a Lump Sum</vt:lpstr>
      <vt:lpstr>Future Value of $ 1 for Different Periods and Rates</vt:lpstr>
      <vt:lpstr>Present Value of a Lump Sum</vt:lpstr>
      <vt:lpstr>Present Value of a Lump Sum</vt:lpstr>
      <vt:lpstr>Example—Present Value of a Lump Sum</vt:lpstr>
      <vt:lpstr>Present Value of $1 for Different Periods and Rates</vt:lpstr>
      <vt:lpstr>Determining the Discount Rate</vt:lpstr>
      <vt:lpstr>Determining the Discount Rate</vt:lpstr>
      <vt:lpstr>The Rule of 72</vt:lpstr>
      <vt:lpstr>Finding the Number of Periods</vt:lpstr>
      <vt:lpstr>Future Value of Multiple Cash Flows</vt:lpstr>
      <vt:lpstr>Solutions</vt:lpstr>
      <vt:lpstr>Solutions on Time Lines</vt:lpstr>
      <vt:lpstr>Present Value of Multiple Cash Flows</vt:lpstr>
      <vt:lpstr>Solutions</vt:lpstr>
      <vt:lpstr>Annuities</vt:lpstr>
      <vt:lpstr>Present Value of an Annuity</vt:lpstr>
      <vt:lpstr>pva</vt:lpstr>
      <vt:lpstr>PowerPoint Presentation</vt:lpstr>
      <vt:lpstr>Finding the Rate for an Annuity</vt:lpstr>
      <vt:lpstr>Finding the number of payments for an Annuity</vt:lpstr>
      <vt:lpstr>Future Value of an Annuity</vt:lpstr>
      <vt:lpstr>Example—Future Value of an Annuity</vt:lpstr>
      <vt:lpstr>Perpetuities</vt:lpstr>
      <vt:lpstr>Comparing Rates</vt:lpstr>
      <vt:lpstr>Calculation of EAR</vt:lpstr>
      <vt:lpstr>Comparing EARS</vt:lpstr>
      <vt:lpstr>Comparing EARS</vt:lpstr>
      <vt:lpstr>Comparing EARS</vt:lpstr>
      <vt:lpstr>Types of Loans</vt:lpstr>
      <vt:lpstr>Ammortization</vt:lpstr>
      <vt:lpstr>Amortisation of a Loan</vt:lpstr>
      <vt:lpstr>Summary and Conclusions</vt:lpstr>
      <vt:lpstr>END OF CHAPTER TEN  Thank You</vt:lpstr>
      <vt:lpstr>CHAPTER ELEVEN INVESTMENT APPRIASAL METHODS</vt:lpstr>
      <vt:lpstr>Making Investment Decisions </vt:lpstr>
      <vt:lpstr>Chapter Organisation</vt:lpstr>
      <vt:lpstr>Chapter Objectives</vt:lpstr>
      <vt:lpstr>Net Present Value (NPV)</vt:lpstr>
      <vt:lpstr>Net Present Value</vt:lpstr>
      <vt:lpstr>NPV Illustrated</vt:lpstr>
      <vt:lpstr>NPV</vt:lpstr>
      <vt:lpstr>Payback Period</vt:lpstr>
      <vt:lpstr>Payback Period Illustrated</vt:lpstr>
      <vt:lpstr>Advantages of Payback Period</vt:lpstr>
      <vt:lpstr>Disadvantages of Payback Period</vt:lpstr>
      <vt:lpstr>Discounted Payback Period</vt:lpstr>
      <vt:lpstr>Example—Discounted Payback </vt:lpstr>
      <vt:lpstr>Example—Discounted Payback (continued)</vt:lpstr>
      <vt:lpstr>Ordinary and Discounted Payback</vt:lpstr>
      <vt:lpstr>Advantages and Disadvantages of Discounted Payback</vt:lpstr>
      <vt:lpstr>Accounting Rate of Return (ARR)</vt:lpstr>
      <vt:lpstr>Example—ARR </vt:lpstr>
      <vt:lpstr>Example—ARR (continued)</vt:lpstr>
      <vt:lpstr>Example—ARR (continued)</vt:lpstr>
      <vt:lpstr>Disadvantages of ARR</vt:lpstr>
      <vt:lpstr>Advantages of ARR</vt:lpstr>
      <vt:lpstr>Present Value Index (PVI)</vt:lpstr>
      <vt:lpstr>Example—PVI</vt:lpstr>
      <vt:lpstr>Example—PVI (continued)</vt:lpstr>
      <vt:lpstr>Example—PVI (continued)</vt:lpstr>
      <vt:lpstr>Advantages and Disadvantages of PVI (and NPVI)</vt:lpstr>
      <vt:lpstr>Capital Budgeting in Practice</vt:lpstr>
      <vt:lpstr>Trial question on investment appraisal</vt:lpstr>
      <vt:lpstr>Trial question on investment appraisal</vt:lpstr>
      <vt:lpstr>Trial question on investment appraisal</vt:lpstr>
      <vt:lpstr>Trial question on investment appraisal</vt:lpstr>
      <vt:lpstr>END OF CHAPTER 11 Thank You</vt:lpstr>
      <vt:lpstr>Part two: financing decisions</vt:lpstr>
      <vt:lpstr>Part two: sources of finance</vt:lpstr>
      <vt:lpstr>outline</vt:lpstr>
      <vt:lpstr>outline</vt:lpstr>
      <vt:lpstr>Sources of finance</vt:lpstr>
      <vt:lpstr>Equity finance</vt:lpstr>
      <vt:lpstr>Sources of equity finance</vt:lpstr>
      <vt:lpstr>Choosing between sources of equity finance</vt:lpstr>
      <vt:lpstr>Advantages of equity finance</vt:lpstr>
      <vt:lpstr>Disadvantages</vt:lpstr>
      <vt:lpstr>Debt finance</vt:lpstr>
      <vt:lpstr>Sources of debt finance</vt:lpstr>
      <vt:lpstr>Sources of debt finance</vt:lpstr>
      <vt:lpstr>Sources of debt finance</vt:lpstr>
      <vt:lpstr>Sources of debt finance</vt:lpstr>
      <vt:lpstr>Sources of debt finance</vt:lpstr>
      <vt:lpstr>Sources of debt finance</vt:lpstr>
      <vt:lpstr>Sources of debt finance</vt:lpstr>
      <vt:lpstr>Sources of debt finance</vt:lpstr>
      <vt:lpstr>advantages of debt finance</vt:lpstr>
      <vt:lpstr>disadvantages of debt finance</vt:lpstr>
      <vt:lpstr>Debt and equity finance compared</vt:lpstr>
      <vt:lpstr>Criteria for choosing between sources of finance</vt:lpstr>
      <vt:lpstr>cost of capital</vt:lpstr>
      <vt:lpstr>outline</vt:lpstr>
      <vt:lpstr>Concept of cost of capital</vt:lpstr>
      <vt:lpstr>Concept of cost of capital</vt:lpstr>
      <vt:lpstr>Risk Return Relationship</vt:lpstr>
      <vt:lpstr>Risk-free rate of return</vt:lpstr>
      <vt:lpstr>Return on risky investment</vt:lpstr>
      <vt:lpstr>PowerPoint Presentation</vt:lpstr>
      <vt:lpstr>Return on risky investment</vt:lpstr>
      <vt:lpstr>Weighted average cost of capital (WACC)</vt:lpstr>
      <vt:lpstr>ESTIMATING COST OF EQUITY</vt:lpstr>
      <vt:lpstr>ESTIMATING COST OF EQUITY</vt:lpstr>
      <vt:lpstr>ESTIMATING COST OF EQUITY</vt:lpstr>
      <vt:lpstr>ESTIMATING COST OF EQUITY</vt:lpstr>
      <vt:lpstr>ESTIMATING COST OF EQUITY</vt:lpstr>
      <vt:lpstr>ESTIMATING COST OF EQUITY</vt:lpstr>
      <vt:lpstr>ESTIMATING COST OF EQUITY</vt:lpstr>
      <vt:lpstr>ESTIMATING COST OF EQUITY</vt:lpstr>
      <vt:lpstr>ESTIMATING COST OF EQUITY</vt:lpstr>
      <vt:lpstr>ESTIMATING COST OF EQUITY</vt:lpstr>
      <vt:lpstr>ESTIMATING COST OF debt</vt:lpstr>
      <vt:lpstr>ESTIMATING COST OF debt</vt:lpstr>
      <vt:lpstr>ESTIMATING COST OF debt</vt:lpstr>
      <vt:lpstr>ESTIMATING COST OF debt</vt:lpstr>
      <vt:lpstr>WACC</vt:lpstr>
      <vt:lpstr>Dividend policy</vt:lpstr>
      <vt:lpstr>outline</vt:lpstr>
      <vt:lpstr>Concept of dividend</vt:lpstr>
      <vt:lpstr>Types of dividend</vt:lpstr>
      <vt:lpstr>DIVIDEND PAYMENT PROCEDURE</vt:lpstr>
      <vt:lpstr>Factors affecting dividend policy</vt:lpstr>
      <vt:lpstr>Dividend policy theories – Why Some Firms Have Higher Payout Ratio Than Other…</vt:lpstr>
      <vt:lpstr>Factors favouring low or high dividend policy</vt:lpstr>
      <vt:lpstr>Capital structure</vt:lpstr>
      <vt:lpstr>outline</vt:lpstr>
      <vt:lpstr>The concept of capital structure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business finance pdba 202  facilitator: David Mensah</dc:title>
  <dc:creator>User</dc:creator>
  <cp:lastModifiedBy>Windows User</cp:lastModifiedBy>
  <cp:revision>123</cp:revision>
  <dcterms:created xsi:type="dcterms:W3CDTF">2006-08-16T00:00:00Z</dcterms:created>
  <dcterms:modified xsi:type="dcterms:W3CDTF">2015-02-17T22:59:12Z</dcterms:modified>
</cp:coreProperties>
</file>