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1" r:id="rId2"/>
    <p:sldId id="256" r:id="rId3"/>
    <p:sldId id="261" r:id="rId4"/>
    <p:sldId id="263" r:id="rId5"/>
    <p:sldId id="264" r:id="rId6"/>
    <p:sldId id="265" r:id="rId7"/>
    <p:sldId id="257" r:id="rId8"/>
    <p:sldId id="260" r:id="rId9"/>
    <p:sldId id="262"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80"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5085" autoAdjust="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E60146-CADD-4268-B8E2-CE7734238970}" type="datetimeFigureOut">
              <a:rPr lang="en-US" smtClean="0"/>
              <a:pPr/>
              <a:t>1/31/2015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FC911E-21BF-4D4E-8EA7-2BEFDD03B3C3}" type="slidenum">
              <a:rPr lang="en-US" smtClean="0"/>
              <a:pPr/>
              <a:t>‹#›</a:t>
            </a:fld>
            <a:endParaRPr lang="en-US"/>
          </a:p>
        </p:txBody>
      </p:sp>
    </p:spTree>
    <p:extLst>
      <p:ext uri="{BB962C8B-B14F-4D97-AF65-F5344CB8AC3E}">
        <p14:creationId xmlns:p14="http://schemas.microsoft.com/office/powerpoint/2010/main" xmlns="" val="2737270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FC911E-21BF-4D4E-8EA7-2BEFDD03B3C3}"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B371D9-E068-4B15-8E55-AB752639AE42}" type="datetime1">
              <a:rPr lang="en-US" smtClean="0"/>
              <a:t>1/31/2015</a:t>
            </a:fld>
            <a:endParaRPr lang="en-US"/>
          </a:p>
        </p:txBody>
      </p:sp>
      <p:sp>
        <p:nvSpPr>
          <p:cNvPr id="5" name="Footer Placeholder 4"/>
          <p:cNvSpPr>
            <a:spLocks noGrp="1"/>
          </p:cNvSpPr>
          <p:nvPr>
            <p:ph type="ftr" sz="quarter" idx="11"/>
          </p:nvPr>
        </p:nvSpPr>
        <p:spPr/>
        <p:txBody>
          <a:bodyPr/>
          <a:lstStyle/>
          <a:p>
            <a:r>
              <a:rPr lang="en-US" smtClean="0"/>
              <a:t>Courtesy: www.carlprosper4nugs.yolasite.com</a:t>
            </a:r>
            <a:endParaRPr lang="en-US"/>
          </a:p>
        </p:txBody>
      </p:sp>
      <p:sp>
        <p:nvSpPr>
          <p:cNvPr id="6" name="Slide Number Placeholder 5"/>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A622FC-EFCD-4CF0-AD39-ED0027430500}" type="datetime1">
              <a:rPr lang="en-US" smtClean="0"/>
              <a:t>1/31/2015</a:t>
            </a:fld>
            <a:endParaRPr lang="en-US"/>
          </a:p>
        </p:txBody>
      </p:sp>
      <p:sp>
        <p:nvSpPr>
          <p:cNvPr id="5" name="Footer Placeholder 4"/>
          <p:cNvSpPr>
            <a:spLocks noGrp="1"/>
          </p:cNvSpPr>
          <p:nvPr>
            <p:ph type="ftr" sz="quarter" idx="11"/>
          </p:nvPr>
        </p:nvSpPr>
        <p:spPr/>
        <p:txBody>
          <a:bodyPr/>
          <a:lstStyle/>
          <a:p>
            <a:r>
              <a:rPr lang="en-US" smtClean="0"/>
              <a:t>Courtesy: www.carlprosper4nugs.yolasite.com</a:t>
            </a:r>
            <a:endParaRPr lang="en-US"/>
          </a:p>
        </p:txBody>
      </p:sp>
      <p:sp>
        <p:nvSpPr>
          <p:cNvPr id="6" name="Slide Number Placeholder 5"/>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B164A1-2E72-402C-BB11-2437689E367A}" type="datetime1">
              <a:rPr lang="en-US" smtClean="0"/>
              <a:t>1/31/2015</a:t>
            </a:fld>
            <a:endParaRPr lang="en-US"/>
          </a:p>
        </p:txBody>
      </p:sp>
      <p:sp>
        <p:nvSpPr>
          <p:cNvPr id="5" name="Footer Placeholder 4"/>
          <p:cNvSpPr>
            <a:spLocks noGrp="1"/>
          </p:cNvSpPr>
          <p:nvPr>
            <p:ph type="ftr" sz="quarter" idx="11"/>
          </p:nvPr>
        </p:nvSpPr>
        <p:spPr/>
        <p:txBody>
          <a:bodyPr/>
          <a:lstStyle/>
          <a:p>
            <a:r>
              <a:rPr lang="en-US" smtClean="0"/>
              <a:t>Courtesy: www.carlprosper4nugs.yolasite.com</a:t>
            </a:r>
            <a:endParaRPr lang="en-US"/>
          </a:p>
        </p:txBody>
      </p:sp>
      <p:sp>
        <p:nvSpPr>
          <p:cNvPr id="6" name="Slide Number Placeholder 5"/>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35F436-DD58-471F-88E5-31040E2931A8}" type="datetime1">
              <a:rPr lang="en-US" smtClean="0"/>
              <a:t>1/31/2015</a:t>
            </a:fld>
            <a:endParaRPr lang="en-US"/>
          </a:p>
        </p:txBody>
      </p:sp>
      <p:sp>
        <p:nvSpPr>
          <p:cNvPr id="5" name="Footer Placeholder 4"/>
          <p:cNvSpPr>
            <a:spLocks noGrp="1"/>
          </p:cNvSpPr>
          <p:nvPr>
            <p:ph type="ftr" sz="quarter" idx="11"/>
          </p:nvPr>
        </p:nvSpPr>
        <p:spPr/>
        <p:txBody>
          <a:bodyPr/>
          <a:lstStyle/>
          <a:p>
            <a:r>
              <a:rPr lang="en-US" smtClean="0"/>
              <a:t>Courtesy: www.carlprosper4nugs.yolasite.com</a:t>
            </a:r>
            <a:endParaRPr lang="en-US"/>
          </a:p>
        </p:txBody>
      </p:sp>
      <p:sp>
        <p:nvSpPr>
          <p:cNvPr id="6" name="Slide Number Placeholder 5"/>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DB294-1EF5-4E83-BCA0-54A0FD35C2E2}" type="datetime1">
              <a:rPr lang="en-US" smtClean="0"/>
              <a:t>1/31/2015</a:t>
            </a:fld>
            <a:endParaRPr lang="en-US"/>
          </a:p>
        </p:txBody>
      </p:sp>
      <p:sp>
        <p:nvSpPr>
          <p:cNvPr id="5" name="Footer Placeholder 4"/>
          <p:cNvSpPr>
            <a:spLocks noGrp="1"/>
          </p:cNvSpPr>
          <p:nvPr>
            <p:ph type="ftr" sz="quarter" idx="11"/>
          </p:nvPr>
        </p:nvSpPr>
        <p:spPr/>
        <p:txBody>
          <a:bodyPr/>
          <a:lstStyle/>
          <a:p>
            <a:r>
              <a:rPr lang="en-US" smtClean="0"/>
              <a:t>Courtesy: www.carlprosper4nugs.yolasite.com</a:t>
            </a:r>
            <a:endParaRPr lang="en-US"/>
          </a:p>
        </p:txBody>
      </p:sp>
      <p:sp>
        <p:nvSpPr>
          <p:cNvPr id="6" name="Slide Number Placeholder 5"/>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664FE0-64D4-4EE5-90FA-916460FDFA5B}" type="datetime1">
              <a:rPr lang="en-US" smtClean="0"/>
              <a:t>1/31/2015</a:t>
            </a:fld>
            <a:endParaRPr lang="en-US"/>
          </a:p>
        </p:txBody>
      </p:sp>
      <p:sp>
        <p:nvSpPr>
          <p:cNvPr id="6" name="Footer Placeholder 5"/>
          <p:cNvSpPr>
            <a:spLocks noGrp="1"/>
          </p:cNvSpPr>
          <p:nvPr>
            <p:ph type="ftr" sz="quarter" idx="11"/>
          </p:nvPr>
        </p:nvSpPr>
        <p:spPr/>
        <p:txBody>
          <a:bodyPr/>
          <a:lstStyle/>
          <a:p>
            <a:r>
              <a:rPr lang="en-US" smtClean="0"/>
              <a:t>Courtesy: www.carlprosper4nugs.yolasite.com</a:t>
            </a:r>
            <a:endParaRPr lang="en-US"/>
          </a:p>
        </p:txBody>
      </p:sp>
      <p:sp>
        <p:nvSpPr>
          <p:cNvPr id="7" name="Slide Number Placeholder 6"/>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D8F6F2-58E0-48E0-9B69-1346B344086C}" type="datetime1">
              <a:rPr lang="en-US" smtClean="0"/>
              <a:t>1/31/2015</a:t>
            </a:fld>
            <a:endParaRPr lang="en-US"/>
          </a:p>
        </p:txBody>
      </p:sp>
      <p:sp>
        <p:nvSpPr>
          <p:cNvPr id="8" name="Footer Placeholder 7"/>
          <p:cNvSpPr>
            <a:spLocks noGrp="1"/>
          </p:cNvSpPr>
          <p:nvPr>
            <p:ph type="ftr" sz="quarter" idx="11"/>
          </p:nvPr>
        </p:nvSpPr>
        <p:spPr/>
        <p:txBody>
          <a:bodyPr/>
          <a:lstStyle/>
          <a:p>
            <a:r>
              <a:rPr lang="en-US" smtClean="0"/>
              <a:t>Courtesy: www.carlprosper4nugs.yolasite.com</a:t>
            </a:r>
            <a:endParaRPr lang="en-US"/>
          </a:p>
        </p:txBody>
      </p:sp>
      <p:sp>
        <p:nvSpPr>
          <p:cNvPr id="9" name="Slide Number Placeholder 8"/>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330204-DDC6-46F0-82D0-192AD701B836}" type="datetime1">
              <a:rPr lang="en-US" smtClean="0"/>
              <a:t>1/31/2015</a:t>
            </a:fld>
            <a:endParaRPr lang="en-US"/>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
        <p:nvSpPr>
          <p:cNvPr id="5" name="Slide Number Placeholder 4"/>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46FB2B-7FA3-4CFA-9354-E284C58DC58A}" type="datetime1">
              <a:rPr lang="en-US" smtClean="0"/>
              <a:t>1/31/2015</a:t>
            </a:fld>
            <a:endParaRPr lang="en-US"/>
          </a:p>
        </p:txBody>
      </p:sp>
      <p:sp>
        <p:nvSpPr>
          <p:cNvPr id="3" name="Footer Placeholder 2"/>
          <p:cNvSpPr>
            <a:spLocks noGrp="1"/>
          </p:cNvSpPr>
          <p:nvPr>
            <p:ph type="ftr" sz="quarter" idx="11"/>
          </p:nvPr>
        </p:nvSpPr>
        <p:spPr/>
        <p:txBody>
          <a:bodyPr/>
          <a:lstStyle/>
          <a:p>
            <a:r>
              <a:rPr lang="en-US" smtClean="0"/>
              <a:t>Courtesy: www.carlprosper4nugs.yolasite.com</a:t>
            </a:r>
            <a:endParaRPr lang="en-US"/>
          </a:p>
        </p:txBody>
      </p:sp>
      <p:sp>
        <p:nvSpPr>
          <p:cNvPr id="4" name="Slide Number Placeholder 3"/>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DF238-2713-48A5-85FA-0726D2443E16}" type="datetime1">
              <a:rPr lang="en-US" smtClean="0"/>
              <a:t>1/31/2015</a:t>
            </a:fld>
            <a:endParaRPr lang="en-US"/>
          </a:p>
        </p:txBody>
      </p:sp>
      <p:sp>
        <p:nvSpPr>
          <p:cNvPr id="6" name="Footer Placeholder 5"/>
          <p:cNvSpPr>
            <a:spLocks noGrp="1"/>
          </p:cNvSpPr>
          <p:nvPr>
            <p:ph type="ftr" sz="quarter" idx="11"/>
          </p:nvPr>
        </p:nvSpPr>
        <p:spPr/>
        <p:txBody>
          <a:bodyPr/>
          <a:lstStyle/>
          <a:p>
            <a:r>
              <a:rPr lang="en-US" smtClean="0"/>
              <a:t>Courtesy: www.carlprosper4nugs.yolasite.com</a:t>
            </a:r>
            <a:endParaRPr lang="en-US"/>
          </a:p>
        </p:txBody>
      </p:sp>
      <p:sp>
        <p:nvSpPr>
          <p:cNvPr id="7" name="Slide Number Placeholder 6"/>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C6BE53-5FFA-4ABD-925A-3B45DE7CEAF7}" type="datetime1">
              <a:rPr lang="en-US" smtClean="0"/>
              <a:t>1/31/2015</a:t>
            </a:fld>
            <a:endParaRPr lang="en-US"/>
          </a:p>
        </p:txBody>
      </p:sp>
      <p:sp>
        <p:nvSpPr>
          <p:cNvPr id="6" name="Footer Placeholder 5"/>
          <p:cNvSpPr>
            <a:spLocks noGrp="1"/>
          </p:cNvSpPr>
          <p:nvPr>
            <p:ph type="ftr" sz="quarter" idx="11"/>
          </p:nvPr>
        </p:nvSpPr>
        <p:spPr/>
        <p:txBody>
          <a:bodyPr/>
          <a:lstStyle/>
          <a:p>
            <a:r>
              <a:rPr lang="en-US" smtClean="0"/>
              <a:t>Courtesy: www.carlprosper4nugs.yolasite.com</a:t>
            </a:r>
            <a:endParaRPr lang="en-US"/>
          </a:p>
        </p:txBody>
      </p:sp>
      <p:sp>
        <p:nvSpPr>
          <p:cNvPr id="7" name="Slide Number Placeholder 6"/>
          <p:cNvSpPr>
            <a:spLocks noGrp="1"/>
          </p:cNvSpPr>
          <p:nvPr>
            <p:ph type="sldNum" sz="quarter" idx="12"/>
          </p:nvPr>
        </p:nvSpPr>
        <p:spPr/>
        <p:txBody>
          <a:bodyPr/>
          <a:lstStyle/>
          <a:p>
            <a:fld id="{ECED47BC-9399-4023-85B9-547AFF792A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6212B-B3B6-42C7-97DF-24673C298834}" type="datetime1">
              <a:rPr lang="en-US" smtClean="0"/>
              <a:t>1/31/2015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Courtesy: www.carlprosper4nugs.yolasite.com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ED47BC-9399-4023-85B9-547AFF792A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Courtesy: www.carlprosper4nugs.yolasite.com</a:t>
            </a:r>
            <a:endParaRPr lang="en-US"/>
          </a:p>
        </p:txBody>
      </p:sp>
      <p:pic>
        <p:nvPicPr>
          <p:cNvPr id="5" name="Picture 4" descr="fyu.jpg"/>
          <p:cNvPicPr>
            <a:picLocks noChangeAspect="1"/>
          </p:cNvPicPr>
          <p:nvPr/>
        </p:nvPicPr>
        <p:blipFill>
          <a:blip r:embed="rId2"/>
          <a:stretch>
            <a:fillRect/>
          </a:stretch>
        </p:blipFill>
        <p:spPr>
          <a:xfrm>
            <a:off x="2743200" y="152400"/>
            <a:ext cx="3384550" cy="338455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Past consideration is no consideration. </a:t>
            </a:r>
          </a:p>
          <a:p>
            <a:r>
              <a:rPr lang="en-US" dirty="0" smtClean="0"/>
              <a:t>E.g., A washed B’s car yesterday and B in appreciation today promises to pay A GHC 10. It is no consideration because </a:t>
            </a:r>
            <a:r>
              <a:rPr lang="en-US" b="1" dirty="0" smtClean="0"/>
              <a:t>the act was performed before the promise to pay him.  </a:t>
            </a:r>
          </a:p>
          <a:p>
            <a:pPr>
              <a:buNone/>
            </a:pP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Consideration need not be adequate, it must be sufficient</a:t>
            </a:r>
            <a:r>
              <a:rPr lang="en-US" dirty="0" smtClean="0"/>
              <a:t>.</a:t>
            </a:r>
          </a:p>
          <a:p>
            <a:r>
              <a:rPr lang="en-US" dirty="0" smtClean="0"/>
              <a:t>It must have value, economic or otherwise</a:t>
            </a:r>
          </a:p>
          <a:p>
            <a:r>
              <a:rPr lang="en-US" dirty="0" smtClean="0"/>
              <a:t>The courts will not measure the comparative value of the promises or acts</a:t>
            </a:r>
          </a:p>
          <a:p>
            <a:r>
              <a:rPr lang="en-US" dirty="0" smtClean="0"/>
              <a:t>Court will not interfere where the parties consider the bargain fair and reasonable</a:t>
            </a:r>
          </a:p>
          <a:p>
            <a:r>
              <a:rPr lang="en-US" dirty="0" smtClean="0"/>
              <a:t>E.g. Kofi promises to sell his brand new Honda CRV  to </a:t>
            </a:r>
            <a:r>
              <a:rPr lang="en-US" dirty="0" err="1" smtClean="0"/>
              <a:t>Akos</a:t>
            </a:r>
            <a:r>
              <a:rPr lang="en-US" dirty="0" smtClean="0"/>
              <a:t> for GHC 100. The car and GHC 100 are consideration. The courts will enforce that bargain even though the amount may not be adequate [the true value of the car]</a:t>
            </a:r>
          </a:p>
          <a:p>
            <a:r>
              <a:rPr lang="en-US" dirty="0" smtClean="0"/>
              <a:t>Unless fraud, undue influence or even insanity can be proved </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 to create legal relations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Parties must intend to create legal relations</a:t>
            </a:r>
          </a:p>
          <a:p>
            <a:r>
              <a:rPr lang="en-US" dirty="0" smtClean="0"/>
              <a:t>Intention to contract means that the party involved is ready to accept the legal consequences if he or she does not perform his part of the contract</a:t>
            </a:r>
          </a:p>
          <a:p>
            <a:r>
              <a:rPr lang="en-US" dirty="0" smtClean="0"/>
              <a:t>This intention will be inferred from the language they use and the circumstances in which they use it</a:t>
            </a:r>
          </a:p>
          <a:p>
            <a:r>
              <a:rPr lang="en-US" dirty="0" smtClean="0"/>
              <a:t>2 major agreements can be looked at here: </a:t>
            </a:r>
          </a:p>
          <a:p>
            <a:pPr lvl="1"/>
            <a:r>
              <a:rPr lang="en-US" dirty="0" smtClean="0"/>
              <a:t>commercial/business agreements and</a:t>
            </a:r>
          </a:p>
          <a:p>
            <a:pPr lvl="1"/>
            <a:r>
              <a:rPr lang="en-US" dirty="0" smtClean="0"/>
              <a:t>domestic and social agreements </a:t>
            </a:r>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dirty="0" smtClean="0"/>
              <a:t>Presumption that the less close they are the more it is said that there was an intention to create legal relations. [commercial/business agreements]</a:t>
            </a:r>
          </a:p>
          <a:p>
            <a:pPr marL="342900" lvl="1" indent="-342900">
              <a:buFont typeface="Arial" pitchFamily="34" charset="0"/>
              <a:buChar char="•"/>
            </a:pPr>
            <a:r>
              <a:rPr lang="en-US" dirty="0" smtClean="0"/>
              <a:t>Presumption that the closer the parties are in terms of relations the more it is said that the  agreements entered into do not create legal relations. [domestic/social]</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Commercial/ business agreements</a:t>
            </a:r>
          </a:p>
          <a:p>
            <a:pPr lvl="1"/>
            <a:r>
              <a:rPr lang="en-US" dirty="0" smtClean="0"/>
              <a:t>Presumption that the parties intend to create legal relations, unless they state the contrary quite clearly</a:t>
            </a:r>
          </a:p>
          <a:p>
            <a:pPr lvl="1"/>
            <a:r>
              <a:rPr lang="en-US" b="1" i="1" u="sng" dirty="0" smtClean="0"/>
              <a:t>Esso v Customs and Excise Commissioners: </a:t>
            </a:r>
            <a:r>
              <a:rPr lang="en-US" dirty="0" smtClean="0"/>
              <a:t>Esso organised a marketing promotion which involved giving a free world cup coin to any motorist who bought four gallons of petrol. Held: even though the coins were free and it was purely for advertising purposes, there was a binding contract to supply coins to any motorist who bought 4 gallons of fuel. There was a clear intention to create legal relations because the advert was done in a business context and meant to further the business of Esso. </a:t>
            </a:r>
            <a:endParaRPr lang="en-US" b="1" i="1" u="sng" dirty="0" smtClean="0"/>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Domestic/social agreements: it is the party that argues that there was an intention to create binding obligations that has to produce evidence to show the intention. </a:t>
            </a:r>
          </a:p>
          <a:p>
            <a:r>
              <a:rPr lang="en-US" b="1" i="1" u="sng" dirty="0" smtClean="0"/>
              <a:t>Balfour v. Balfour: </a:t>
            </a:r>
            <a:r>
              <a:rPr lang="en-US" dirty="0" smtClean="0"/>
              <a:t>established the principle that agreements between husband and wife will not be treated as binding because the parties do not intent to create legal relations</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Where parties are separated, divorced, not living together because of disagreement</a:t>
            </a:r>
          </a:p>
          <a:p>
            <a:r>
              <a:rPr lang="en-US" b="1" i="1" u="sng" dirty="0" smtClean="0"/>
              <a:t>Merritt v. Merritt: </a:t>
            </a:r>
            <a:r>
              <a:rPr lang="en-US" dirty="0" smtClean="0"/>
              <a:t>the husband who had left the matrimonial home agreed to pay the wife a fixed amount towards the loan on the house. At the insistence of the wife the husband signed a document to say that if the wife repaid the remaining house loan he will transfer the house to her sole name. the wife repaid but husband refused to sign the document to transfer the house into her name. </a:t>
            </a:r>
            <a:r>
              <a:rPr lang="en-US" b="1" dirty="0" smtClean="0"/>
              <a:t>Held:</a:t>
            </a:r>
            <a:r>
              <a:rPr lang="en-US" dirty="0" smtClean="0"/>
              <a:t> as the parties were no longer living together the presumption that husband and wife agreements are not intended to create legal relations will not apply. Also any reasonable person would regard the agreement as binding. </a:t>
            </a:r>
            <a:endParaRPr lang="en-US" b="1" i="1" u="sng" dirty="0" smtClean="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endParaRPr lang="en-US" dirty="0"/>
          </a:p>
        </p:txBody>
      </p:sp>
      <p:sp>
        <p:nvSpPr>
          <p:cNvPr id="3" name="Content Placeholder 2"/>
          <p:cNvSpPr>
            <a:spLocks noGrp="1"/>
          </p:cNvSpPr>
          <p:nvPr>
            <p:ph idx="1"/>
          </p:nvPr>
        </p:nvSpPr>
        <p:spPr/>
        <p:txBody>
          <a:bodyPr/>
          <a:lstStyle/>
          <a:p>
            <a:r>
              <a:rPr lang="en-US" dirty="0" smtClean="0"/>
              <a:t>Social arrangements are not intended to create binding obligations. E.g. if I arrange with my pastor to preach the sermon on Sunday, he cannot sue me for breach of contract if I do not show up.</a:t>
            </a:r>
          </a:p>
          <a:p>
            <a:r>
              <a:rPr lang="en-US" dirty="0" smtClean="0"/>
              <a:t>Even if there is consideration, there will not be a binding contract if there was no intention to create legal relations</a:t>
            </a: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Capacity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General principle is that ALL PERSONS have the capacity to enter into contractual relations</a:t>
            </a:r>
          </a:p>
          <a:p>
            <a:r>
              <a:rPr lang="en-US" dirty="0" smtClean="0"/>
              <a:t>A person may either be a natural or legal person</a:t>
            </a:r>
          </a:p>
          <a:p>
            <a:r>
              <a:rPr lang="en-US" dirty="0" smtClean="0"/>
              <a:t>Exceptions</a:t>
            </a:r>
          </a:p>
          <a:p>
            <a:pPr marL="971550" lvl="1" indent="-514350">
              <a:buFont typeface="+mj-lt"/>
              <a:buAutoNum type="arabicPeriod"/>
            </a:pPr>
            <a:r>
              <a:rPr lang="en-US" dirty="0" smtClean="0"/>
              <a:t>Infants or minors </a:t>
            </a:r>
          </a:p>
          <a:p>
            <a:pPr marL="971550" lvl="1" indent="-514350">
              <a:buFont typeface="+mj-lt"/>
              <a:buAutoNum type="arabicPeriod"/>
            </a:pPr>
            <a:r>
              <a:rPr lang="en-US" dirty="0" smtClean="0"/>
              <a:t>Mentally incompetent persons</a:t>
            </a:r>
          </a:p>
          <a:p>
            <a:pPr marL="971550" lvl="1" indent="-514350">
              <a:buFont typeface="+mj-lt"/>
              <a:buAutoNum type="arabicPeriod"/>
            </a:pPr>
            <a:r>
              <a:rPr lang="en-US" dirty="0" smtClean="0"/>
              <a:t>Drunken or intoxicated persons</a:t>
            </a:r>
          </a:p>
          <a:p>
            <a:pPr marL="971550" lvl="1" indent="-514350">
              <a:buNone/>
            </a:pPr>
            <a:endParaRPr lang="en-US" dirty="0" smtClean="0"/>
          </a:p>
          <a:p>
            <a:pPr marL="571500" indent="-514350"/>
            <a:r>
              <a:rPr lang="en-US" dirty="0" smtClean="0"/>
              <a:t>The rationale is that such people need to be protected because they are immature or vulnerable</a:t>
            </a:r>
          </a:p>
          <a:p>
            <a:pPr>
              <a:buNone/>
            </a:pP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Minors </a:t>
            </a:r>
            <a:endParaRPr lang="en-US" dirty="0"/>
          </a:p>
        </p:txBody>
      </p:sp>
      <p:sp>
        <p:nvSpPr>
          <p:cNvPr id="3" name="Content Placeholder 2"/>
          <p:cNvSpPr>
            <a:spLocks noGrp="1"/>
          </p:cNvSpPr>
          <p:nvPr>
            <p:ph idx="1"/>
          </p:nvPr>
        </p:nvSpPr>
        <p:spPr/>
        <p:txBody>
          <a:bodyPr>
            <a:normAutofit fontScale="85000" lnSpcReduction="20000"/>
          </a:bodyPr>
          <a:lstStyle/>
          <a:p>
            <a:r>
              <a:rPr lang="en-US" sz="2600" dirty="0" smtClean="0"/>
              <a:t>General rule is that it binds adults but not minors</a:t>
            </a:r>
          </a:p>
          <a:p>
            <a:r>
              <a:rPr lang="en-US" sz="2600" dirty="0" smtClean="0"/>
              <a:t>Can bind him when he attains majority and takes steps to affirm the contract or fails to rescind it after a reasonable time has elapsed after the age of majority</a:t>
            </a:r>
          </a:p>
          <a:p>
            <a:r>
              <a:rPr lang="en-US" sz="2600" dirty="0" smtClean="0"/>
              <a:t>Exception 1</a:t>
            </a:r>
          </a:p>
          <a:p>
            <a:pPr lvl="1"/>
            <a:r>
              <a:rPr lang="en-US" dirty="0" smtClean="0"/>
              <a:t>Contracts for NECESSARIES:</a:t>
            </a:r>
          </a:p>
          <a:p>
            <a:pPr lvl="2"/>
            <a:r>
              <a:rPr lang="en-US" dirty="0" smtClean="0"/>
              <a:t>Section 2(3) of the sale of Goods Act, 1962 (Act 137) – “goods suitable to the condition in life of the person to whom they are delivered and to his actual requirements at the time of delivery” e.g., educational materials, medical services, shelter and food, apprenticeship</a:t>
            </a:r>
          </a:p>
          <a:p>
            <a:r>
              <a:rPr lang="en-US" dirty="0" smtClean="0"/>
              <a:t>Though the contract for necessaries binds the minor his obligation under the law will be to pay a reasonable price and not the contract price</a:t>
            </a:r>
          </a:p>
          <a:p>
            <a:pPr lvl="1">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Contracts Law</a:t>
            </a:r>
            <a:endParaRPr lang="en-US" dirty="0"/>
          </a:p>
        </p:txBody>
      </p:sp>
      <p:sp>
        <p:nvSpPr>
          <p:cNvPr id="3" name="Subtitle 2"/>
          <p:cNvSpPr>
            <a:spLocks noGrp="1"/>
          </p:cNvSpPr>
          <p:nvPr>
            <p:ph type="subTitle" idx="1"/>
          </p:nvPr>
        </p:nvSpPr>
        <p:spPr/>
        <p:txBody>
          <a:bodyPr/>
          <a:lstStyle/>
          <a:p>
            <a:r>
              <a:rPr lang="en-US" dirty="0" smtClean="0"/>
              <a:t>Consideration, Intention to Create Legal Relations, Capacity</a:t>
            </a: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t>Section 2(2) of SOG Act </a:t>
            </a:r>
            <a:r>
              <a:rPr lang="en-US" dirty="0" smtClean="0"/>
              <a:t>says where necessaries are delivered to a person under an agreement which is void because of that person’s incapacity, that person is bound to pay a reasonable price for the goods.</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a:t>
            </a:r>
            <a:endParaRPr lang="en-US" dirty="0"/>
          </a:p>
        </p:txBody>
      </p:sp>
      <p:sp>
        <p:nvSpPr>
          <p:cNvPr id="3" name="Content Placeholder 2"/>
          <p:cNvSpPr>
            <a:spLocks noGrp="1"/>
          </p:cNvSpPr>
          <p:nvPr>
            <p:ph idx="1"/>
          </p:nvPr>
        </p:nvSpPr>
        <p:spPr/>
        <p:txBody>
          <a:bodyPr>
            <a:normAutofit/>
          </a:bodyPr>
          <a:lstStyle/>
          <a:p>
            <a:r>
              <a:rPr lang="en-US" dirty="0" smtClean="0"/>
              <a:t>The goods must be necessaries</a:t>
            </a:r>
          </a:p>
          <a:p>
            <a:r>
              <a:rPr lang="en-US" dirty="0" smtClean="0"/>
              <a:t>Must have been delivered</a:t>
            </a:r>
          </a:p>
          <a:p>
            <a:r>
              <a:rPr lang="en-US" dirty="0" smtClean="0"/>
              <a:t>Must be goods the minor actually requires </a:t>
            </a:r>
          </a:p>
          <a:p>
            <a:r>
              <a:rPr lang="en-US" dirty="0" smtClean="0"/>
              <a:t>Where necessaries, required but not delivered, he will not be bound</a:t>
            </a:r>
          </a:p>
          <a:p>
            <a:endParaRPr lang="en-US" dirty="0" smtClean="0"/>
          </a:p>
          <a:p>
            <a:pPr>
              <a:buNone/>
            </a:pP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Exception 2</a:t>
            </a:r>
          </a:p>
          <a:p>
            <a:r>
              <a:rPr lang="en-US" dirty="0" smtClean="0"/>
              <a:t>A minor can enter into a valid contract if it is beneficial to him</a:t>
            </a:r>
          </a:p>
          <a:p>
            <a:r>
              <a:rPr lang="en-US" dirty="0" smtClean="0"/>
              <a:t>But the terms must not be harsh or oppressive to him</a:t>
            </a:r>
          </a:p>
          <a:p>
            <a:r>
              <a:rPr lang="en-US" b="1" i="1" u="sng" dirty="0" smtClean="0"/>
              <a:t>Roberts v. Gray: </a:t>
            </a:r>
            <a:r>
              <a:rPr lang="en-US" dirty="0" smtClean="0"/>
              <a:t>Gray, an infant wishing to become a professional billiards player agreed to go on tour with Roberts, a professional player. Roberts spent a substantial amount of money on arrangements. Gray later changed his mind and refused to go on the tour. Roberts sued for damages. </a:t>
            </a:r>
            <a:r>
              <a:rPr lang="en-US" b="1" dirty="0" smtClean="0"/>
              <a:t>Held:</a:t>
            </a:r>
            <a:r>
              <a:rPr lang="en-US" dirty="0" smtClean="0"/>
              <a:t> Gray was liable because it was a contract for the education or instruction that was suitable for the infant since it is to his benefit that he acquires a means of earning his livelihood.   </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incapacity</a:t>
            </a:r>
            <a:endParaRPr lang="en-US" dirty="0"/>
          </a:p>
        </p:txBody>
      </p:sp>
      <p:sp>
        <p:nvSpPr>
          <p:cNvPr id="3" name="Content Placeholder 2"/>
          <p:cNvSpPr>
            <a:spLocks noGrp="1"/>
          </p:cNvSpPr>
          <p:nvPr>
            <p:ph idx="1"/>
          </p:nvPr>
        </p:nvSpPr>
        <p:spPr/>
        <p:txBody>
          <a:bodyPr/>
          <a:lstStyle/>
          <a:p>
            <a:pPr algn="just"/>
            <a:r>
              <a:rPr lang="en-US" dirty="0" smtClean="0"/>
              <a:t>Voidable at the instance of the mentally incompetent person</a:t>
            </a:r>
          </a:p>
          <a:p>
            <a:pPr algn="just"/>
            <a:r>
              <a:rPr lang="en-US" dirty="0" smtClean="0"/>
              <a:t>Enforceable unless can show that at the time of the contract he was incapable of understanding the nature and effects of the obligations</a:t>
            </a:r>
          </a:p>
          <a:p>
            <a:pPr algn="just"/>
            <a:r>
              <a:rPr lang="en-US" dirty="0" smtClean="0"/>
              <a:t>Also show that the other person knew about his condition  </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Drunkenness </a:t>
            </a:r>
            <a:endParaRPr lang="en-US" dirty="0"/>
          </a:p>
        </p:txBody>
      </p:sp>
      <p:sp>
        <p:nvSpPr>
          <p:cNvPr id="3" name="Content Placeholder 2"/>
          <p:cNvSpPr>
            <a:spLocks noGrp="1"/>
          </p:cNvSpPr>
          <p:nvPr>
            <p:ph idx="1"/>
          </p:nvPr>
        </p:nvSpPr>
        <p:spPr/>
        <p:txBody>
          <a:bodyPr/>
          <a:lstStyle/>
          <a:p>
            <a:r>
              <a:rPr lang="en-US" dirty="0" smtClean="0"/>
              <a:t>Can repudiate the contract by showing:</a:t>
            </a:r>
          </a:p>
          <a:p>
            <a:pPr lvl="1"/>
            <a:r>
              <a:rPr lang="en-US" dirty="0" smtClean="0"/>
              <a:t>He was so intoxicated that he did not understand the nature and consequences of his action</a:t>
            </a:r>
          </a:p>
          <a:p>
            <a:pPr lvl="1"/>
            <a:r>
              <a:rPr lang="en-US" dirty="0" smtClean="0"/>
              <a:t>The other party had knowledge of this</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legal term [not used in the normal English sense] </a:t>
            </a:r>
          </a:p>
          <a:p>
            <a:pPr algn="just"/>
            <a:r>
              <a:rPr lang="en-US" dirty="0" smtClean="0"/>
              <a:t>Key ingredient which must be present to turn an agreement into a binding contract</a:t>
            </a:r>
          </a:p>
          <a:p>
            <a:pPr algn="just"/>
            <a:r>
              <a:rPr lang="en-US" dirty="0" smtClean="0"/>
              <a:t>Besides offer and acceptance, one must show that the offeror has </a:t>
            </a:r>
            <a:r>
              <a:rPr lang="en-US" b="1" dirty="0" smtClean="0"/>
              <a:t>given some benefit </a:t>
            </a:r>
            <a:r>
              <a:rPr lang="en-US" dirty="0" smtClean="0"/>
              <a:t>to the offeree or that he himself has </a:t>
            </a:r>
            <a:r>
              <a:rPr lang="en-US" b="1" dirty="0" smtClean="0"/>
              <a:t>suffered some detriment/loss</a:t>
            </a:r>
            <a:endParaRPr lang="en-US" dirty="0" smtClean="0"/>
          </a:p>
          <a:p>
            <a:pPr algn="just"/>
            <a:r>
              <a:rPr lang="en-US" dirty="0" smtClean="0"/>
              <a:t>It is what each party has given to the other in exchange for promises made by each party </a:t>
            </a:r>
          </a:p>
          <a:p>
            <a:pPr algn="just"/>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dirty="0" smtClean="0"/>
              <a:t>Courtesy: </a:t>
            </a:r>
            <a:r>
              <a:rPr lang="en-US" sz="1400" b="1" dirty="0" smtClean="0"/>
              <a:t>www.carlprosper4nugs.yolasite.com</a:t>
            </a:r>
            <a:endParaRPr lang="en-US" sz="1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Example 1</a:t>
            </a:r>
          </a:p>
          <a:p>
            <a:r>
              <a:rPr lang="en-US" dirty="0" smtClean="0"/>
              <a:t>Kofi says to Afua “ I will sell my house to you for GHC 5000”, and Afua accepts to buy the house for that amount. </a:t>
            </a:r>
          </a:p>
          <a:p>
            <a:r>
              <a:rPr lang="en-US" dirty="0" smtClean="0"/>
              <a:t>There is a binding contract. Each has given something in exchange for the other’s promise</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Example 2</a:t>
            </a:r>
          </a:p>
          <a:p>
            <a:r>
              <a:rPr lang="en-US" dirty="0" smtClean="0"/>
              <a:t>Kofi says to Afua “ I will give you my house,” and Afua says, “thank you very much, I accept.” </a:t>
            </a:r>
          </a:p>
          <a:p>
            <a:r>
              <a:rPr lang="en-US" dirty="0" smtClean="0"/>
              <a:t>There is no contract, the house is a gift. Kofi has given consideration, the promise of the house but Afua has given no consideration. </a:t>
            </a:r>
          </a:p>
          <a:p>
            <a:r>
              <a:rPr lang="en-US" dirty="0" smtClean="0"/>
              <a:t>Effect is that Afua cannot enforce Kofi’s promise if he does not give the house to her</a:t>
            </a:r>
          </a:p>
          <a:p>
            <a:r>
              <a:rPr lang="en-US" dirty="0" smtClean="0"/>
              <a:t>Consideration serves to distinguish contracts from free gifts</a:t>
            </a: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i="1" u="sng" dirty="0" smtClean="0"/>
              <a:t>Hamer v. Sidway</a:t>
            </a:r>
            <a:r>
              <a:rPr lang="en-US" i="1" u="sng" dirty="0" smtClean="0"/>
              <a:t>:</a:t>
            </a:r>
            <a:r>
              <a:rPr lang="en-US" dirty="0" smtClean="0"/>
              <a:t> a man said to his nephew “if you refrain from drinking, using tobacco or gambling until you are 21 years, I will pay you $5000. the nephew agreed and refrained. </a:t>
            </a:r>
            <a:r>
              <a:rPr lang="en-US" b="1" dirty="0" smtClean="0"/>
              <a:t>Held: </a:t>
            </a:r>
            <a:r>
              <a:rPr lang="en-US" dirty="0" smtClean="0"/>
              <a:t>there was a binding contract, the nephew gave up his legal right or limited his legal freedom of smoking, drinking and gambling. </a:t>
            </a:r>
          </a:p>
          <a:p>
            <a:r>
              <a:rPr lang="en-US" dirty="0" smtClean="0"/>
              <a:t>The court also said: “the court may not ask whether the thing which forms the consideration does in fact benefit the promisee or is of any substantial value to anyone. It is enough that something is promised, done, forborne, or suffered by the party to whom the promise is made as consideration for the promise made to him.” </a:t>
            </a:r>
            <a:endParaRPr lang="en-US" b="1" i="1" u="sng"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defined </a:t>
            </a:r>
            <a:endParaRPr lang="en-US" dirty="0"/>
          </a:p>
        </p:txBody>
      </p:sp>
      <p:sp>
        <p:nvSpPr>
          <p:cNvPr id="3" name="Content Placeholder 2"/>
          <p:cNvSpPr>
            <a:spLocks noGrp="1"/>
          </p:cNvSpPr>
          <p:nvPr>
            <p:ph idx="1"/>
          </p:nvPr>
        </p:nvSpPr>
        <p:spPr/>
        <p:txBody>
          <a:bodyPr/>
          <a:lstStyle/>
          <a:p>
            <a:pPr>
              <a:buNone/>
            </a:pPr>
            <a:r>
              <a:rPr lang="en-US" b="1" i="1" u="sng" dirty="0" smtClean="0"/>
              <a:t>Currie </a:t>
            </a:r>
            <a:r>
              <a:rPr lang="en-US" b="1" i="1" u="sng" dirty="0"/>
              <a:t>V. </a:t>
            </a:r>
            <a:r>
              <a:rPr lang="en-US" b="1" i="1" u="sng" dirty="0" smtClean="0"/>
              <a:t>Misa </a:t>
            </a:r>
            <a:r>
              <a:rPr lang="en-US" dirty="0" smtClean="0"/>
              <a:t>defined it as </a:t>
            </a:r>
            <a:r>
              <a:rPr lang="en-US" dirty="0"/>
              <a:t>follows:</a:t>
            </a:r>
          </a:p>
          <a:p>
            <a:pPr algn="just"/>
            <a:r>
              <a:rPr lang="en-US" dirty="0"/>
              <a:t>“A valuable consideration, in the sense of the law, may consist either in some right, interest, profit, or benefit accruing to the one party, of some forbearance, detriment, loss, or responsibility given, suffered or undertaken by the other</a:t>
            </a:r>
            <a:r>
              <a:rPr lang="en-US" dirty="0" smtClean="0"/>
              <a:t>.”</a:t>
            </a:r>
          </a:p>
          <a:p>
            <a:pPr algn="just"/>
            <a:r>
              <a:rPr lang="en-US" dirty="0" smtClean="0"/>
              <a:t>Simply put it is the price tag of the promise</a:t>
            </a:r>
            <a:endParaRPr lang="en-US" dirty="0"/>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consideration?</a:t>
            </a:r>
            <a:endParaRPr lang="en-US" dirty="0"/>
          </a:p>
        </p:txBody>
      </p:sp>
      <p:sp>
        <p:nvSpPr>
          <p:cNvPr id="3" name="Content Placeholder 2"/>
          <p:cNvSpPr>
            <a:spLocks noGrp="1"/>
          </p:cNvSpPr>
          <p:nvPr>
            <p:ph idx="1"/>
          </p:nvPr>
        </p:nvSpPr>
        <p:spPr/>
        <p:txBody>
          <a:bodyPr/>
          <a:lstStyle/>
          <a:p>
            <a:r>
              <a:rPr lang="en-US" dirty="0" smtClean="0"/>
              <a:t>Motive</a:t>
            </a:r>
          </a:p>
          <a:p>
            <a:r>
              <a:rPr lang="en-US" dirty="0" smtClean="0"/>
              <a:t>Love</a:t>
            </a:r>
          </a:p>
          <a:p>
            <a:r>
              <a:rPr lang="en-US" dirty="0" smtClean="0"/>
              <a:t>Affection</a:t>
            </a:r>
          </a:p>
          <a:p>
            <a:pPr>
              <a:buNone/>
            </a:pPr>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Executed, Executory and Past  consideration</a:t>
            </a:r>
            <a:endParaRPr lang="en-US" dirty="0"/>
          </a:p>
        </p:txBody>
      </p:sp>
      <p:sp>
        <p:nvSpPr>
          <p:cNvPr id="3" name="Content Placeholder 2"/>
          <p:cNvSpPr>
            <a:spLocks noGrp="1"/>
          </p:cNvSpPr>
          <p:nvPr>
            <p:ph idx="1"/>
          </p:nvPr>
        </p:nvSpPr>
        <p:spPr/>
        <p:txBody>
          <a:bodyPr>
            <a:normAutofit fontScale="92500"/>
          </a:bodyPr>
          <a:lstStyle/>
          <a:p>
            <a:r>
              <a:rPr lang="en-US" dirty="0" smtClean="0"/>
              <a:t>Consideration is said to be executed mostly in unilateral contracts. A promises to do something in return for the </a:t>
            </a:r>
            <a:r>
              <a:rPr lang="en-US" b="1" dirty="0" smtClean="0"/>
              <a:t>act</a:t>
            </a:r>
            <a:r>
              <a:rPr lang="en-US" dirty="0" smtClean="0"/>
              <a:t> of B. Performance of the act constitutes both acceptance and consideration.</a:t>
            </a:r>
          </a:p>
          <a:p>
            <a:r>
              <a:rPr lang="en-US" dirty="0" smtClean="0"/>
              <a:t>Consideration is executory where the parties exchange promises to perform certain acts in the </a:t>
            </a:r>
            <a:r>
              <a:rPr lang="en-US" b="1" dirty="0" smtClean="0"/>
              <a:t>future. </a:t>
            </a:r>
            <a:r>
              <a:rPr lang="en-US" dirty="0" smtClean="0"/>
              <a:t>[refer to the e.g. 1 of Kofi and Afua]This normally happens with bilateral contracts and sale of goods transactions.</a:t>
            </a:r>
          </a:p>
          <a:p>
            <a:endParaRPr lang="en-US" dirty="0"/>
          </a:p>
        </p:txBody>
      </p:sp>
      <p:sp>
        <p:nvSpPr>
          <p:cNvPr id="4" name="Footer Placeholder 3"/>
          <p:cNvSpPr>
            <a:spLocks noGrp="1"/>
          </p:cNvSpPr>
          <p:nvPr>
            <p:ph type="ftr" sz="quarter" idx="11"/>
          </p:nvPr>
        </p:nvSpPr>
        <p:spPr/>
        <p:txBody>
          <a:bodyPr/>
          <a:lstStyle/>
          <a:p>
            <a:r>
              <a:rPr lang="en-US" smtClean="0"/>
              <a:t>Courtesy: www.carlprosper4nugs.yolasite.com</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765</TotalTime>
  <Words>1650</Words>
  <Application>Microsoft Office PowerPoint</Application>
  <PresentationFormat>On-screen Show (4:3)</PresentationFormat>
  <Paragraphs>115</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Contracts Law</vt:lpstr>
      <vt:lpstr>Consideration </vt:lpstr>
      <vt:lpstr>Slide 4</vt:lpstr>
      <vt:lpstr>Slide 5</vt:lpstr>
      <vt:lpstr>Slide 6</vt:lpstr>
      <vt:lpstr>Consideration defined </vt:lpstr>
      <vt:lpstr>What is not consideration?</vt:lpstr>
      <vt:lpstr>Executed, Executory and Past  consideration</vt:lpstr>
      <vt:lpstr>Slide 10</vt:lpstr>
      <vt:lpstr>Slide 11</vt:lpstr>
      <vt:lpstr>Intention to create legal relations</vt:lpstr>
      <vt:lpstr>Slide 13</vt:lpstr>
      <vt:lpstr>Slide 14</vt:lpstr>
      <vt:lpstr>Slide 15</vt:lpstr>
      <vt:lpstr>Slide 16</vt:lpstr>
      <vt:lpstr>Note </vt:lpstr>
      <vt:lpstr>Capacity </vt:lpstr>
      <vt:lpstr>Minors </vt:lpstr>
      <vt:lpstr>Slide 20</vt:lpstr>
      <vt:lpstr>Note  </vt:lpstr>
      <vt:lpstr>Slide 22</vt:lpstr>
      <vt:lpstr>Mental incapacity</vt:lpstr>
      <vt:lpstr>Drunkenness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lrcghana</dc:creator>
  <cp:lastModifiedBy>donsunny99</cp:lastModifiedBy>
  <cp:revision>131</cp:revision>
  <dcterms:created xsi:type="dcterms:W3CDTF">2011-01-25T09:51:56Z</dcterms:created>
  <dcterms:modified xsi:type="dcterms:W3CDTF">2015-01-31T20:15:13Z</dcterms:modified>
</cp:coreProperties>
</file>